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6"/>
  </p:notesMasterIdLst>
  <p:sldIdLst>
    <p:sldId id="256" r:id="rId2"/>
    <p:sldId id="393" r:id="rId3"/>
    <p:sldId id="387" r:id="rId4"/>
    <p:sldId id="389" r:id="rId5"/>
    <p:sldId id="390" r:id="rId6"/>
    <p:sldId id="489" r:id="rId7"/>
    <p:sldId id="469" r:id="rId8"/>
    <p:sldId id="468" r:id="rId9"/>
    <p:sldId id="462" r:id="rId10"/>
    <p:sldId id="423" r:id="rId11"/>
    <p:sldId id="332" r:id="rId12"/>
    <p:sldId id="368" r:id="rId13"/>
    <p:sldId id="430" r:id="rId14"/>
    <p:sldId id="467" r:id="rId15"/>
    <p:sldId id="463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2" r:id="rId25"/>
    <p:sldId id="443" r:id="rId26"/>
    <p:sldId id="464" r:id="rId27"/>
    <p:sldId id="445" r:id="rId28"/>
    <p:sldId id="448" r:id="rId29"/>
    <p:sldId id="449" r:id="rId30"/>
    <p:sldId id="450" r:id="rId31"/>
    <p:sldId id="465" r:id="rId32"/>
    <p:sldId id="452" r:id="rId33"/>
    <p:sldId id="453" r:id="rId34"/>
    <p:sldId id="497" r:id="rId35"/>
    <p:sldId id="454" r:id="rId36"/>
    <p:sldId id="455" r:id="rId37"/>
    <p:sldId id="456" r:id="rId38"/>
    <p:sldId id="457" r:id="rId39"/>
    <p:sldId id="493" r:id="rId40"/>
    <p:sldId id="458" r:id="rId41"/>
    <p:sldId id="459" r:id="rId42"/>
    <p:sldId id="498" r:id="rId43"/>
    <p:sldId id="494" r:id="rId44"/>
    <p:sldId id="460" r:id="rId45"/>
    <p:sldId id="479" r:id="rId46"/>
    <p:sldId id="406" r:id="rId47"/>
    <p:sldId id="333" r:id="rId48"/>
    <p:sldId id="355" r:id="rId49"/>
    <p:sldId id="480" r:id="rId50"/>
    <p:sldId id="359" r:id="rId51"/>
    <p:sldId id="491" r:id="rId52"/>
    <p:sldId id="492" r:id="rId53"/>
    <p:sldId id="481" r:id="rId54"/>
    <p:sldId id="425" r:id="rId55"/>
    <p:sldId id="426" r:id="rId56"/>
    <p:sldId id="488" r:id="rId57"/>
    <p:sldId id="427" r:id="rId58"/>
    <p:sldId id="428" r:id="rId59"/>
    <p:sldId id="482" r:id="rId60"/>
    <p:sldId id="410" r:id="rId61"/>
    <p:sldId id="418" r:id="rId62"/>
    <p:sldId id="416" r:id="rId63"/>
    <p:sldId id="483" r:id="rId64"/>
    <p:sldId id="394" r:id="rId65"/>
    <p:sldId id="384" r:id="rId66"/>
    <p:sldId id="409" r:id="rId67"/>
    <p:sldId id="495" r:id="rId68"/>
    <p:sldId id="484" r:id="rId69"/>
    <p:sldId id="432" r:id="rId70"/>
    <p:sldId id="485" r:id="rId71"/>
    <p:sldId id="421" r:id="rId72"/>
    <p:sldId id="420" r:id="rId73"/>
    <p:sldId id="486" r:id="rId74"/>
    <p:sldId id="487" r:id="rId75"/>
  </p:sldIdLst>
  <p:sldSz cx="9144000" cy="6858000" type="screen4x3"/>
  <p:notesSz cx="6662738" cy="9906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9593"/>
    <a:srgbClr val="DDDDDD"/>
    <a:srgbClr val="87F5AC"/>
    <a:srgbClr val="E6B9B8"/>
    <a:srgbClr val="00CCFF"/>
    <a:srgbClr val="C739BD"/>
    <a:srgbClr val="FF9933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628" y="-78"/>
      </p:cViewPr>
      <p:guideLst>
        <p:guide orient="horz" pos="3120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4876;&#46041;&#51088;&#47308;\2008&#45380;%20&#50640;&#45320;&#51648;&#50868;&#46041;\&#50640;&#45320;&#51648;&#51221;&#52293;\&#44033;&#51333;%20&#51648;&#54364;\&#49324;&#46972;&#51648;&#45716;%20&#50640;&#45320;&#51648;%20&#51204;&#44592;&#50640;&#45320;&#51648;%20&#48708;&#51473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4876;&#46041;&#51088;&#47308;\2008&#45380;%20&#50640;&#45320;&#51648;&#50868;&#46041;\&#50640;&#45320;&#51648;&#51221;&#52293;\&#44033;&#51333;%20&#51648;&#54364;\&#49324;&#46972;&#51648;&#45716;%20&#50640;&#45320;&#51648;%20&#51204;&#44592;&#50640;&#45320;&#51648;%20&#48708;&#51473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4876;&#46041;&#51088;&#47308;\2008&#45380;%20&#50640;&#45320;&#51648;&#50868;&#46041;\&#50640;&#45320;&#51648;&#51221;&#52293;\&#44033;&#51333;%20&#51648;&#54364;\&#49464;&#44228;&#50640;&#45320;&#51648;&#49328;&#50629;&#50672;&#54217;&#44512;&#49457;&#51109;&#47456;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4876;&#46041;&#51088;&#47308;\2008&#45380;%20&#50640;&#45320;&#51648;&#50868;&#46041;\&#50640;&#45320;&#51648;&#51221;&#52293;\&#44033;&#51333;%20&#51648;&#54364;\&#50640;&#45320;&#51648;&#50896;&#45800;&#50948;%20&#52628;&#51221;&#50640;%20&#46384;&#47480;%20&#50640;&#45320;&#51648;&#49688;&#50836;%20&#51204;&#47581;&#50504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4876;&#46041;&#51088;&#47308;\2008&#45380;%20&#50640;&#45320;&#51648;&#50868;&#46041;\&#50640;&#45320;&#51648;&#51221;&#52293;\&#44033;&#51333;%20&#51648;&#54364;\&#48156;&#51204;&#50896;&#48324;%20&#44396;&#49457;&#48708;&#44368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4876;&#46041;&#51088;&#47308;\2008&#45380;%20&#50640;&#45320;&#51648;&#50868;&#46041;\&#50640;&#45320;&#51648;&#51221;&#52293;\&#44033;&#51333;%20&#51648;&#54364;\&#50640;&#45320;&#51648;&#50896;&#45800;&#50948;%20&#52628;&#51221;&#50640;%20&#46384;&#47480;%20&#50640;&#45320;&#51648;&#49688;&#50836;%20&#51204;&#47581;&#50504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Won-Young\Application%20Data\Microsoft\Excel\%20&#54876;&#46041;&#51088;&#47308;%202008&#45380;%20&#50640;&#45320;&#51648;&#50868;&#46041;%20&#50640;&#45320;&#51648;&#51221;&#52293;%20&#50640;&#45320;&#51648;&#49884;&#48124;&#54924;&#51032;%20&#51077;&#51109;%20&#47928;&#49436;%20&#46321;%20&#44397;&#44592;&#48376;%20&#47928;&#51228;&#51216;&#44284;%20&#45824;&#50504;97version%20(version%201)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&#44397;&#44032;&#50640;&#45320;&#51648;&#44592;&#48376;&#44228;&#54925;%20&#47928;&#51228;&#51216;&#44284;%20&#45824;&#50504;&#51032;%20&#50892;&#53356;&#49884;&#53944;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wanghoon%20Seok\My%20Documents\&#50640;&#45320;&#51648;&#44032;&#44201;\&#50976;&#47448;&#49548;&#48708;&#52628;&#49464;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wanghoon%20Seok\My%20Documents\&#54620;&#51068;&#51204;&#47141;&#49548;&#48708;&#48708;&#44368;(IEA)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4876;&#46041;&#51088;&#47308;\2008&#45380;%20&#50640;&#45320;&#51648;&#50868;&#46041;\&#50640;&#45320;&#51648;&#51221;&#52293;\&#44033;&#51333;%20&#51648;&#54364;\&#50640;&#45320;&#51648;&#50896;&#45800;&#50948;%20&#52628;&#51221;&#50640;%20&#46384;&#47480;%20&#50640;&#45320;&#51648;&#49688;&#50836;%20&#51204;&#47581;&#50504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54876;&#46041;&#51088;&#47308;\2008&#45380;%20&#50640;&#45320;&#51648;&#50868;&#46041;\&#50640;&#45320;&#51648;&#51221;&#52293;\&#44033;&#51333;%20&#51648;&#54364;\&#49324;&#46972;&#51648;&#45716;%20&#50640;&#45320;&#51648;%20&#51204;&#44592;&#50640;&#45320;&#51648;%20&#48708;&#5147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Sheet1!$B$2</c:f>
              <c:strCache>
                <c:ptCount val="1"/>
                <c:pt idx="0">
                  <c:v>최종 에너지 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Sheet1!$A$3:$A$9</c:f>
              <c:numCache>
                <c:formatCode>General</c:formatCod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2006</c:v>
                </c:pt>
              </c:numCache>
            </c:numRef>
          </c:cat>
          <c:val>
            <c:numRef>
              <c:f>Sheet1!$B$3:$B$9</c:f>
              <c:numCache>
                <c:formatCode>#,##0</c:formatCode>
                <c:ptCount val="7"/>
                <c:pt idx="0">
                  <c:v>17882</c:v>
                </c:pt>
                <c:pt idx="1">
                  <c:v>37597</c:v>
                </c:pt>
                <c:pt idx="2">
                  <c:v>75107</c:v>
                </c:pt>
                <c:pt idx="3">
                  <c:v>149852</c:v>
                </c:pt>
                <c:pt idx="4">
                  <c:v>163995</c:v>
                </c:pt>
                <c:pt idx="5">
                  <c:v>170854</c:v>
                </c:pt>
                <c:pt idx="6">
                  <c:v>173584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사라지는 에너지</c:v>
                </c:pt>
              </c:strCache>
            </c:strRef>
          </c:tx>
          <c:spPr>
            <a:solidFill>
              <a:srgbClr val="C00000"/>
            </a:solidFill>
          </c:spPr>
          <c:cat>
            <c:numRef>
              <c:f>Sheet1!$A$3:$A$9</c:f>
              <c:numCache>
                <c:formatCode>General</c:formatCode>
                <c:ptCount val="7"/>
                <c:pt idx="0">
                  <c:v>1970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2003</c:v>
                </c:pt>
                <c:pt idx="5">
                  <c:v>2005</c:v>
                </c:pt>
                <c:pt idx="6">
                  <c:v>2006</c:v>
                </c:pt>
              </c:numCache>
            </c:numRef>
          </c:cat>
          <c:val>
            <c:numRef>
              <c:f>Sheet1!$C$3:$C$9</c:f>
              <c:numCache>
                <c:formatCode>#,##0</c:formatCode>
                <c:ptCount val="7"/>
                <c:pt idx="0">
                  <c:v>1796</c:v>
                </c:pt>
                <c:pt idx="1">
                  <c:v>6314</c:v>
                </c:pt>
                <c:pt idx="2">
                  <c:v>18085</c:v>
                </c:pt>
                <c:pt idx="3">
                  <c:v>43035</c:v>
                </c:pt>
                <c:pt idx="4">
                  <c:v>51072</c:v>
                </c:pt>
                <c:pt idx="5">
                  <c:v>57768</c:v>
                </c:pt>
                <c:pt idx="6">
                  <c:v>59788</c:v>
                </c:pt>
              </c:numCache>
            </c:numRef>
          </c:val>
        </c:ser>
        <c:shape val="cylinder"/>
        <c:axId val="40650624"/>
        <c:axId val="39506688"/>
        <c:axId val="0"/>
      </c:bar3DChart>
      <c:catAx>
        <c:axId val="40650624"/>
        <c:scaling>
          <c:orientation val="minMax"/>
        </c:scaling>
        <c:axPos val="b"/>
        <c:numFmt formatCode="General" sourceLinked="1"/>
        <c:tickLblPos val="nextTo"/>
        <c:crossAx val="39506688"/>
        <c:crosses val="autoZero"/>
        <c:auto val="1"/>
        <c:lblAlgn val="ctr"/>
        <c:lblOffset val="100"/>
      </c:catAx>
      <c:valAx>
        <c:axId val="39506688"/>
        <c:scaling>
          <c:orientation val="minMax"/>
        </c:scaling>
        <c:axPos val="l"/>
        <c:majorGridlines/>
        <c:numFmt formatCode="#,##0" sourceLinked="1"/>
        <c:tickLblPos val="nextTo"/>
        <c:crossAx val="4065062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ko-KR"/>
        </a:p>
      </c:txPr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Sheet2!$J$1</c:f>
              <c:strCache>
                <c:ptCount val="1"/>
                <c:pt idx="0">
                  <c:v>전력</c:v>
                </c:pt>
              </c:strCache>
            </c:strRef>
          </c:tx>
          <c:spPr>
            <a:solidFill>
              <a:srgbClr val="FFC000"/>
            </a:solidFill>
          </c:spPr>
          <c:cat>
            <c:numRef>
              <c:f>Sheet2!$I$2:$I$4</c:f>
              <c:numCache>
                <c:formatCode>General</c:formatCode>
                <c:ptCount val="3"/>
                <c:pt idx="0">
                  <c:v>1990</c:v>
                </c:pt>
                <c:pt idx="1">
                  <c:v>2006</c:v>
                </c:pt>
                <c:pt idx="2">
                  <c:v>2030</c:v>
                </c:pt>
              </c:numCache>
            </c:numRef>
          </c:cat>
          <c:val>
            <c:numRef>
              <c:f>Sheet2!$J$2:$J$4</c:f>
              <c:numCache>
                <c:formatCode>#,##0;[Red]\-#,##0</c:formatCode>
                <c:ptCount val="3"/>
                <c:pt idx="0" formatCode="General">
                  <c:v>8117</c:v>
                </c:pt>
                <c:pt idx="1">
                  <c:v>29990</c:v>
                </c:pt>
                <c:pt idx="2">
                  <c:v>44197.5</c:v>
                </c:pt>
              </c:numCache>
            </c:numRef>
          </c:val>
        </c:ser>
        <c:ser>
          <c:idx val="1"/>
          <c:order val="1"/>
          <c:tx>
            <c:strRef>
              <c:f>Sheet2!$K$1</c:f>
              <c:strCache>
                <c:ptCount val="1"/>
                <c:pt idx="0">
                  <c:v>전력 외 에너지</c:v>
                </c:pt>
              </c:strCache>
            </c:strRef>
          </c:tx>
          <c:spPr>
            <a:solidFill>
              <a:srgbClr val="C55E5B"/>
            </a:solidFill>
          </c:spPr>
          <c:cat>
            <c:numRef>
              <c:f>Sheet2!$I$2:$I$4</c:f>
              <c:numCache>
                <c:formatCode>General</c:formatCode>
                <c:ptCount val="3"/>
                <c:pt idx="0">
                  <c:v>1990</c:v>
                </c:pt>
                <c:pt idx="1">
                  <c:v>2006</c:v>
                </c:pt>
                <c:pt idx="2">
                  <c:v>2030</c:v>
                </c:pt>
              </c:numCache>
            </c:numRef>
          </c:cat>
          <c:val>
            <c:numRef>
              <c:f>Sheet2!$K$2:$K$4</c:f>
              <c:numCache>
                <c:formatCode>#,##0;[Red]\-#,##0</c:formatCode>
                <c:ptCount val="3"/>
                <c:pt idx="0" formatCode="General">
                  <c:v>66990</c:v>
                </c:pt>
                <c:pt idx="1">
                  <c:v>143594</c:v>
                </c:pt>
                <c:pt idx="2">
                  <c:v>163302.5</c:v>
                </c:pt>
              </c:numCache>
            </c:numRef>
          </c:val>
        </c:ser>
        <c:shape val="cylinder"/>
        <c:axId val="61036032"/>
        <c:axId val="61037568"/>
        <c:axId val="0"/>
      </c:bar3DChart>
      <c:catAx>
        <c:axId val="610360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61037568"/>
        <c:crosses val="autoZero"/>
        <c:auto val="1"/>
        <c:lblAlgn val="ctr"/>
        <c:lblOffset val="100"/>
      </c:catAx>
      <c:valAx>
        <c:axId val="61037568"/>
        <c:scaling>
          <c:orientation val="minMax"/>
        </c:scaling>
        <c:axPos val="l"/>
        <c:majorGridlines/>
        <c:numFmt formatCode="General" sourceLinked="1"/>
        <c:tickLblPos val="nextTo"/>
        <c:crossAx val="61036032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ko-KR"/>
        </a:p>
      </c:txPr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/>
      <c:barChart>
        <c:barDir val="col"/>
        <c:grouping val="clustered"/>
        <c:ser>
          <c:idx val="0"/>
          <c:order val="0"/>
          <c:spPr>
            <a:solidFill>
              <a:srgbClr val="D99593"/>
            </a:solidFill>
            <a:ln w="28575">
              <a:solidFill>
                <a:srgbClr val="DDDDD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'2002-2006'!$A$2:$A$11</c:f>
              <c:strCache>
                <c:ptCount val="10"/>
                <c:pt idx="0">
                  <c:v>풍력</c:v>
                </c:pt>
                <c:pt idx="1">
                  <c:v>태양광*</c:v>
                </c:pt>
                <c:pt idx="2">
                  <c:v>지열*</c:v>
                </c:pt>
                <c:pt idx="3">
                  <c:v>수력</c:v>
                </c:pt>
                <c:pt idx="4">
                  <c:v>석유</c:v>
                </c:pt>
                <c:pt idx="5">
                  <c:v>천연가스</c:v>
                </c:pt>
                <c:pt idx="6">
                  <c:v>원자력</c:v>
                </c:pt>
                <c:pt idx="7">
                  <c:v>석탄</c:v>
                </c:pt>
                <c:pt idx="8">
                  <c:v>바이오디젤*</c:v>
                </c:pt>
                <c:pt idx="9">
                  <c:v>바이오에탄올*</c:v>
                </c:pt>
              </c:strCache>
            </c:strRef>
          </c:cat>
          <c:val>
            <c:numRef>
              <c:f>'2002-2006'!$B$2:$B$11</c:f>
              <c:numCache>
                <c:formatCode>0.0%</c:formatCode>
                <c:ptCount val="10"/>
                <c:pt idx="0">
                  <c:v>0.27500000000000002</c:v>
                </c:pt>
                <c:pt idx="1">
                  <c:v>0.60000000000000064</c:v>
                </c:pt>
                <c:pt idx="2">
                  <c:v>0.24000000000000021</c:v>
                </c:pt>
                <c:pt idx="3">
                  <c:v>2.0000000000000011E-2</c:v>
                </c:pt>
                <c:pt idx="4">
                  <c:v>1.4999999999999998E-2</c:v>
                </c:pt>
                <c:pt idx="5">
                  <c:v>2.9000000000000001E-2</c:v>
                </c:pt>
                <c:pt idx="6">
                  <c:v>1.6000000000000021E-2</c:v>
                </c:pt>
                <c:pt idx="7">
                  <c:v>4.5000000000000012E-2</c:v>
                </c:pt>
                <c:pt idx="8">
                  <c:v>0.4</c:v>
                </c:pt>
                <c:pt idx="9">
                  <c:v>0.15000000000000024</c:v>
                </c:pt>
              </c:numCache>
            </c:numRef>
          </c:val>
        </c:ser>
        <c:axId val="61196928"/>
        <c:axId val="61198720"/>
      </c:barChart>
      <c:catAx>
        <c:axId val="61196928"/>
        <c:scaling>
          <c:orientation val="minMax"/>
        </c:scaling>
        <c:axPos val="b"/>
        <c:numFmt formatCode="General" sourceLinked="1"/>
        <c:tickLblPos val="nextTo"/>
        <c:txPr>
          <a:bodyPr rot="0" vert="eaVert"/>
          <a:lstStyle/>
          <a:p>
            <a:pPr>
              <a:defRPr spc="-100" baseline="0"/>
            </a:pPr>
            <a:endParaRPr lang="ko-KR"/>
          </a:p>
        </c:txPr>
        <c:crossAx val="61198720"/>
        <c:crosses val="autoZero"/>
        <c:auto val="1"/>
        <c:lblAlgn val="ctr"/>
        <c:lblOffset val="100"/>
      </c:catAx>
      <c:valAx>
        <c:axId val="61198720"/>
        <c:scaling>
          <c:orientation val="minMax"/>
        </c:scaling>
        <c:axPos val="l"/>
        <c:majorGridlines/>
        <c:numFmt formatCode="0%" sourceLinked="0"/>
        <c:tickLblPos val="nextTo"/>
        <c:crossAx val="61196928"/>
        <c:crosses val="autoZero"/>
        <c:crossBetween val="between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4775240594925634"/>
          <c:y val="5.1400554097404488E-2"/>
          <c:w val="0.82985870516185478"/>
          <c:h val="0.76084098862642513"/>
        </c:manualLayout>
      </c:layout>
      <c:lineChart>
        <c:grouping val="standard"/>
        <c:ser>
          <c:idx val="0"/>
          <c:order val="0"/>
          <c:tx>
            <c:strRef>
              <c:f>Sheet2!$B$1</c:f>
              <c:strCache>
                <c:ptCount val="1"/>
                <c:pt idx="0">
                  <c:v>1차 에너지 소비</c:v>
                </c:pt>
              </c:strCache>
            </c:strRef>
          </c:tx>
          <c:spPr>
            <a:ln w="889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Sheet2!$A$2:$A$64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Sheet2!$B$2:$B$64</c:f>
              <c:numCache>
                <c:formatCode>#,##0;[Red]\-#,##0</c:formatCode>
                <c:ptCount val="63"/>
                <c:pt idx="0">
                  <c:v>15822</c:v>
                </c:pt>
                <c:pt idx="1">
                  <c:v>17593</c:v>
                </c:pt>
                <c:pt idx="2">
                  <c:v>19678</c:v>
                </c:pt>
                <c:pt idx="3">
                  <c:v>20868</c:v>
                </c:pt>
                <c:pt idx="4">
                  <c:v>21291</c:v>
                </c:pt>
                <c:pt idx="5">
                  <c:v>25010</c:v>
                </c:pt>
                <c:pt idx="6">
                  <c:v>25763</c:v>
                </c:pt>
                <c:pt idx="7">
                  <c:v>27553</c:v>
                </c:pt>
                <c:pt idx="8">
                  <c:v>30193</c:v>
                </c:pt>
                <c:pt idx="9">
                  <c:v>34214</c:v>
                </c:pt>
                <c:pt idx="10">
                  <c:v>38088</c:v>
                </c:pt>
                <c:pt idx="11">
                  <c:v>43242</c:v>
                </c:pt>
                <c:pt idx="12">
                  <c:v>43911</c:v>
                </c:pt>
                <c:pt idx="13">
                  <c:v>45718</c:v>
                </c:pt>
                <c:pt idx="14">
                  <c:v>45625</c:v>
                </c:pt>
                <c:pt idx="15">
                  <c:v>49420</c:v>
                </c:pt>
                <c:pt idx="16">
                  <c:v>53535</c:v>
                </c:pt>
                <c:pt idx="17">
                  <c:v>56296</c:v>
                </c:pt>
                <c:pt idx="18">
                  <c:v>61462</c:v>
                </c:pt>
                <c:pt idx="19">
                  <c:v>67878</c:v>
                </c:pt>
                <c:pt idx="20">
                  <c:v>75351</c:v>
                </c:pt>
                <c:pt idx="21">
                  <c:v>81660</c:v>
                </c:pt>
                <c:pt idx="22">
                  <c:v>93192</c:v>
                </c:pt>
                <c:pt idx="23">
                  <c:v>103619</c:v>
                </c:pt>
                <c:pt idx="24">
                  <c:v>116010</c:v>
                </c:pt>
                <c:pt idx="25">
                  <c:v>126879</c:v>
                </c:pt>
                <c:pt idx="26">
                  <c:v>137234</c:v>
                </c:pt>
                <c:pt idx="27">
                  <c:v>150437</c:v>
                </c:pt>
                <c:pt idx="28">
                  <c:v>165212</c:v>
                </c:pt>
                <c:pt idx="29">
                  <c:v>180638</c:v>
                </c:pt>
                <c:pt idx="30">
                  <c:v>165932</c:v>
                </c:pt>
                <c:pt idx="31">
                  <c:v>181363</c:v>
                </c:pt>
                <c:pt idx="32">
                  <c:v>192887</c:v>
                </c:pt>
                <c:pt idx="33">
                  <c:v>198409</c:v>
                </c:pt>
                <c:pt idx="34">
                  <c:v>208636</c:v>
                </c:pt>
                <c:pt idx="35">
                  <c:v>215067</c:v>
                </c:pt>
                <c:pt idx="36">
                  <c:v>220238</c:v>
                </c:pt>
                <c:pt idx="37">
                  <c:v>228622</c:v>
                </c:pt>
                <c:pt idx="38">
                  <c:v>233372</c:v>
                </c:pt>
              </c:numCache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2015년 정점  전망</c:v>
                </c:pt>
              </c:strCache>
            </c:strRef>
          </c:tx>
          <c:spPr>
            <a:ln w="889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Sheet2!$A$2:$A$64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Sheet2!$C$2:$C$64</c:f>
              <c:numCache>
                <c:formatCode>General</c:formatCode>
                <c:ptCount val="63"/>
                <c:pt idx="38">
                  <c:v>233372</c:v>
                </c:pt>
                <c:pt idx="39">
                  <c:v>236715.75682827106</c:v>
                </c:pt>
                <c:pt idx="40">
                  <c:v>238147.93191255271</c:v>
                </c:pt>
                <c:pt idx="41">
                  <c:v>239580.10699683588</c:v>
                </c:pt>
                <c:pt idx="42">
                  <c:v>240298.84731782638</c:v>
                </c:pt>
                <c:pt idx="43">
                  <c:v>241019.74385978092</c:v>
                </c:pt>
                <c:pt idx="44">
                  <c:v>241622.2932194293</c:v>
                </c:pt>
                <c:pt idx="45">
                  <c:v>242226.34895247786</c:v>
                </c:pt>
                <c:pt idx="46">
                  <c:v>242468.57530143124</c:v>
                </c:pt>
                <c:pt idx="47">
                  <c:v>242468.57530143124</c:v>
                </c:pt>
                <c:pt idx="48">
                  <c:v>242347.34101377867</c:v>
                </c:pt>
                <c:pt idx="49">
                  <c:v>242226.1673432735</c:v>
                </c:pt>
                <c:pt idx="50">
                  <c:v>242105.05425960108</c:v>
                </c:pt>
                <c:pt idx="51">
                  <c:v>241984.00173247047</c:v>
                </c:pt>
                <c:pt idx="52">
                  <c:v>241863.00973160507</c:v>
                </c:pt>
                <c:pt idx="53">
                  <c:v>241621.14672187381</c:v>
                </c:pt>
                <c:pt idx="54">
                  <c:v>241379.52557515158</c:v>
                </c:pt>
                <c:pt idx="55">
                  <c:v>241138.14604957681</c:v>
                </c:pt>
                <c:pt idx="56">
                  <c:v>240897.00790352686</c:v>
                </c:pt>
                <c:pt idx="57">
                  <c:v>240656.11089562334</c:v>
                </c:pt>
                <c:pt idx="58">
                  <c:v>240295.1267292799</c:v>
                </c:pt>
                <c:pt idx="59">
                  <c:v>239934.68403918599</c:v>
                </c:pt>
                <c:pt idx="60">
                  <c:v>239574.7820131272</c:v>
                </c:pt>
                <c:pt idx="61">
                  <c:v>239215.41984010811</c:v>
                </c:pt>
                <c:pt idx="62">
                  <c:v>238856.59671034617</c:v>
                </c:pt>
              </c:numCache>
            </c:numRef>
          </c:val>
        </c:ser>
        <c:marker val="1"/>
        <c:axId val="61308928"/>
        <c:axId val="61310464"/>
      </c:lineChart>
      <c:catAx>
        <c:axId val="61308928"/>
        <c:scaling>
          <c:orientation val="minMax"/>
        </c:scaling>
        <c:axPos val="b"/>
        <c:numFmt formatCode="General" sourceLinked="1"/>
        <c:tickLblPos val="nextTo"/>
        <c:crossAx val="61310464"/>
        <c:crosses val="autoZero"/>
        <c:auto val="1"/>
        <c:lblAlgn val="ctr"/>
        <c:lblOffset val="100"/>
      </c:catAx>
      <c:valAx>
        <c:axId val="61310464"/>
        <c:scaling>
          <c:orientation val="minMax"/>
        </c:scaling>
        <c:axPos val="l"/>
        <c:majorGridlines/>
        <c:numFmt formatCode="#,##0;[Red]\-#,##0" sourceLinked="1"/>
        <c:tickLblPos val="nextTo"/>
        <c:crossAx val="6130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18744531933501"/>
          <c:y val="0.45332287370943947"/>
          <c:w val="0.18970144356955446"/>
          <c:h val="0.16397780698427258"/>
        </c:manualLayout>
      </c:layout>
      <c:txPr>
        <a:bodyPr/>
        <a:lstStyle/>
        <a:p>
          <a:pPr>
            <a:defRPr sz="1200"/>
          </a:pPr>
          <a:endParaRPr lang="ko-KR"/>
        </a:p>
      </c:txPr>
    </c:legend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view3D>
      <c:rAngAx val="1"/>
    </c:view3D>
    <c:plotArea>
      <c:layout>
        <c:manualLayout>
          <c:layoutTarget val="inner"/>
          <c:xMode val="edge"/>
          <c:yMode val="edge"/>
          <c:x val="8.0395595919154544E-2"/>
          <c:y val="3.6753845462096077E-2"/>
          <c:w val="0.71668523014948793"/>
          <c:h val="0.8728269989573495"/>
        </c:manualLayout>
      </c:layout>
      <c:bar3DChart>
        <c:barDir val="col"/>
        <c:grouping val="stacked"/>
        <c:ser>
          <c:idx val="0"/>
          <c:order val="0"/>
          <c:tx>
            <c:strRef>
              <c:f>Sheet2!$B$1</c:f>
              <c:strCache>
                <c:ptCount val="1"/>
                <c:pt idx="0">
                  <c:v>총 전력 설비(2006년 대비 증가율)</c:v>
                </c:pt>
              </c:strCache>
            </c:strRef>
          </c:tx>
          <c:cat>
            <c:strRef>
              <c:f>Sheet2!$A$2:$A$6</c:f>
              <c:strCache>
                <c:ptCount val="5"/>
                <c:pt idx="0">
                  <c:v>2006년 통계</c:v>
                </c:pt>
                <c:pt idx="1">
                  <c:v>2030 국기본안</c:v>
                </c:pt>
                <c:pt idx="2">
                  <c:v>시나리오 1</c:v>
                </c:pt>
                <c:pt idx="3">
                  <c:v>시나리오 2</c:v>
                </c:pt>
                <c:pt idx="4">
                  <c:v>시나리오 3</c:v>
                </c:pt>
              </c:strCache>
            </c:strRef>
          </c:cat>
          <c:val>
            <c:numRef>
              <c:f>Sheet2!$B$2:$B$6</c:f>
            </c:numRef>
          </c:val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원전 설비</c:v>
                </c:pt>
              </c:strCache>
            </c:strRef>
          </c:tx>
          <c:spPr>
            <a:solidFill>
              <a:srgbClr val="FFFF00"/>
            </a:solidFill>
          </c:spPr>
          <c:cat>
            <c:strRef>
              <c:f>Sheet2!$A$2:$A$6</c:f>
              <c:strCache>
                <c:ptCount val="5"/>
                <c:pt idx="0">
                  <c:v>2006년 통계</c:v>
                </c:pt>
                <c:pt idx="1">
                  <c:v>2030 국기본안</c:v>
                </c:pt>
                <c:pt idx="2">
                  <c:v>시나리오 1</c:v>
                </c:pt>
                <c:pt idx="3">
                  <c:v>시나리오 2</c:v>
                </c:pt>
                <c:pt idx="4">
                  <c:v>시나리오 3</c:v>
                </c:pt>
              </c:strCache>
            </c:strRef>
          </c:cat>
          <c:val>
            <c:numRef>
              <c:f>Sheet2!$C$2:$C$6</c:f>
              <c:numCache>
                <c:formatCode>#,##0</c:formatCode>
                <c:ptCount val="5"/>
                <c:pt idx="0">
                  <c:v>17716</c:v>
                </c:pt>
                <c:pt idx="1">
                  <c:v>39200</c:v>
                </c:pt>
                <c:pt idx="2">
                  <c:v>14800</c:v>
                </c:pt>
                <c:pt idx="3">
                  <c:v>14800</c:v>
                </c:pt>
                <c:pt idx="4">
                  <c:v>14800</c:v>
                </c:pt>
              </c:numCache>
            </c:numRef>
          </c:val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재생에너지 설비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Sheet2!$A$2:$A$6</c:f>
              <c:strCache>
                <c:ptCount val="5"/>
                <c:pt idx="0">
                  <c:v>2006년 통계</c:v>
                </c:pt>
                <c:pt idx="1">
                  <c:v>2030 국기본안</c:v>
                </c:pt>
                <c:pt idx="2">
                  <c:v>시나리오 1</c:v>
                </c:pt>
                <c:pt idx="3">
                  <c:v>시나리오 2</c:v>
                </c:pt>
                <c:pt idx="4">
                  <c:v>시나리오 3</c:v>
                </c:pt>
              </c:strCache>
            </c:strRef>
          </c:cat>
          <c:val>
            <c:numRef>
              <c:f>Sheet2!$D$2:$D$6</c:f>
              <c:numCache>
                <c:formatCode>#,##0</c:formatCode>
                <c:ptCount val="5"/>
                <c:pt idx="0" formatCode="General">
                  <c:v>393</c:v>
                </c:pt>
                <c:pt idx="1">
                  <c:v>9172</c:v>
                </c:pt>
                <c:pt idx="2">
                  <c:v>20635</c:v>
                </c:pt>
                <c:pt idx="3">
                  <c:v>20635</c:v>
                </c:pt>
                <c:pt idx="4">
                  <c:v>20635</c:v>
                </c:pt>
              </c:numCache>
            </c:numRef>
          </c:val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가스</c:v>
                </c:pt>
              </c:strCache>
            </c:strRef>
          </c:tx>
          <c:spPr>
            <a:solidFill>
              <a:srgbClr val="FF9933"/>
            </a:solidFill>
          </c:spPr>
          <c:cat>
            <c:strRef>
              <c:f>Sheet2!$A$2:$A$6</c:f>
              <c:strCache>
                <c:ptCount val="5"/>
                <c:pt idx="0">
                  <c:v>2006년 통계</c:v>
                </c:pt>
                <c:pt idx="1">
                  <c:v>2030 국기본안</c:v>
                </c:pt>
                <c:pt idx="2">
                  <c:v>시나리오 1</c:v>
                </c:pt>
                <c:pt idx="3">
                  <c:v>시나리오 2</c:v>
                </c:pt>
                <c:pt idx="4">
                  <c:v>시나리오 3</c:v>
                </c:pt>
              </c:strCache>
            </c:strRef>
          </c:cat>
          <c:val>
            <c:numRef>
              <c:f>Sheet2!$E$2:$E$6</c:f>
              <c:numCache>
                <c:formatCode>#,##0</c:formatCode>
                <c:ptCount val="5"/>
                <c:pt idx="0">
                  <c:v>17436</c:v>
                </c:pt>
                <c:pt idx="1">
                  <c:v>17283</c:v>
                </c:pt>
                <c:pt idx="2">
                  <c:v>19259</c:v>
                </c:pt>
                <c:pt idx="3">
                  <c:v>19134</c:v>
                </c:pt>
                <c:pt idx="4">
                  <c:v>8437</c:v>
                </c:pt>
              </c:numCache>
            </c:numRef>
          </c:val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석탄</c:v>
                </c:pt>
              </c:strCache>
            </c:strRef>
          </c:tx>
          <c:spPr>
            <a:solidFill>
              <a:srgbClr val="C739BD"/>
            </a:solidFill>
          </c:spPr>
          <c:cat>
            <c:strRef>
              <c:f>Sheet2!$A$2:$A$6</c:f>
              <c:strCache>
                <c:ptCount val="5"/>
                <c:pt idx="0">
                  <c:v>2006년 통계</c:v>
                </c:pt>
                <c:pt idx="1">
                  <c:v>2030 국기본안</c:v>
                </c:pt>
                <c:pt idx="2">
                  <c:v>시나리오 1</c:v>
                </c:pt>
                <c:pt idx="3">
                  <c:v>시나리오 2</c:v>
                </c:pt>
                <c:pt idx="4">
                  <c:v>시나리오 3</c:v>
                </c:pt>
              </c:strCache>
            </c:strRef>
          </c:cat>
          <c:val>
            <c:numRef>
              <c:f>Sheet2!$F$2:$F$6</c:f>
              <c:numCache>
                <c:formatCode>#,##0</c:formatCode>
                <c:ptCount val="5"/>
                <c:pt idx="0">
                  <c:v>18465</c:v>
                </c:pt>
                <c:pt idx="1">
                  <c:v>29834</c:v>
                </c:pt>
                <c:pt idx="2">
                  <c:v>8942</c:v>
                </c:pt>
                <c:pt idx="3">
                  <c:v>5938</c:v>
                </c:pt>
                <c:pt idx="4" formatCode="General">
                  <c:v>0</c:v>
                </c:pt>
              </c:numCache>
            </c:numRef>
          </c:val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유류</c:v>
                </c:pt>
              </c:strCache>
            </c:strRef>
          </c:tx>
          <c:spPr>
            <a:solidFill>
              <a:srgbClr val="FF3300"/>
            </a:solidFill>
          </c:spPr>
          <c:cat>
            <c:strRef>
              <c:f>Sheet2!$A$2:$A$6</c:f>
              <c:strCache>
                <c:ptCount val="5"/>
                <c:pt idx="0">
                  <c:v>2006년 통계</c:v>
                </c:pt>
                <c:pt idx="1">
                  <c:v>2030 국기본안</c:v>
                </c:pt>
                <c:pt idx="2">
                  <c:v>시나리오 1</c:v>
                </c:pt>
                <c:pt idx="3">
                  <c:v>시나리오 2</c:v>
                </c:pt>
                <c:pt idx="4">
                  <c:v>시나리오 3</c:v>
                </c:pt>
              </c:strCache>
            </c:strRef>
          </c:cat>
          <c:val>
            <c:numRef>
              <c:f>Sheet2!$G$2:$G$6</c:f>
              <c:numCache>
                <c:formatCode>#,##0</c:formatCode>
                <c:ptCount val="5"/>
                <c:pt idx="0">
                  <c:v>4790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General">
                  <c:v>0</c:v>
                </c:pt>
              </c:numCache>
            </c:numRef>
          </c:val>
        </c:ser>
        <c:ser>
          <c:idx val="6"/>
          <c:order val="6"/>
          <c:tx>
            <c:strRef>
              <c:f>Sheet2!$H$1</c:f>
              <c:strCache>
                <c:ptCount val="1"/>
                <c:pt idx="0">
                  <c:v>수력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Sheet2!$A$2:$A$6</c:f>
              <c:strCache>
                <c:ptCount val="5"/>
                <c:pt idx="0">
                  <c:v>2006년 통계</c:v>
                </c:pt>
                <c:pt idx="1">
                  <c:v>2030 국기본안</c:v>
                </c:pt>
                <c:pt idx="2">
                  <c:v>시나리오 1</c:v>
                </c:pt>
                <c:pt idx="3">
                  <c:v>시나리오 2</c:v>
                </c:pt>
                <c:pt idx="4">
                  <c:v>시나리오 3</c:v>
                </c:pt>
              </c:strCache>
            </c:strRef>
          </c:cat>
          <c:val>
            <c:numRef>
              <c:f>Sheet2!$H$2:$H$6</c:f>
              <c:numCache>
                <c:formatCode>#,##0</c:formatCode>
                <c:ptCount val="5"/>
                <c:pt idx="0">
                  <c:v>5485</c:v>
                </c:pt>
                <c:pt idx="1">
                  <c:v>5492</c:v>
                </c:pt>
                <c:pt idx="2">
                  <c:v>5492</c:v>
                </c:pt>
                <c:pt idx="3">
                  <c:v>5492</c:v>
                </c:pt>
                <c:pt idx="4">
                  <c:v>5492</c:v>
                </c:pt>
              </c:numCache>
            </c:numRef>
          </c:val>
        </c:ser>
        <c:shape val="cylinder"/>
        <c:axId val="61352576"/>
        <c:axId val="61374848"/>
        <c:axId val="0"/>
      </c:bar3DChart>
      <c:catAx>
        <c:axId val="6135257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ko-KR"/>
          </a:p>
        </c:txPr>
        <c:crossAx val="61374848"/>
        <c:crosses val="autoZero"/>
        <c:auto val="1"/>
        <c:lblAlgn val="ctr"/>
        <c:lblOffset val="100"/>
      </c:catAx>
      <c:valAx>
        <c:axId val="61374848"/>
        <c:scaling>
          <c:orientation val="minMax"/>
        </c:scaling>
        <c:axPos val="l"/>
        <c:majorGridlines/>
        <c:numFmt formatCode="#,##0" sourceLinked="1"/>
        <c:tickLblPos val="nextTo"/>
        <c:crossAx val="61352576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ko-KR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9.5452287844907419E-2"/>
          <c:y val="4.3284677134656523E-2"/>
          <c:w val="0.8879483402394367"/>
          <c:h val="0.79860293779067093"/>
        </c:manualLayout>
      </c:layout>
      <c:lineChart>
        <c:grouping val="standard"/>
        <c:ser>
          <c:idx val="0"/>
          <c:order val="0"/>
          <c:tx>
            <c:strRef>
              <c:f>'정부의 수요전망안'!$B$1</c:f>
              <c:strCache>
                <c:ptCount val="1"/>
                <c:pt idx="0">
                  <c:v>1차 에너지 소비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'정부의 수요전망안'!$A$2:$A$64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'정부의 수요전망안'!$B$2:$B$64</c:f>
              <c:numCache>
                <c:formatCode>#,##0;[Red]\-#,##0</c:formatCode>
                <c:ptCount val="63"/>
                <c:pt idx="0">
                  <c:v>15822</c:v>
                </c:pt>
                <c:pt idx="1">
                  <c:v>17593</c:v>
                </c:pt>
                <c:pt idx="2">
                  <c:v>19678</c:v>
                </c:pt>
                <c:pt idx="3">
                  <c:v>20868</c:v>
                </c:pt>
                <c:pt idx="4">
                  <c:v>21291</c:v>
                </c:pt>
                <c:pt idx="5">
                  <c:v>25010</c:v>
                </c:pt>
                <c:pt idx="6">
                  <c:v>25763</c:v>
                </c:pt>
                <c:pt idx="7">
                  <c:v>27553</c:v>
                </c:pt>
                <c:pt idx="8">
                  <c:v>30193</c:v>
                </c:pt>
                <c:pt idx="9">
                  <c:v>34214</c:v>
                </c:pt>
                <c:pt idx="10">
                  <c:v>38088</c:v>
                </c:pt>
                <c:pt idx="11">
                  <c:v>43242</c:v>
                </c:pt>
                <c:pt idx="12">
                  <c:v>43911</c:v>
                </c:pt>
                <c:pt idx="13">
                  <c:v>45718</c:v>
                </c:pt>
                <c:pt idx="14">
                  <c:v>45625</c:v>
                </c:pt>
                <c:pt idx="15">
                  <c:v>49420</c:v>
                </c:pt>
                <c:pt idx="16">
                  <c:v>53535</c:v>
                </c:pt>
                <c:pt idx="17">
                  <c:v>56296</c:v>
                </c:pt>
                <c:pt idx="18">
                  <c:v>61462</c:v>
                </c:pt>
                <c:pt idx="19">
                  <c:v>67878</c:v>
                </c:pt>
                <c:pt idx="20">
                  <c:v>75351</c:v>
                </c:pt>
                <c:pt idx="21">
                  <c:v>81660</c:v>
                </c:pt>
                <c:pt idx="22">
                  <c:v>93192</c:v>
                </c:pt>
                <c:pt idx="23">
                  <c:v>103619</c:v>
                </c:pt>
                <c:pt idx="24">
                  <c:v>116010</c:v>
                </c:pt>
                <c:pt idx="25">
                  <c:v>126879</c:v>
                </c:pt>
                <c:pt idx="26">
                  <c:v>137234</c:v>
                </c:pt>
                <c:pt idx="27">
                  <c:v>150437</c:v>
                </c:pt>
                <c:pt idx="28">
                  <c:v>165212</c:v>
                </c:pt>
                <c:pt idx="29">
                  <c:v>180638</c:v>
                </c:pt>
                <c:pt idx="30">
                  <c:v>165932</c:v>
                </c:pt>
                <c:pt idx="31">
                  <c:v>181363</c:v>
                </c:pt>
                <c:pt idx="32">
                  <c:v>192887</c:v>
                </c:pt>
                <c:pt idx="33">
                  <c:v>198409</c:v>
                </c:pt>
                <c:pt idx="34">
                  <c:v>208636</c:v>
                </c:pt>
                <c:pt idx="35">
                  <c:v>215067</c:v>
                </c:pt>
                <c:pt idx="36">
                  <c:v>220238</c:v>
                </c:pt>
                <c:pt idx="37">
                  <c:v>228622</c:v>
                </c:pt>
                <c:pt idx="38">
                  <c:v>233372</c:v>
                </c:pt>
              </c:numCache>
            </c:numRef>
          </c:val>
        </c:ser>
        <c:ser>
          <c:idx val="1"/>
          <c:order val="1"/>
          <c:tx>
            <c:strRef>
              <c:f>'정부의 수요전망안'!$C$1</c:f>
              <c:strCache>
                <c:ptCount val="1"/>
                <c:pt idx="0">
                  <c:v>에너지 수요 기준안('06~'30)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'정부의 수요전망안'!$A$2:$A$64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'정부의 수요전망안'!$C$2:$C$64</c:f>
              <c:numCache>
                <c:formatCode>General</c:formatCode>
                <c:ptCount val="63"/>
                <c:pt idx="38" formatCode="#,##0;[Red]\-#,##0">
                  <c:v>233372</c:v>
                </c:pt>
                <c:pt idx="39" formatCode="#,##0;[Red]\-#,##0">
                  <c:v>239004</c:v>
                </c:pt>
                <c:pt idx="40" formatCode="#,##0;[Red]\-#,##0">
                  <c:v>244636</c:v>
                </c:pt>
                <c:pt idx="41" formatCode="#,##0;[Red]\-#,##0">
                  <c:v>250268</c:v>
                </c:pt>
                <c:pt idx="42" formatCode="#,##0;[Red]\-#,##0">
                  <c:v>255900</c:v>
                </c:pt>
                <c:pt idx="43" formatCode="#,##0;[Red]\-#,##0">
                  <c:v>262060</c:v>
                </c:pt>
                <c:pt idx="44" formatCode="#,##0;[Red]\-#,##0">
                  <c:v>268220</c:v>
                </c:pt>
                <c:pt idx="45" formatCode="#,##0;[Red]\-#,##0">
                  <c:v>274380</c:v>
                </c:pt>
                <c:pt idx="46" formatCode="#,##0;[Red]\-#,##0">
                  <c:v>280540</c:v>
                </c:pt>
                <c:pt idx="47" formatCode="#,##0;[Red]\-#,##0">
                  <c:v>286700</c:v>
                </c:pt>
                <c:pt idx="48" formatCode="#,##0;[Red]\-#,##0">
                  <c:v>292580</c:v>
                </c:pt>
                <c:pt idx="49" formatCode="#,##0;[Red]\-#,##0">
                  <c:v>298460</c:v>
                </c:pt>
                <c:pt idx="50" formatCode="#,##0;[Red]\-#,##0">
                  <c:v>304340</c:v>
                </c:pt>
                <c:pt idx="51" formatCode="#,##0;[Red]\-#,##0">
                  <c:v>310220</c:v>
                </c:pt>
                <c:pt idx="52" formatCode="#,##0;[Red]\-#,##0">
                  <c:v>316100</c:v>
                </c:pt>
                <c:pt idx="53" formatCode="#,##0;[Red]\-#,##0">
                  <c:v>320920</c:v>
                </c:pt>
                <c:pt idx="54" formatCode="#,##0;[Red]\-#,##0">
                  <c:v>325740</c:v>
                </c:pt>
                <c:pt idx="55" formatCode="#,##0;[Red]\-#,##0">
                  <c:v>330560</c:v>
                </c:pt>
                <c:pt idx="56" formatCode="#,##0;[Red]\-#,##0">
                  <c:v>335380</c:v>
                </c:pt>
                <c:pt idx="57" formatCode="#,##0;[Red]\-#,##0">
                  <c:v>340200</c:v>
                </c:pt>
                <c:pt idx="58" formatCode="#,##0;[Red]\-#,##0">
                  <c:v>342300</c:v>
                </c:pt>
                <c:pt idx="59" formatCode="#,##0;[Red]\-#,##0">
                  <c:v>344400</c:v>
                </c:pt>
                <c:pt idx="60" formatCode="#,##0;[Red]\-#,##0">
                  <c:v>346500</c:v>
                </c:pt>
                <c:pt idx="61" formatCode="#,##0;[Red]\-#,##0">
                  <c:v>348600</c:v>
                </c:pt>
                <c:pt idx="62" formatCode="#,##0;[Red]\-#,##0">
                  <c:v>350700</c:v>
                </c:pt>
              </c:numCache>
            </c:numRef>
          </c:val>
        </c:ser>
        <c:ser>
          <c:idx val="2"/>
          <c:order val="2"/>
          <c:tx>
            <c:strRef>
              <c:f>'정부의 수요전망안'!$D$1</c:f>
              <c:strCache>
                <c:ptCount val="1"/>
                <c:pt idx="0">
                  <c:v>에너지 수요 목표안('06~'30)</c:v>
                </c:pt>
              </c:strCache>
            </c:strRef>
          </c:tx>
          <c:spPr>
            <a:ln w="635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'정부의 수요전망안'!$A$2:$A$64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'정부의 수요전망안'!$D$2:$D$64</c:f>
              <c:numCache>
                <c:formatCode>General</c:formatCode>
                <c:ptCount val="63"/>
                <c:pt idx="38" formatCode="#,##0;[Red]\-#,##0">
                  <c:v>233372</c:v>
                </c:pt>
                <c:pt idx="39" formatCode="#,##0;[Red]\-#,##0">
                  <c:v>237274</c:v>
                </c:pt>
                <c:pt idx="40" formatCode="#,##0;[Red]\-#,##0">
                  <c:v>241176</c:v>
                </c:pt>
                <c:pt idx="41" formatCode="#,##0;[Red]\-#,##0">
                  <c:v>245078</c:v>
                </c:pt>
                <c:pt idx="42" formatCode="#,##0;[Red]\-#,##0">
                  <c:v>248980</c:v>
                </c:pt>
                <c:pt idx="43" formatCode="#,##0;[Red]\-#,##0">
                  <c:v>252882</c:v>
                </c:pt>
                <c:pt idx="44" formatCode="#,##0;[Red]\-#,##0">
                  <c:v>256784</c:v>
                </c:pt>
                <c:pt idx="45" formatCode="#,##0;[Red]\-#,##0">
                  <c:v>260686</c:v>
                </c:pt>
                <c:pt idx="46" formatCode="#,##0;[Red]\-#,##0">
                  <c:v>264588</c:v>
                </c:pt>
                <c:pt idx="47" formatCode="#,##0;[Red]\-#,##0">
                  <c:v>268490</c:v>
                </c:pt>
                <c:pt idx="48" formatCode="#,##0;[Red]\-#,##0">
                  <c:v>272392</c:v>
                </c:pt>
                <c:pt idx="49" formatCode="#,##0;[Red]\-#,##0">
                  <c:v>276294</c:v>
                </c:pt>
                <c:pt idx="50" formatCode="#,##0;[Red]\-#,##0">
                  <c:v>280196</c:v>
                </c:pt>
                <c:pt idx="51" formatCode="#,##0;[Red]\-#,##0">
                  <c:v>284098</c:v>
                </c:pt>
                <c:pt idx="52" formatCode="#,##0;[Red]\-#,##0">
                  <c:v>288000</c:v>
                </c:pt>
                <c:pt idx="53" formatCode="#,##0;[Red]\-#,##0">
                  <c:v>289240</c:v>
                </c:pt>
                <c:pt idx="54" formatCode="#,##0;[Red]\-#,##0">
                  <c:v>290480</c:v>
                </c:pt>
                <c:pt idx="55" formatCode="#,##0;[Red]\-#,##0">
                  <c:v>291720</c:v>
                </c:pt>
                <c:pt idx="56" formatCode="#,##0;[Red]\-#,##0">
                  <c:v>292960</c:v>
                </c:pt>
                <c:pt idx="57" formatCode="#,##0;[Red]\-#,##0">
                  <c:v>294200</c:v>
                </c:pt>
                <c:pt idx="58" formatCode="#,##0;[Red]\-#,##0">
                  <c:v>295440</c:v>
                </c:pt>
                <c:pt idx="59" formatCode="#,##0;[Red]\-#,##0">
                  <c:v>296680</c:v>
                </c:pt>
                <c:pt idx="60" formatCode="#,##0;[Red]\-#,##0">
                  <c:v>297920</c:v>
                </c:pt>
                <c:pt idx="61" formatCode="#,##0;[Red]\-#,##0">
                  <c:v>299160</c:v>
                </c:pt>
                <c:pt idx="62" formatCode="#,##0;[Red]\-#,##0">
                  <c:v>300400</c:v>
                </c:pt>
              </c:numCache>
            </c:numRef>
          </c:val>
        </c:ser>
        <c:marker val="1"/>
        <c:axId val="53756672"/>
        <c:axId val="53758208"/>
      </c:lineChart>
      <c:catAx>
        <c:axId val="53756672"/>
        <c:scaling>
          <c:orientation val="minMax"/>
        </c:scaling>
        <c:axPos val="b"/>
        <c:numFmt formatCode="General" sourceLinked="1"/>
        <c:tickLblPos val="nextTo"/>
        <c:crossAx val="53758208"/>
        <c:crosses val="autoZero"/>
        <c:auto val="1"/>
        <c:lblAlgn val="ctr"/>
        <c:lblOffset val="100"/>
      </c:catAx>
      <c:valAx>
        <c:axId val="53758208"/>
        <c:scaling>
          <c:orientation val="minMax"/>
        </c:scaling>
        <c:axPos val="l"/>
        <c:majorGridlines/>
        <c:numFmt formatCode="#,##0;[Red]\-#,##0" sourceLinked="1"/>
        <c:tickLblPos val="nextTo"/>
        <c:crossAx val="53756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59091411815173"/>
          <c:y val="0.64100192599895311"/>
          <c:w val="0.27600253796202001"/>
          <c:h val="0.16134908747597018"/>
        </c:manualLayout>
      </c:layout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4775240594925634"/>
          <c:y val="5.1400554097404488E-2"/>
          <c:w val="0.7324676290463632"/>
          <c:h val="0.76084098862642768"/>
        </c:manualLayout>
      </c:layout>
      <c:lineChart>
        <c:grouping val="standard"/>
        <c:ser>
          <c:idx val="1"/>
          <c:order val="0"/>
          <c:tx>
            <c:strRef>
              <c:f>Sheet4!$C$1</c:f>
              <c:strCache>
                <c:ptCount val="1"/>
              </c:strCache>
            </c:strRef>
          </c:tx>
          <c:cat>
            <c:numRef>
              <c:f>Sheet4!$B$2:$B$64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Sheet4!$C$2:$C$64</c:f>
            </c:numRef>
          </c:val>
        </c:ser>
        <c:ser>
          <c:idx val="2"/>
          <c:order val="1"/>
          <c:tx>
            <c:strRef>
              <c:f>Sheet4!$D$1</c:f>
              <c:strCache>
                <c:ptCount val="1"/>
                <c:pt idx="0">
                  <c:v>1차에너지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Sheet4!$B$2:$B$64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Sheet4!$D$2:$D$64</c:f>
              <c:numCache>
                <c:formatCode>#,##0;[Red]\-#,##0</c:formatCode>
                <c:ptCount val="63"/>
                <c:pt idx="0">
                  <c:v>15822</c:v>
                </c:pt>
                <c:pt idx="1">
                  <c:v>17593</c:v>
                </c:pt>
                <c:pt idx="2">
                  <c:v>19678</c:v>
                </c:pt>
                <c:pt idx="3">
                  <c:v>20868</c:v>
                </c:pt>
                <c:pt idx="4">
                  <c:v>21291</c:v>
                </c:pt>
                <c:pt idx="5">
                  <c:v>25010</c:v>
                </c:pt>
                <c:pt idx="6">
                  <c:v>25763</c:v>
                </c:pt>
                <c:pt idx="7">
                  <c:v>27553</c:v>
                </c:pt>
                <c:pt idx="8">
                  <c:v>30193</c:v>
                </c:pt>
                <c:pt idx="9">
                  <c:v>34214</c:v>
                </c:pt>
                <c:pt idx="10">
                  <c:v>38088</c:v>
                </c:pt>
                <c:pt idx="11">
                  <c:v>43242</c:v>
                </c:pt>
                <c:pt idx="12">
                  <c:v>43911</c:v>
                </c:pt>
                <c:pt idx="13">
                  <c:v>45718</c:v>
                </c:pt>
                <c:pt idx="14">
                  <c:v>45625</c:v>
                </c:pt>
                <c:pt idx="15">
                  <c:v>49420</c:v>
                </c:pt>
                <c:pt idx="16">
                  <c:v>53535</c:v>
                </c:pt>
                <c:pt idx="17">
                  <c:v>56296</c:v>
                </c:pt>
                <c:pt idx="18">
                  <c:v>61462</c:v>
                </c:pt>
                <c:pt idx="19">
                  <c:v>67878</c:v>
                </c:pt>
                <c:pt idx="20">
                  <c:v>75351</c:v>
                </c:pt>
                <c:pt idx="21">
                  <c:v>81660</c:v>
                </c:pt>
                <c:pt idx="22">
                  <c:v>93192</c:v>
                </c:pt>
                <c:pt idx="23">
                  <c:v>103619</c:v>
                </c:pt>
                <c:pt idx="24">
                  <c:v>116010</c:v>
                </c:pt>
                <c:pt idx="25">
                  <c:v>126879</c:v>
                </c:pt>
                <c:pt idx="26">
                  <c:v>137234</c:v>
                </c:pt>
                <c:pt idx="27">
                  <c:v>150437</c:v>
                </c:pt>
                <c:pt idx="28">
                  <c:v>165212</c:v>
                </c:pt>
                <c:pt idx="29">
                  <c:v>180638</c:v>
                </c:pt>
                <c:pt idx="30">
                  <c:v>165932</c:v>
                </c:pt>
                <c:pt idx="31">
                  <c:v>181363</c:v>
                </c:pt>
                <c:pt idx="32">
                  <c:v>192887</c:v>
                </c:pt>
                <c:pt idx="33">
                  <c:v>198409</c:v>
                </c:pt>
                <c:pt idx="34">
                  <c:v>208636</c:v>
                </c:pt>
                <c:pt idx="35">
                  <c:v>215067</c:v>
                </c:pt>
                <c:pt idx="36">
                  <c:v>220238</c:v>
                </c:pt>
                <c:pt idx="37">
                  <c:v>228622</c:v>
                </c:pt>
                <c:pt idx="38">
                  <c:v>233372</c:v>
                </c:pt>
              </c:numCache>
            </c:numRef>
          </c:val>
        </c:ser>
        <c:ser>
          <c:idx val="3"/>
          <c:order val="2"/>
          <c:tx>
            <c:strRef>
              <c:f>Sheet4!$E$1</c:f>
              <c:strCache>
                <c:ptCount val="1"/>
                <c:pt idx="0">
                  <c:v>1차에너지 전망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Sheet4!$B$2:$B$64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Sheet4!$E$2:$E$64</c:f>
              <c:numCache>
                <c:formatCode>General</c:formatCode>
                <c:ptCount val="63"/>
                <c:pt idx="38" formatCode="#,##0;[Red]\-#,##0">
                  <c:v>233372</c:v>
                </c:pt>
                <c:pt idx="39" formatCode="#,##0;[Red]\-#,##0">
                  <c:v>237274</c:v>
                </c:pt>
                <c:pt idx="40" formatCode="#,##0;[Red]\-#,##0">
                  <c:v>241176</c:v>
                </c:pt>
                <c:pt idx="41" formatCode="#,##0;[Red]\-#,##0">
                  <c:v>245078</c:v>
                </c:pt>
                <c:pt idx="42" formatCode="#,##0;[Red]\-#,##0">
                  <c:v>248980</c:v>
                </c:pt>
                <c:pt idx="43" formatCode="#,##0;[Red]\-#,##0">
                  <c:v>252882</c:v>
                </c:pt>
                <c:pt idx="44" formatCode="#,##0;[Red]\-#,##0">
                  <c:v>256784</c:v>
                </c:pt>
                <c:pt idx="45" formatCode="#,##0;[Red]\-#,##0">
                  <c:v>260686</c:v>
                </c:pt>
                <c:pt idx="46" formatCode="#,##0;[Red]\-#,##0">
                  <c:v>264588</c:v>
                </c:pt>
                <c:pt idx="47" formatCode="#,##0;[Red]\-#,##0">
                  <c:v>268490</c:v>
                </c:pt>
                <c:pt idx="48" formatCode="#,##0;[Red]\-#,##0">
                  <c:v>272392</c:v>
                </c:pt>
                <c:pt idx="49" formatCode="#,##0;[Red]\-#,##0">
                  <c:v>276294</c:v>
                </c:pt>
                <c:pt idx="50" formatCode="#,##0;[Red]\-#,##0">
                  <c:v>280196</c:v>
                </c:pt>
                <c:pt idx="51" formatCode="#,##0;[Red]\-#,##0">
                  <c:v>284098</c:v>
                </c:pt>
                <c:pt idx="52" formatCode="#,##0;[Red]\-#,##0">
                  <c:v>288000</c:v>
                </c:pt>
                <c:pt idx="53" formatCode="#,##0;[Red]\-#,##0">
                  <c:v>289240</c:v>
                </c:pt>
                <c:pt idx="54" formatCode="#,##0;[Red]\-#,##0">
                  <c:v>290480</c:v>
                </c:pt>
                <c:pt idx="55" formatCode="#,##0;[Red]\-#,##0">
                  <c:v>291720</c:v>
                </c:pt>
                <c:pt idx="56" formatCode="#,##0;[Red]\-#,##0">
                  <c:v>292960</c:v>
                </c:pt>
                <c:pt idx="57" formatCode="#,##0;[Red]\-#,##0">
                  <c:v>294200</c:v>
                </c:pt>
                <c:pt idx="58" formatCode="#,##0;[Red]\-#,##0">
                  <c:v>295440</c:v>
                </c:pt>
                <c:pt idx="59" formatCode="#,##0;[Red]\-#,##0">
                  <c:v>296680</c:v>
                </c:pt>
                <c:pt idx="60" formatCode="#,##0;[Red]\-#,##0">
                  <c:v>297920</c:v>
                </c:pt>
                <c:pt idx="61" formatCode="#,##0;[Red]\-#,##0">
                  <c:v>299160</c:v>
                </c:pt>
                <c:pt idx="62" formatCode="#,##0;[Red]\-#,##0">
                  <c:v>300400</c:v>
                </c:pt>
              </c:numCache>
            </c:numRef>
          </c:val>
        </c:ser>
        <c:marker val="1"/>
        <c:axId val="53847936"/>
        <c:axId val="53849472"/>
      </c:lineChart>
      <c:lineChart>
        <c:grouping val="standard"/>
        <c:ser>
          <c:idx val="4"/>
          <c:order val="3"/>
          <c:tx>
            <c:strRef>
              <c:f>Sheet4!$F$1</c:f>
              <c:strCache>
                <c:ptCount val="1"/>
                <c:pt idx="0">
                  <c:v>전력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numRef>
              <c:f>Sheet4!$B$2:$B$64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Sheet4!$F$2:$F$64</c:f>
              <c:numCache>
                <c:formatCode>#,##0;[Red]\-#,##0</c:formatCode>
                <c:ptCount val="63"/>
                <c:pt idx="0">
                  <c:v>417</c:v>
                </c:pt>
                <c:pt idx="1">
                  <c:v>547</c:v>
                </c:pt>
                <c:pt idx="2">
                  <c:v>666</c:v>
                </c:pt>
                <c:pt idx="3">
                  <c:v>764</c:v>
                </c:pt>
                <c:pt idx="4">
                  <c:v>859</c:v>
                </c:pt>
                <c:pt idx="5">
                  <c:v>1064</c:v>
                </c:pt>
                <c:pt idx="6">
                  <c:v>1208</c:v>
                </c:pt>
                <c:pt idx="7">
                  <c:v>1430</c:v>
                </c:pt>
                <c:pt idx="8">
                  <c:v>1687</c:v>
                </c:pt>
                <c:pt idx="9">
                  <c:v>1964</c:v>
                </c:pt>
                <c:pt idx="10">
                  <c:v>2350</c:v>
                </c:pt>
                <c:pt idx="11">
                  <c:v>2679</c:v>
                </c:pt>
                <c:pt idx="12">
                  <c:v>2815</c:v>
                </c:pt>
                <c:pt idx="13">
                  <c:v>3046</c:v>
                </c:pt>
                <c:pt idx="14">
                  <c:v>3258</c:v>
                </c:pt>
                <c:pt idx="15">
                  <c:v>3665</c:v>
                </c:pt>
                <c:pt idx="16">
                  <c:v>4046</c:v>
                </c:pt>
                <c:pt idx="17">
                  <c:v>4363</c:v>
                </c:pt>
                <c:pt idx="18">
                  <c:v>4843</c:v>
                </c:pt>
                <c:pt idx="19">
                  <c:v>5519</c:v>
                </c:pt>
                <c:pt idx="20">
                  <c:v>6391</c:v>
                </c:pt>
                <c:pt idx="21">
                  <c:v>7069</c:v>
                </c:pt>
                <c:pt idx="22">
                  <c:v>8117</c:v>
                </c:pt>
                <c:pt idx="23">
                  <c:v>8976</c:v>
                </c:pt>
                <c:pt idx="24">
                  <c:v>9911</c:v>
                </c:pt>
                <c:pt idx="25">
                  <c:v>10985</c:v>
                </c:pt>
                <c:pt idx="26">
                  <c:v>12602</c:v>
                </c:pt>
                <c:pt idx="27">
                  <c:v>14041</c:v>
                </c:pt>
                <c:pt idx="28">
                  <c:v>15692</c:v>
                </c:pt>
                <c:pt idx="29">
                  <c:v>17267</c:v>
                </c:pt>
                <c:pt idx="30">
                  <c:v>16638</c:v>
                </c:pt>
                <c:pt idx="31">
                  <c:v>18422</c:v>
                </c:pt>
                <c:pt idx="32">
                  <c:v>20600</c:v>
                </c:pt>
                <c:pt idx="33">
                  <c:v>22165</c:v>
                </c:pt>
                <c:pt idx="34">
                  <c:v>23947</c:v>
                </c:pt>
                <c:pt idx="35">
                  <c:v>25250</c:v>
                </c:pt>
                <c:pt idx="36">
                  <c:v>26840</c:v>
                </c:pt>
                <c:pt idx="37">
                  <c:v>28588</c:v>
                </c:pt>
                <c:pt idx="38">
                  <c:v>29990</c:v>
                </c:pt>
              </c:numCache>
            </c:numRef>
          </c:val>
        </c:ser>
        <c:ser>
          <c:idx val="5"/>
          <c:order val="4"/>
          <c:tx>
            <c:strRef>
              <c:f>Sheet4!$G$1</c:f>
              <c:strCache>
                <c:ptCount val="1"/>
                <c:pt idx="0">
                  <c:v>전력수요 전망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Sheet4!$B$2:$B$64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Sheet4!$G$2:$G$64</c:f>
              <c:numCache>
                <c:formatCode>General</c:formatCode>
                <c:ptCount val="63"/>
                <c:pt idx="38" formatCode="#,##0;[Red]\-#,##0">
                  <c:v>29990</c:v>
                </c:pt>
                <c:pt idx="39" formatCode="#,##0;[Red]\-#,##0">
                  <c:v>30745.164285714531</c:v>
                </c:pt>
                <c:pt idx="40" formatCode="#,##0;[Red]\-#,##0">
                  <c:v>31500.328571428556</c:v>
                </c:pt>
                <c:pt idx="41" formatCode="#,##0;[Red]\-#,##0">
                  <c:v>32255.492857142861</c:v>
                </c:pt>
                <c:pt idx="42" formatCode="#,##0;[Red]\-#,##0">
                  <c:v>33010.657142857126</c:v>
                </c:pt>
                <c:pt idx="43" formatCode="#,##0;[Red]\-#,##0">
                  <c:v>33765.821428570991</c:v>
                </c:pt>
                <c:pt idx="44" formatCode="#,##0;[Red]\-#,##0">
                  <c:v>34520.985714285714</c:v>
                </c:pt>
                <c:pt idx="45" formatCode="#,##0;[Red]\-#,##0">
                  <c:v>35276.15</c:v>
                </c:pt>
                <c:pt idx="46" formatCode="#,##0;[Red]\-#,##0">
                  <c:v>36031.314285714288</c:v>
                </c:pt>
                <c:pt idx="47" formatCode="#,##0;[Red]\-#,##0">
                  <c:v>36786.478571429165</c:v>
                </c:pt>
                <c:pt idx="48" formatCode="#,##0;[Red]\-#,##0">
                  <c:v>37541.642857143212</c:v>
                </c:pt>
                <c:pt idx="49" formatCode="#,##0;[Red]\-#,##0">
                  <c:v>38296.807142857135</c:v>
                </c:pt>
                <c:pt idx="50" formatCode="#,##0;[Red]\-#,##0">
                  <c:v>39051.971428571174</c:v>
                </c:pt>
                <c:pt idx="51" formatCode="#,##0;[Red]\-#,##0">
                  <c:v>39807.135714285585</c:v>
                </c:pt>
                <c:pt idx="52" formatCode="#,##0;[Red]\-#,##0">
                  <c:v>40562.300000000003</c:v>
                </c:pt>
                <c:pt idx="53" formatCode="#,##0;[Red]\-#,##0">
                  <c:v>40925.82</c:v>
                </c:pt>
                <c:pt idx="54" formatCode="#,##0;[Red]\-#,##0">
                  <c:v>41289.340000000011</c:v>
                </c:pt>
                <c:pt idx="55" formatCode="#,##0;[Red]\-#,##0">
                  <c:v>41652.86</c:v>
                </c:pt>
                <c:pt idx="56" formatCode="#,##0;[Red]\-#,##0">
                  <c:v>42016.380000000012</c:v>
                </c:pt>
                <c:pt idx="57" formatCode="#,##0;[Red]\-#,##0">
                  <c:v>42379.9</c:v>
                </c:pt>
                <c:pt idx="58" formatCode="#,##0;[Red]\-#,##0">
                  <c:v>42743.42</c:v>
                </c:pt>
                <c:pt idx="59" formatCode="#,##0;[Red]\-#,##0">
                  <c:v>43106.94</c:v>
                </c:pt>
                <c:pt idx="60" formatCode="#,##0;[Red]\-#,##0">
                  <c:v>43470.46</c:v>
                </c:pt>
                <c:pt idx="61" formatCode="#,##0;[Red]\-#,##0">
                  <c:v>43833.98</c:v>
                </c:pt>
                <c:pt idx="62" formatCode="#,##0;[Red]\-#,##0">
                  <c:v>44197.5</c:v>
                </c:pt>
              </c:numCache>
            </c:numRef>
          </c:val>
        </c:ser>
        <c:marker val="1"/>
        <c:axId val="53869184"/>
        <c:axId val="53867648"/>
      </c:lineChart>
      <c:catAx>
        <c:axId val="53847936"/>
        <c:scaling>
          <c:orientation val="minMax"/>
        </c:scaling>
        <c:axPos val="b"/>
        <c:numFmt formatCode="General" sourceLinked="1"/>
        <c:tickLblPos val="nextTo"/>
        <c:crossAx val="53849472"/>
        <c:crosses val="autoZero"/>
        <c:auto val="1"/>
        <c:lblAlgn val="ctr"/>
        <c:lblOffset val="100"/>
      </c:catAx>
      <c:valAx>
        <c:axId val="53849472"/>
        <c:scaling>
          <c:orientation val="minMax"/>
        </c:scaling>
        <c:axPos val="l"/>
        <c:majorGridlines/>
        <c:numFmt formatCode="#,##0;[Red]\-#,##0" sourceLinked="1"/>
        <c:tickLblPos val="nextTo"/>
        <c:crossAx val="53847936"/>
        <c:crosses val="autoZero"/>
        <c:crossBetween val="between"/>
      </c:valAx>
      <c:valAx>
        <c:axId val="53867648"/>
        <c:scaling>
          <c:orientation val="minMax"/>
        </c:scaling>
        <c:axPos val="r"/>
        <c:numFmt formatCode="#,##0;[Red]\-#,##0" sourceLinked="1"/>
        <c:tickLblPos val="nextTo"/>
        <c:crossAx val="53869184"/>
        <c:crosses val="max"/>
        <c:crossBetween val="between"/>
      </c:valAx>
      <c:catAx>
        <c:axId val="53869184"/>
        <c:scaling>
          <c:orientation val="minMax"/>
        </c:scaling>
        <c:delete val="1"/>
        <c:axPos val="b"/>
        <c:numFmt formatCode="General" sourceLinked="1"/>
        <c:tickLblPos val="nextTo"/>
        <c:crossAx val="53867648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60463888888889639"/>
          <c:y val="0.4344174686497575"/>
          <c:w val="0.2141474147414768"/>
          <c:h val="0.26422521842303615"/>
        </c:manualLayout>
      </c:layout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061764513750838E-2"/>
          <c:y val="9.3516405834430452E-2"/>
          <c:w val="0.87847355886069811"/>
          <c:h val="0.75600904551566961"/>
        </c:manualLayout>
      </c:layout>
      <c:lineChart>
        <c:grouping val="standard"/>
        <c:ser>
          <c:idx val="1"/>
          <c:order val="0"/>
          <c:tx>
            <c:strRef>
              <c:f>Sheet3!$F$1</c:f>
              <c:strCache>
                <c:ptCount val="1"/>
                <c:pt idx="0">
                  <c:v>Power Sold (sa)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Sheet3!$A$2:$A$143</c:f>
              <c:strCache>
                <c:ptCount val="142"/>
                <c:pt idx="0">
                  <c:v>1970/1</c:v>
                </c:pt>
                <c:pt idx="1">
                  <c:v>1970/2</c:v>
                </c:pt>
                <c:pt idx="2">
                  <c:v>1970/3</c:v>
                </c:pt>
                <c:pt idx="3">
                  <c:v>1970/4</c:v>
                </c:pt>
                <c:pt idx="4">
                  <c:v>1971/1</c:v>
                </c:pt>
                <c:pt idx="5">
                  <c:v>1971/2</c:v>
                </c:pt>
                <c:pt idx="6">
                  <c:v>1971/3</c:v>
                </c:pt>
                <c:pt idx="7">
                  <c:v>1971/4</c:v>
                </c:pt>
                <c:pt idx="8">
                  <c:v>1972/1</c:v>
                </c:pt>
                <c:pt idx="9">
                  <c:v>1972/2</c:v>
                </c:pt>
                <c:pt idx="10">
                  <c:v>1972/3</c:v>
                </c:pt>
                <c:pt idx="11">
                  <c:v>1972/4</c:v>
                </c:pt>
                <c:pt idx="12">
                  <c:v>1973/1</c:v>
                </c:pt>
                <c:pt idx="13">
                  <c:v>1973/2</c:v>
                </c:pt>
                <c:pt idx="14">
                  <c:v>1973/3</c:v>
                </c:pt>
                <c:pt idx="15">
                  <c:v>1973/4</c:v>
                </c:pt>
                <c:pt idx="16">
                  <c:v>1974/1</c:v>
                </c:pt>
                <c:pt idx="17">
                  <c:v>1974/2</c:v>
                </c:pt>
                <c:pt idx="18">
                  <c:v>1974/3</c:v>
                </c:pt>
                <c:pt idx="19">
                  <c:v>1974/4</c:v>
                </c:pt>
                <c:pt idx="20">
                  <c:v>1975/1</c:v>
                </c:pt>
                <c:pt idx="21">
                  <c:v>1975/2</c:v>
                </c:pt>
                <c:pt idx="22">
                  <c:v>1975/3</c:v>
                </c:pt>
                <c:pt idx="23">
                  <c:v>1975/4</c:v>
                </c:pt>
                <c:pt idx="24">
                  <c:v>1976/1</c:v>
                </c:pt>
                <c:pt idx="25">
                  <c:v>1976/2</c:v>
                </c:pt>
                <c:pt idx="26">
                  <c:v>1976/3</c:v>
                </c:pt>
                <c:pt idx="27">
                  <c:v>1976/4</c:v>
                </c:pt>
                <c:pt idx="28">
                  <c:v>1977/1</c:v>
                </c:pt>
                <c:pt idx="29">
                  <c:v>1977/2</c:v>
                </c:pt>
                <c:pt idx="30">
                  <c:v>1977/3</c:v>
                </c:pt>
                <c:pt idx="31">
                  <c:v>1977/4</c:v>
                </c:pt>
                <c:pt idx="32">
                  <c:v>1978/1</c:v>
                </c:pt>
                <c:pt idx="33">
                  <c:v>1978/2</c:v>
                </c:pt>
                <c:pt idx="34">
                  <c:v>1978/3</c:v>
                </c:pt>
                <c:pt idx="35">
                  <c:v>1978/4</c:v>
                </c:pt>
                <c:pt idx="36">
                  <c:v>1979/1</c:v>
                </c:pt>
                <c:pt idx="37">
                  <c:v>1979/2</c:v>
                </c:pt>
                <c:pt idx="38">
                  <c:v>1979/3</c:v>
                </c:pt>
                <c:pt idx="39">
                  <c:v>1979/4</c:v>
                </c:pt>
                <c:pt idx="40">
                  <c:v>1980/1</c:v>
                </c:pt>
                <c:pt idx="41">
                  <c:v>1980/2</c:v>
                </c:pt>
                <c:pt idx="42">
                  <c:v>1980/3</c:v>
                </c:pt>
                <c:pt idx="43">
                  <c:v>1980/4</c:v>
                </c:pt>
                <c:pt idx="44">
                  <c:v>1981/1</c:v>
                </c:pt>
                <c:pt idx="45">
                  <c:v>1981/2</c:v>
                </c:pt>
                <c:pt idx="46">
                  <c:v>1981/3</c:v>
                </c:pt>
                <c:pt idx="47">
                  <c:v>1981/4</c:v>
                </c:pt>
                <c:pt idx="48">
                  <c:v>1982/1</c:v>
                </c:pt>
                <c:pt idx="49">
                  <c:v>1982/2</c:v>
                </c:pt>
                <c:pt idx="50">
                  <c:v>1982/3</c:v>
                </c:pt>
                <c:pt idx="51">
                  <c:v>1982/4</c:v>
                </c:pt>
                <c:pt idx="52">
                  <c:v>1983/1</c:v>
                </c:pt>
                <c:pt idx="53">
                  <c:v>1983/2</c:v>
                </c:pt>
                <c:pt idx="54">
                  <c:v>1983/3</c:v>
                </c:pt>
                <c:pt idx="55">
                  <c:v>1983/4</c:v>
                </c:pt>
                <c:pt idx="56">
                  <c:v>1984/1</c:v>
                </c:pt>
                <c:pt idx="57">
                  <c:v>1984/2</c:v>
                </c:pt>
                <c:pt idx="58">
                  <c:v>1984/3</c:v>
                </c:pt>
                <c:pt idx="59">
                  <c:v>1984/4</c:v>
                </c:pt>
                <c:pt idx="60">
                  <c:v>1985/1</c:v>
                </c:pt>
                <c:pt idx="61">
                  <c:v>1985/2</c:v>
                </c:pt>
                <c:pt idx="62">
                  <c:v>1985/3</c:v>
                </c:pt>
                <c:pt idx="63">
                  <c:v>1985/4</c:v>
                </c:pt>
                <c:pt idx="64">
                  <c:v>1986/1</c:v>
                </c:pt>
                <c:pt idx="65">
                  <c:v>1986/2</c:v>
                </c:pt>
                <c:pt idx="66">
                  <c:v>1986/3</c:v>
                </c:pt>
                <c:pt idx="67">
                  <c:v>1986/4</c:v>
                </c:pt>
                <c:pt idx="68">
                  <c:v>1987/1</c:v>
                </c:pt>
                <c:pt idx="69">
                  <c:v>1987/2</c:v>
                </c:pt>
                <c:pt idx="70">
                  <c:v>1987/3</c:v>
                </c:pt>
                <c:pt idx="71">
                  <c:v>1987/4</c:v>
                </c:pt>
                <c:pt idx="72">
                  <c:v>1988/1</c:v>
                </c:pt>
                <c:pt idx="73">
                  <c:v>1988/2</c:v>
                </c:pt>
                <c:pt idx="74">
                  <c:v>1988/3</c:v>
                </c:pt>
                <c:pt idx="75">
                  <c:v>1988/4</c:v>
                </c:pt>
                <c:pt idx="76">
                  <c:v>1989/1</c:v>
                </c:pt>
                <c:pt idx="77">
                  <c:v>1989/2</c:v>
                </c:pt>
                <c:pt idx="78">
                  <c:v>1989/3</c:v>
                </c:pt>
                <c:pt idx="79">
                  <c:v>1989/4</c:v>
                </c:pt>
                <c:pt idx="80">
                  <c:v>1990/1</c:v>
                </c:pt>
                <c:pt idx="81">
                  <c:v>1990/2</c:v>
                </c:pt>
                <c:pt idx="82">
                  <c:v>1990/3</c:v>
                </c:pt>
                <c:pt idx="83">
                  <c:v>1990/4</c:v>
                </c:pt>
                <c:pt idx="84">
                  <c:v>1991/1</c:v>
                </c:pt>
                <c:pt idx="85">
                  <c:v>1991/2</c:v>
                </c:pt>
                <c:pt idx="86">
                  <c:v>1991/3</c:v>
                </c:pt>
                <c:pt idx="87">
                  <c:v>1991/4</c:v>
                </c:pt>
                <c:pt idx="88">
                  <c:v>1992/1</c:v>
                </c:pt>
                <c:pt idx="89">
                  <c:v>1992/2</c:v>
                </c:pt>
                <c:pt idx="90">
                  <c:v>1992/3</c:v>
                </c:pt>
                <c:pt idx="91">
                  <c:v>1992/4</c:v>
                </c:pt>
                <c:pt idx="92">
                  <c:v>1993/1</c:v>
                </c:pt>
                <c:pt idx="93">
                  <c:v>1993/2</c:v>
                </c:pt>
                <c:pt idx="94">
                  <c:v>1993/3</c:v>
                </c:pt>
                <c:pt idx="95">
                  <c:v>1993/4</c:v>
                </c:pt>
                <c:pt idx="96">
                  <c:v>1994/1</c:v>
                </c:pt>
                <c:pt idx="97">
                  <c:v>1994/2</c:v>
                </c:pt>
                <c:pt idx="98">
                  <c:v>1994/3</c:v>
                </c:pt>
                <c:pt idx="99">
                  <c:v>1994/4</c:v>
                </c:pt>
                <c:pt idx="100">
                  <c:v>1995/1</c:v>
                </c:pt>
                <c:pt idx="101">
                  <c:v>1995/2</c:v>
                </c:pt>
                <c:pt idx="102">
                  <c:v>1995/3</c:v>
                </c:pt>
                <c:pt idx="103">
                  <c:v>1995/4</c:v>
                </c:pt>
                <c:pt idx="104">
                  <c:v>1996/1</c:v>
                </c:pt>
                <c:pt idx="105">
                  <c:v>1996/2</c:v>
                </c:pt>
                <c:pt idx="106">
                  <c:v>1996/3</c:v>
                </c:pt>
                <c:pt idx="107">
                  <c:v>1996/4</c:v>
                </c:pt>
                <c:pt idx="108">
                  <c:v>1997/1</c:v>
                </c:pt>
                <c:pt idx="109">
                  <c:v>1997/2</c:v>
                </c:pt>
                <c:pt idx="110">
                  <c:v>1997/3</c:v>
                </c:pt>
                <c:pt idx="111">
                  <c:v>1997/4</c:v>
                </c:pt>
                <c:pt idx="112">
                  <c:v>1998/1</c:v>
                </c:pt>
                <c:pt idx="113">
                  <c:v>1998/2</c:v>
                </c:pt>
                <c:pt idx="114">
                  <c:v>1998/3</c:v>
                </c:pt>
                <c:pt idx="115">
                  <c:v>1998/4</c:v>
                </c:pt>
                <c:pt idx="116">
                  <c:v>1999/1</c:v>
                </c:pt>
                <c:pt idx="117">
                  <c:v>1999/2</c:v>
                </c:pt>
                <c:pt idx="118">
                  <c:v>1999/3</c:v>
                </c:pt>
                <c:pt idx="119">
                  <c:v>1999/4</c:v>
                </c:pt>
                <c:pt idx="120">
                  <c:v>2000/1</c:v>
                </c:pt>
                <c:pt idx="121">
                  <c:v>2000/2</c:v>
                </c:pt>
                <c:pt idx="122">
                  <c:v>2000/3</c:v>
                </c:pt>
                <c:pt idx="123">
                  <c:v>2000/4</c:v>
                </c:pt>
                <c:pt idx="124">
                  <c:v>2001/1</c:v>
                </c:pt>
                <c:pt idx="125">
                  <c:v>2001/2</c:v>
                </c:pt>
                <c:pt idx="126">
                  <c:v>2001/3</c:v>
                </c:pt>
                <c:pt idx="127">
                  <c:v>2001/4</c:v>
                </c:pt>
                <c:pt idx="128">
                  <c:v>2002/1</c:v>
                </c:pt>
                <c:pt idx="129">
                  <c:v>2002/2</c:v>
                </c:pt>
                <c:pt idx="130">
                  <c:v>2002/3</c:v>
                </c:pt>
                <c:pt idx="131">
                  <c:v>2002/4</c:v>
                </c:pt>
                <c:pt idx="132">
                  <c:v>2003/1</c:v>
                </c:pt>
                <c:pt idx="133">
                  <c:v>2003/2</c:v>
                </c:pt>
                <c:pt idx="134">
                  <c:v>2003/3</c:v>
                </c:pt>
                <c:pt idx="135">
                  <c:v>2003/4</c:v>
                </c:pt>
                <c:pt idx="136">
                  <c:v>2004/1</c:v>
                </c:pt>
                <c:pt idx="137">
                  <c:v>2004/2</c:v>
                </c:pt>
                <c:pt idx="138">
                  <c:v>2004/3</c:v>
                </c:pt>
                <c:pt idx="139">
                  <c:v>2004/4</c:v>
                </c:pt>
                <c:pt idx="140">
                  <c:v>2005/1</c:v>
                </c:pt>
                <c:pt idx="141">
                  <c:v>2005/2</c:v>
                </c:pt>
              </c:strCache>
            </c:strRef>
          </c:cat>
          <c:val>
            <c:numRef>
              <c:f>Sheet3!$F$2:$F$143</c:f>
              <c:numCache>
                <c:formatCode>0_);[Red]\(0\)</c:formatCode>
                <c:ptCount val="142"/>
                <c:pt idx="0">
                  <c:v>1843.1461248699998</c:v>
                </c:pt>
                <c:pt idx="1">
                  <c:v>1951.8032065799937</c:v>
                </c:pt>
                <c:pt idx="2">
                  <c:v>1884.1404777800001</c:v>
                </c:pt>
                <c:pt idx="3">
                  <c:v>2059.6683884999884</c:v>
                </c:pt>
                <c:pt idx="4">
                  <c:v>2105.5808380099998</c:v>
                </c:pt>
                <c:pt idx="5">
                  <c:v>2247.5616582299999</c:v>
                </c:pt>
                <c:pt idx="6">
                  <c:v>2208.6907199500001</c:v>
                </c:pt>
                <c:pt idx="7">
                  <c:v>2318.3755236200022</c:v>
                </c:pt>
                <c:pt idx="8">
                  <c:v>2337.4998868400012</c:v>
                </c:pt>
                <c:pt idx="9">
                  <c:v>2457.2260400499908</c:v>
                </c:pt>
                <c:pt idx="10">
                  <c:v>2403.0321823300092</c:v>
                </c:pt>
                <c:pt idx="11">
                  <c:v>2792.8384162200082</c:v>
                </c:pt>
                <c:pt idx="12">
                  <c:v>2806.4239285400022</c:v>
                </c:pt>
                <c:pt idx="13">
                  <c:v>3033.5498722000002</c:v>
                </c:pt>
                <c:pt idx="14">
                  <c:v>3170.6809587299908</c:v>
                </c:pt>
                <c:pt idx="15">
                  <c:v>3345.2131101200002</c:v>
                </c:pt>
                <c:pt idx="16">
                  <c:v>3376.0496624899997</c:v>
                </c:pt>
                <c:pt idx="17">
                  <c:v>3479.2132924800012</c:v>
                </c:pt>
                <c:pt idx="18">
                  <c:v>3479.6838839199909</c:v>
                </c:pt>
                <c:pt idx="19">
                  <c:v>3707.8026469900001</c:v>
                </c:pt>
                <c:pt idx="20">
                  <c:v>3906.005032830014</c:v>
                </c:pt>
                <c:pt idx="21">
                  <c:v>4069.7173243699999</c:v>
                </c:pt>
                <c:pt idx="22">
                  <c:v>4165.70924612</c:v>
                </c:pt>
                <c:pt idx="23">
                  <c:v>4480.9274446200006</c:v>
                </c:pt>
                <c:pt idx="24">
                  <c:v>4657.7075638900005</c:v>
                </c:pt>
                <c:pt idx="25">
                  <c:v>4830.3837530899991</c:v>
                </c:pt>
                <c:pt idx="26">
                  <c:v>4911.9804616600004</c:v>
                </c:pt>
                <c:pt idx="27">
                  <c:v>5212.0997338399993</c:v>
                </c:pt>
                <c:pt idx="28">
                  <c:v>5422.6335494900004</c:v>
                </c:pt>
                <c:pt idx="29">
                  <c:v>5669.0412803600002</c:v>
                </c:pt>
                <c:pt idx="30">
                  <c:v>5728.2146036600034</c:v>
                </c:pt>
                <c:pt idx="31">
                  <c:v>6003.2041779199999</c:v>
                </c:pt>
                <c:pt idx="32">
                  <c:v>6303.5190595000004</c:v>
                </c:pt>
                <c:pt idx="33">
                  <c:v>6676.8483330600002</c:v>
                </c:pt>
                <c:pt idx="34">
                  <c:v>7016.6984992400003</c:v>
                </c:pt>
                <c:pt idx="35">
                  <c:v>7306.7285460000003</c:v>
                </c:pt>
                <c:pt idx="36">
                  <c:v>7568.9019399300005</c:v>
                </c:pt>
                <c:pt idx="37">
                  <c:v>7821.3930260700054</c:v>
                </c:pt>
                <c:pt idx="38">
                  <c:v>7744.50727585</c:v>
                </c:pt>
                <c:pt idx="39">
                  <c:v>8001.9415423099999</c:v>
                </c:pt>
                <c:pt idx="40">
                  <c:v>8059.1869466500184</c:v>
                </c:pt>
                <c:pt idx="41">
                  <c:v>8115.1257349000034</c:v>
                </c:pt>
                <c:pt idx="42">
                  <c:v>8089.4633715800001</c:v>
                </c:pt>
                <c:pt idx="43">
                  <c:v>8465.4168731899681</c:v>
                </c:pt>
                <c:pt idx="44">
                  <c:v>8455.8905828000006</c:v>
                </c:pt>
                <c:pt idx="45">
                  <c:v>8866.6763209299643</c:v>
                </c:pt>
                <c:pt idx="46">
                  <c:v>9013.557025189968</c:v>
                </c:pt>
                <c:pt idx="47">
                  <c:v>9071.7305064600005</c:v>
                </c:pt>
                <c:pt idx="48">
                  <c:v>8831.2332539300169</c:v>
                </c:pt>
                <c:pt idx="49">
                  <c:v>9309.3011269899453</c:v>
                </c:pt>
                <c:pt idx="50">
                  <c:v>9922.1033618200108</c:v>
                </c:pt>
                <c:pt idx="51">
                  <c:v>9783.9242799799995</c:v>
                </c:pt>
                <c:pt idx="52">
                  <c:v>9818.9235890500004</c:v>
                </c:pt>
                <c:pt idx="53">
                  <c:v>10504.489390500001</c:v>
                </c:pt>
                <c:pt idx="54">
                  <c:v>11254.3140864</c:v>
                </c:pt>
                <c:pt idx="55">
                  <c:v>11110.422640799999</c:v>
                </c:pt>
                <c:pt idx="56">
                  <c:v>11130.079965999987</c:v>
                </c:pt>
                <c:pt idx="57">
                  <c:v>11611.557841399999</c:v>
                </c:pt>
                <c:pt idx="58">
                  <c:v>12402.872129099964</c:v>
                </c:pt>
                <c:pt idx="59">
                  <c:v>11867.565530399987</c:v>
                </c:pt>
                <c:pt idx="60">
                  <c:v>11806.510525</c:v>
                </c:pt>
                <c:pt idx="61">
                  <c:v>12459.331211299999</c:v>
                </c:pt>
                <c:pt idx="62">
                  <c:v>13462.033099099999</c:v>
                </c:pt>
                <c:pt idx="63">
                  <c:v>12956.333010300004</c:v>
                </c:pt>
                <c:pt idx="64">
                  <c:v>12919.315083899985</c:v>
                </c:pt>
                <c:pt idx="65">
                  <c:v>13900.647227400004</c:v>
                </c:pt>
                <c:pt idx="66">
                  <c:v>14685.4126048</c:v>
                </c:pt>
                <c:pt idx="67">
                  <c:v>14754.2976559</c:v>
                </c:pt>
                <c:pt idx="68">
                  <c:v>14754.3236982</c:v>
                </c:pt>
                <c:pt idx="69">
                  <c:v>16066.166301400001</c:v>
                </c:pt>
                <c:pt idx="70">
                  <c:v>16589.9589361</c:v>
                </c:pt>
                <c:pt idx="71">
                  <c:v>16710.083642699999</c:v>
                </c:pt>
                <c:pt idx="72">
                  <c:v>17441.7365359</c:v>
                </c:pt>
                <c:pt idx="73">
                  <c:v>18146.604176999914</c:v>
                </c:pt>
                <c:pt idx="74">
                  <c:v>19334.060384900025</c:v>
                </c:pt>
                <c:pt idx="75">
                  <c:v>19336.110894500001</c:v>
                </c:pt>
                <c:pt idx="76">
                  <c:v>19269.624828700005</c:v>
                </c:pt>
                <c:pt idx="77">
                  <c:v>20148.038082700074</c:v>
                </c:pt>
                <c:pt idx="78">
                  <c:v>21324.116959699913</c:v>
                </c:pt>
                <c:pt idx="79">
                  <c:v>21385.790590600001</c:v>
                </c:pt>
                <c:pt idx="80">
                  <c:v>22642.622924700001</c:v>
                </c:pt>
                <c:pt idx="81">
                  <c:v>23036.747343300001</c:v>
                </c:pt>
                <c:pt idx="82">
                  <c:v>24467.590113700029</c:v>
                </c:pt>
                <c:pt idx="83">
                  <c:v>24172.635791299999</c:v>
                </c:pt>
                <c:pt idx="84">
                  <c:v>25048.2744619</c:v>
                </c:pt>
                <c:pt idx="85">
                  <c:v>25713.7664793</c:v>
                </c:pt>
                <c:pt idx="86">
                  <c:v>26521.779370999913</c:v>
                </c:pt>
                <c:pt idx="87">
                  <c:v>27037.392793300001</c:v>
                </c:pt>
                <c:pt idx="88">
                  <c:v>28116.1159147</c:v>
                </c:pt>
                <c:pt idx="89">
                  <c:v>28439.403442899998</c:v>
                </c:pt>
                <c:pt idx="90">
                  <c:v>28870.395943899992</c:v>
                </c:pt>
                <c:pt idx="91">
                  <c:v>29780.287747200025</c:v>
                </c:pt>
                <c:pt idx="92">
                  <c:v>30810.649074100002</c:v>
                </c:pt>
                <c:pt idx="93">
                  <c:v>31666.4117544</c:v>
                </c:pt>
                <c:pt idx="94">
                  <c:v>31732.073977399887</c:v>
                </c:pt>
                <c:pt idx="95">
                  <c:v>33485.093786399986</c:v>
                </c:pt>
                <c:pt idx="96">
                  <c:v>34793.960456599998</c:v>
                </c:pt>
                <c:pt idx="97">
                  <c:v>35770.566706699996</c:v>
                </c:pt>
                <c:pt idx="98">
                  <c:v>38097.7285777</c:v>
                </c:pt>
                <c:pt idx="99">
                  <c:v>37768.245119999992</c:v>
                </c:pt>
                <c:pt idx="100">
                  <c:v>39101.755069599996</c:v>
                </c:pt>
                <c:pt idx="101">
                  <c:v>40171.492981999996</c:v>
                </c:pt>
                <c:pt idx="102">
                  <c:v>41625.997827200001</c:v>
                </c:pt>
                <c:pt idx="103">
                  <c:v>42283.134119000002</c:v>
                </c:pt>
                <c:pt idx="104">
                  <c:v>44432.841626100002</c:v>
                </c:pt>
                <c:pt idx="105">
                  <c:v>44716.246997599999</c:v>
                </c:pt>
                <c:pt idx="106">
                  <c:v>46200.795851699986</c:v>
                </c:pt>
                <c:pt idx="107">
                  <c:v>47040.748345200001</c:v>
                </c:pt>
                <c:pt idx="108">
                  <c:v>48502.614057500003</c:v>
                </c:pt>
                <c:pt idx="109">
                  <c:v>49387.609939300011</c:v>
                </c:pt>
                <c:pt idx="110">
                  <c:v>51595.714847300012</c:v>
                </c:pt>
                <c:pt idx="111">
                  <c:v>51185.056853400216</c:v>
                </c:pt>
                <c:pt idx="112">
                  <c:v>47642.072323699998</c:v>
                </c:pt>
                <c:pt idx="113">
                  <c:v>47728.526570100003</c:v>
                </c:pt>
                <c:pt idx="114">
                  <c:v>48625.205594799998</c:v>
                </c:pt>
                <c:pt idx="115">
                  <c:v>49415.060546699999</c:v>
                </c:pt>
                <c:pt idx="116">
                  <c:v>50573.610475900001</c:v>
                </c:pt>
                <c:pt idx="117">
                  <c:v>52552.8330948</c:v>
                </c:pt>
                <c:pt idx="118">
                  <c:v>54922.840683300012</c:v>
                </c:pt>
                <c:pt idx="119">
                  <c:v>56025.577227200003</c:v>
                </c:pt>
                <c:pt idx="120">
                  <c:v>59394.671841699994</c:v>
                </c:pt>
                <c:pt idx="121">
                  <c:v>58656.396209900013</c:v>
                </c:pt>
                <c:pt idx="122">
                  <c:v>60664.6591893</c:v>
                </c:pt>
                <c:pt idx="123">
                  <c:v>60733.247990999997</c:v>
                </c:pt>
                <c:pt idx="124">
                  <c:v>64669.813013700012</c:v>
                </c:pt>
                <c:pt idx="125">
                  <c:v>63229.510624900002</c:v>
                </c:pt>
                <c:pt idx="126">
                  <c:v>64134.626000099997</c:v>
                </c:pt>
                <c:pt idx="127">
                  <c:v>65652.679035299996</c:v>
                </c:pt>
                <c:pt idx="128">
                  <c:v>70872.630380899995</c:v>
                </c:pt>
                <c:pt idx="129">
                  <c:v>68194.606275499624</c:v>
                </c:pt>
                <c:pt idx="130">
                  <c:v>67434.544031299534</c:v>
                </c:pt>
                <c:pt idx="131">
                  <c:v>71969.528156900371</c:v>
                </c:pt>
                <c:pt idx="132">
                  <c:v>77250.404223599908</c:v>
                </c:pt>
                <c:pt idx="133">
                  <c:v>71980.719605199978</c:v>
                </c:pt>
                <c:pt idx="134">
                  <c:v>69668.499141399938</c:v>
                </c:pt>
                <c:pt idx="135">
                  <c:v>74807.315689299998</c:v>
                </c:pt>
                <c:pt idx="136">
                  <c:v>81567.353535899878</c:v>
                </c:pt>
                <c:pt idx="137">
                  <c:v>76304.6676534</c:v>
                </c:pt>
                <c:pt idx="138">
                  <c:v>76241.127399100005</c:v>
                </c:pt>
                <c:pt idx="139">
                  <c:v>78022.67579720034</c:v>
                </c:pt>
                <c:pt idx="140">
                  <c:v>86229.129855100007</c:v>
                </c:pt>
                <c:pt idx="141">
                  <c:v>81134.038534999971</c:v>
                </c:pt>
              </c:numCache>
            </c:numRef>
          </c:val>
        </c:ser>
        <c:marker val="1"/>
        <c:axId val="60302080"/>
        <c:axId val="60303616"/>
      </c:lineChart>
      <c:catAx>
        <c:axId val="60302080"/>
        <c:scaling>
          <c:orientation val="minMax"/>
        </c:scaling>
        <c:axPos val="b"/>
        <c:numFmt formatCode="@" sourceLinked="1"/>
        <c:majorTickMark val="in"/>
        <c:tickLblPos val="nextTo"/>
        <c:txPr>
          <a:bodyPr rot="-2700000" vert="horz"/>
          <a:lstStyle/>
          <a:p>
            <a:pPr>
              <a:defRPr/>
            </a:pPr>
            <a:endParaRPr lang="ko-KR"/>
          </a:p>
        </c:txPr>
        <c:crossAx val="60303616"/>
        <c:crosses val="autoZero"/>
        <c:lblAlgn val="ctr"/>
        <c:lblOffset val="100"/>
        <c:tickLblSkip val="8"/>
        <c:tickMarkSkip val="8"/>
      </c:catAx>
      <c:valAx>
        <c:axId val="60303616"/>
        <c:scaling>
          <c:orientation val="minMax"/>
        </c:scaling>
        <c:axPos val="l"/>
        <c:numFmt formatCode="#,##0;[Red]\-#,##0" sourceLinked="0"/>
        <c:majorTickMark val="in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60302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824549492800319"/>
          <c:y val="0.11138351612587105"/>
          <c:w val="0.232928436779679"/>
          <c:h val="7.7324538978082322E-2"/>
        </c:manualLayout>
      </c:layout>
    </c:legend>
    <c:plotVisOnly val="1"/>
    <c:dispBlanksAs val="gap"/>
  </c:chart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9.6980065887940045E-2"/>
          <c:y val="5.4166666666666904E-2"/>
          <c:w val="0.88554169256738113"/>
          <c:h val="0.90833333333333333"/>
        </c:manualLayout>
      </c:layout>
      <c:lineChart>
        <c:grouping val="standard"/>
        <c:ser>
          <c:idx val="0"/>
          <c:order val="0"/>
          <c:tx>
            <c:strRef>
              <c:f>'[국가에너지기본계획 문제점과 대안의 워크시트]Sheet1'!$S$1</c:f>
              <c:strCache>
                <c:ptCount val="1"/>
                <c:pt idx="0">
                  <c:v>powersoldsa21hat(~1982:Ⅱ)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strRef>
              <c:f>'[국가에너지기본계획 문제점과 대안의 워크시트]Sheet1'!$A$2:$A$143</c:f>
              <c:strCache>
                <c:ptCount val="142"/>
                <c:pt idx="0">
                  <c:v>1970/1</c:v>
                </c:pt>
                <c:pt idx="1">
                  <c:v>1970/2</c:v>
                </c:pt>
                <c:pt idx="2">
                  <c:v>1970/3</c:v>
                </c:pt>
                <c:pt idx="3">
                  <c:v>1970/4</c:v>
                </c:pt>
                <c:pt idx="4">
                  <c:v>1971/1</c:v>
                </c:pt>
                <c:pt idx="5">
                  <c:v>1971/2</c:v>
                </c:pt>
                <c:pt idx="6">
                  <c:v>1971/3</c:v>
                </c:pt>
                <c:pt idx="7">
                  <c:v>1971/4</c:v>
                </c:pt>
                <c:pt idx="8">
                  <c:v>1972/1</c:v>
                </c:pt>
                <c:pt idx="9">
                  <c:v>1972/2</c:v>
                </c:pt>
                <c:pt idx="10">
                  <c:v>1972/3</c:v>
                </c:pt>
                <c:pt idx="11">
                  <c:v>1972/4</c:v>
                </c:pt>
                <c:pt idx="12">
                  <c:v>1973/1</c:v>
                </c:pt>
                <c:pt idx="13">
                  <c:v>1973/2</c:v>
                </c:pt>
                <c:pt idx="14">
                  <c:v>1973/3</c:v>
                </c:pt>
                <c:pt idx="15">
                  <c:v>1973/4</c:v>
                </c:pt>
                <c:pt idx="16">
                  <c:v>1974/1</c:v>
                </c:pt>
                <c:pt idx="17">
                  <c:v>1974/2</c:v>
                </c:pt>
                <c:pt idx="18">
                  <c:v>1974/3</c:v>
                </c:pt>
                <c:pt idx="19">
                  <c:v>1974/4</c:v>
                </c:pt>
                <c:pt idx="20">
                  <c:v>1975/1</c:v>
                </c:pt>
                <c:pt idx="21">
                  <c:v>1975/2</c:v>
                </c:pt>
                <c:pt idx="22">
                  <c:v>1975/3</c:v>
                </c:pt>
                <c:pt idx="23">
                  <c:v>1975/4</c:v>
                </c:pt>
                <c:pt idx="24">
                  <c:v>1976/1</c:v>
                </c:pt>
                <c:pt idx="25">
                  <c:v>1976/2</c:v>
                </c:pt>
                <c:pt idx="26">
                  <c:v>1976/3</c:v>
                </c:pt>
                <c:pt idx="27">
                  <c:v>1976/4</c:v>
                </c:pt>
                <c:pt idx="28">
                  <c:v>1977/1</c:v>
                </c:pt>
                <c:pt idx="29">
                  <c:v>1977/2</c:v>
                </c:pt>
                <c:pt idx="30">
                  <c:v>1977/3</c:v>
                </c:pt>
                <c:pt idx="31">
                  <c:v>1977/4</c:v>
                </c:pt>
                <c:pt idx="32">
                  <c:v>1978/1</c:v>
                </c:pt>
                <c:pt idx="33">
                  <c:v>1978/2</c:v>
                </c:pt>
                <c:pt idx="34">
                  <c:v>1978/3</c:v>
                </c:pt>
                <c:pt idx="35">
                  <c:v>1978/4</c:v>
                </c:pt>
                <c:pt idx="36">
                  <c:v>1979/1</c:v>
                </c:pt>
                <c:pt idx="37">
                  <c:v>1979/2</c:v>
                </c:pt>
                <c:pt idx="38">
                  <c:v>1979/3</c:v>
                </c:pt>
                <c:pt idx="39">
                  <c:v>1979/4</c:v>
                </c:pt>
                <c:pt idx="40">
                  <c:v>1980/1</c:v>
                </c:pt>
                <c:pt idx="41">
                  <c:v>1980/2</c:v>
                </c:pt>
                <c:pt idx="42">
                  <c:v>1980/3</c:v>
                </c:pt>
                <c:pt idx="43">
                  <c:v>1980/4</c:v>
                </c:pt>
                <c:pt idx="44">
                  <c:v>1981/1</c:v>
                </c:pt>
                <c:pt idx="45">
                  <c:v>1981/2</c:v>
                </c:pt>
                <c:pt idx="46">
                  <c:v>1981/3</c:v>
                </c:pt>
                <c:pt idx="47">
                  <c:v>1981/4</c:v>
                </c:pt>
                <c:pt idx="48">
                  <c:v>1982/1</c:v>
                </c:pt>
                <c:pt idx="49">
                  <c:v>1982/2</c:v>
                </c:pt>
                <c:pt idx="50">
                  <c:v>1982/3</c:v>
                </c:pt>
                <c:pt idx="51">
                  <c:v>1982/4</c:v>
                </c:pt>
                <c:pt idx="52">
                  <c:v>1983/1</c:v>
                </c:pt>
                <c:pt idx="53">
                  <c:v>1983/2</c:v>
                </c:pt>
                <c:pt idx="54">
                  <c:v>1983/3</c:v>
                </c:pt>
                <c:pt idx="55">
                  <c:v>1983/4</c:v>
                </c:pt>
                <c:pt idx="56">
                  <c:v>1984/1</c:v>
                </c:pt>
                <c:pt idx="57">
                  <c:v>1984/2</c:v>
                </c:pt>
                <c:pt idx="58">
                  <c:v>1984/3</c:v>
                </c:pt>
                <c:pt idx="59">
                  <c:v>1984/4</c:v>
                </c:pt>
                <c:pt idx="60">
                  <c:v>1985/1</c:v>
                </c:pt>
                <c:pt idx="61">
                  <c:v>1985/2</c:v>
                </c:pt>
                <c:pt idx="62">
                  <c:v>1985/3</c:v>
                </c:pt>
                <c:pt idx="63">
                  <c:v>1985/4</c:v>
                </c:pt>
                <c:pt idx="64">
                  <c:v>1986/1</c:v>
                </c:pt>
                <c:pt idx="65">
                  <c:v>1986/2</c:v>
                </c:pt>
                <c:pt idx="66">
                  <c:v>1986/3</c:v>
                </c:pt>
                <c:pt idx="67">
                  <c:v>1986/4</c:v>
                </c:pt>
                <c:pt idx="68">
                  <c:v>1987/1</c:v>
                </c:pt>
                <c:pt idx="69">
                  <c:v>1987/2</c:v>
                </c:pt>
                <c:pt idx="70">
                  <c:v>1987/3</c:v>
                </c:pt>
                <c:pt idx="71">
                  <c:v>1987/4</c:v>
                </c:pt>
                <c:pt idx="72">
                  <c:v>1988/1</c:v>
                </c:pt>
                <c:pt idx="73">
                  <c:v>1988/2</c:v>
                </c:pt>
                <c:pt idx="74">
                  <c:v>1988/3</c:v>
                </c:pt>
                <c:pt idx="75">
                  <c:v>1988/4</c:v>
                </c:pt>
                <c:pt idx="76">
                  <c:v>1989/1</c:v>
                </c:pt>
                <c:pt idx="77">
                  <c:v>1989/2</c:v>
                </c:pt>
                <c:pt idx="78">
                  <c:v>1989/3</c:v>
                </c:pt>
                <c:pt idx="79">
                  <c:v>1989/4</c:v>
                </c:pt>
                <c:pt idx="80">
                  <c:v>1990/1</c:v>
                </c:pt>
                <c:pt idx="81">
                  <c:v>1990/2</c:v>
                </c:pt>
                <c:pt idx="82">
                  <c:v>1990/3</c:v>
                </c:pt>
                <c:pt idx="83">
                  <c:v>1990/4</c:v>
                </c:pt>
                <c:pt idx="84">
                  <c:v>1991/1</c:v>
                </c:pt>
                <c:pt idx="85">
                  <c:v>1991/2</c:v>
                </c:pt>
                <c:pt idx="86">
                  <c:v>1991/3</c:v>
                </c:pt>
                <c:pt idx="87">
                  <c:v>1991/4</c:v>
                </c:pt>
                <c:pt idx="88">
                  <c:v>1992/1</c:v>
                </c:pt>
                <c:pt idx="89">
                  <c:v>1992/2</c:v>
                </c:pt>
                <c:pt idx="90">
                  <c:v>1992/3</c:v>
                </c:pt>
                <c:pt idx="91">
                  <c:v>1992/4</c:v>
                </c:pt>
                <c:pt idx="92">
                  <c:v>1993/1</c:v>
                </c:pt>
                <c:pt idx="93">
                  <c:v>1993/2</c:v>
                </c:pt>
                <c:pt idx="94">
                  <c:v>1993/3</c:v>
                </c:pt>
                <c:pt idx="95">
                  <c:v>1993/4</c:v>
                </c:pt>
                <c:pt idx="96">
                  <c:v>1994/1</c:v>
                </c:pt>
                <c:pt idx="97">
                  <c:v>1994/2</c:v>
                </c:pt>
                <c:pt idx="98">
                  <c:v>1994/3</c:v>
                </c:pt>
                <c:pt idx="99">
                  <c:v>1994/4</c:v>
                </c:pt>
                <c:pt idx="100">
                  <c:v>1995/1</c:v>
                </c:pt>
                <c:pt idx="101">
                  <c:v>1995/2</c:v>
                </c:pt>
                <c:pt idx="102">
                  <c:v>1995/3</c:v>
                </c:pt>
                <c:pt idx="103">
                  <c:v>1995/4</c:v>
                </c:pt>
                <c:pt idx="104">
                  <c:v>1996/1</c:v>
                </c:pt>
                <c:pt idx="105">
                  <c:v>1996/2</c:v>
                </c:pt>
                <c:pt idx="106">
                  <c:v>1996/3</c:v>
                </c:pt>
                <c:pt idx="107">
                  <c:v>1996/4</c:v>
                </c:pt>
                <c:pt idx="108">
                  <c:v>1997/1</c:v>
                </c:pt>
                <c:pt idx="109">
                  <c:v>1997/2</c:v>
                </c:pt>
                <c:pt idx="110">
                  <c:v>1997/3</c:v>
                </c:pt>
                <c:pt idx="111">
                  <c:v>1997/4</c:v>
                </c:pt>
                <c:pt idx="112">
                  <c:v>1998/1</c:v>
                </c:pt>
                <c:pt idx="113">
                  <c:v>1998/2</c:v>
                </c:pt>
                <c:pt idx="114">
                  <c:v>1998/3</c:v>
                </c:pt>
                <c:pt idx="115">
                  <c:v>1998/4</c:v>
                </c:pt>
                <c:pt idx="116">
                  <c:v>1999/1</c:v>
                </c:pt>
                <c:pt idx="117">
                  <c:v>1999/2</c:v>
                </c:pt>
                <c:pt idx="118">
                  <c:v>1999/3</c:v>
                </c:pt>
                <c:pt idx="119">
                  <c:v>1999/4</c:v>
                </c:pt>
                <c:pt idx="120">
                  <c:v>2000/1</c:v>
                </c:pt>
                <c:pt idx="121">
                  <c:v>2000/2</c:v>
                </c:pt>
                <c:pt idx="122">
                  <c:v>2000/3</c:v>
                </c:pt>
                <c:pt idx="123">
                  <c:v>2000/4</c:v>
                </c:pt>
                <c:pt idx="124">
                  <c:v>2001/1</c:v>
                </c:pt>
                <c:pt idx="125">
                  <c:v>2001/2</c:v>
                </c:pt>
                <c:pt idx="126">
                  <c:v>2001/3</c:v>
                </c:pt>
                <c:pt idx="127">
                  <c:v>2001/4</c:v>
                </c:pt>
                <c:pt idx="128">
                  <c:v>2002/1</c:v>
                </c:pt>
                <c:pt idx="129">
                  <c:v>2002/2</c:v>
                </c:pt>
                <c:pt idx="130">
                  <c:v>2002/3</c:v>
                </c:pt>
                <c:pt idx="131">
                  <c:v>2002/4</c:v>
                </c:pt>
                <c:pt idx="132">
                  <c:v>2003/1</c:v>
                </c:pt>
                <c:pt idx="133">
                  <c:v>2003/2</c:v>
                </c:pt>
                <c:pt idx="134">
                  <c:v>2003/3</c:v>
                </c:pt>
                <c:pt idx="135">
                  <c:v>2003/4</c:v>
                </c:pt>
                <c:pt idx="136">
                  <c:v>2004/1</c:v>
                </c:pt>
                <c:pt idx="137">
                  <c:v>2004/2</c:v>
                </c:pt>
                <c:pt idx="138">
                  <c:v>2004/3</c:v>
                </c:pt>
                <c:pt idx="139">
                  <c:v>2004/4</c:v>
                </c:pt>
                <c:pt idx="140">
                  <c:v>2005/1</c:v>
                </c:pt>
                <c:pt idx="141">
                  <c:v>2005/2</c:v>
                </c:pt>
              </c:strCache>
            </c:strRef>
          </c:cat>
          <c:val>
            <c:numRef>
              <c:f>'[국가에너지기본계획 문제점과 대안의 워크시트]Sheet1'!$S$2:$S$143</c:f>
              <c:numCache>
                <c:formatCode>General</c:formatCode>
                <c:ptCount val="142"/>
                <c:pt idx="0">
                  <c:v>1301.4022397300005</c:v>
                </c:pt>
                <c:pt idx="1">
                  <c:v>1533.2461553100011</c:v>
                </c:pt>
                <c:pt idx="2">
                  <c:v>1586.445368560001</c:v>
                </c:pt>
                <c:pt idx="3">
                  <c:v>1912.3734009499944</c:v>
                </c:pt>
                <c:pt idx="4">
                  <c:v>1950.6768344899999</c:v>
                </c:pt>
                <c:pt idx="5">
                  <c:v>2089.5180598900006</c:v>
                </c:pt>
                <c:pt idx="6">
                  <c:v>2247.0226158400001</c:v>
                </c:pt>
                <c:pt idx="7">
                  <c:v>2212.7309262500012</c:v>
                </c:pt>
                <c:pt idx="8">
                  <c:v>2206.2772512000001</c:v>
                </c:pt>
                <c:pt idx="9">
                  <c:v>2310.5128244400003</c:v>
                </c:pt>
                <c:pt idx="10">
                  <c:v>2400.9689293299894</c:v>
                </c:pt>
                <c:pt idx="11">
                  <c:v>2679.9072304100009</c:v>
                </c:pt>
                <c:pt idx="12">
                  <c:v>2845.6445826400004</c:v>
                </c:pt>
                <c:pt idx="13">
                  <c:v>3080.104852970001</c:v>
                </c:pt>
                <c:pt idx="14">
                  <c:v>3423.8938671200008</c:v>
                </c:pt>
                <c:pt idx="15">
                  <c:v>3452.8481930200014</c:v>
                </c:pt>
                <c:pt idx="16">
                  <c:v>3868.2904425900001</c:v>
                </c:pt>
                <c:pt idx="17">
                  <c:v>3718.2512188600012</c:v>
                </c:pt>
                <c:pt idx="18">
                  <c:v>3729.1003698900004</c:v>
                </c:pt>
                <c:pt idx="19">
                  <c:v>3843.2780911799987</c:v>
                </c:pt>
                <c:pt idx="20">
                  <c:v>3944.1298456099903</c:v>
                </c:pt>
                <c:pt idx="21">
                  <c:v>4205.4513580399998</c:v>
                </c:pt>
                <c:pt idx="22">
                  <c:v>4192.0905064500193</c:v>
                </c:pt>
                <c:pt idx="23">
                  <c:v>4533.8562062600222</c:v>
                </c:pt>
                <c:pt idx="24">
                  <c:v>4820.4342632100015</c:v>
                </c:pt>
                <c:pt idx="25">
                  <c:v>5247.5280126000007</c:v>
                </c:pt>
                <c:pt idx="26">
                  <c:v>5241.8766863400006</c:v>
                </c:pt>
                <c:pt idx="27">
                  <c:v>5393.4508381900005</c:v>
                </c:pt>
                <c:pt idx="28">
                  <c:v>5416.3701058000006</c:v>
                </c:pt>
                <c:pt idx="29">
                  <c:v>5668.9006662700012</c:v>
                </c:pt>
                <c:pt idx="30">
                  <c:v>6252.5221991700355</c:v>
                </c:pt>
                <c:pt idx="31">
                  <c:v>6696.9187746399994</c:v>
                </c:pt>
                <c:pt idx="32">
                  <c:v>6530.3790736200008</c:v>
                </c:pt>
                <c:pt idx="33">
                  <c:v>7025.0794297500024</c:v>
                </c:pt>
                <c:pt idx="34">
                  <c:v>6842.2136750900008</c:v>
                </c:pt>
                <c:pt idx="35">
                  <c:v>7544.4084052599992</c:v>
                </c:pt>
                <c:pt idx="36">
                  <c:v>8027.0735295400027</c:v>
                </c:pt>
                <c:pt idx="37">
                  <c:v>8118.8901389000002</c:v>
                </c:pt>
                <c:pt idx="38">
                  <c:v>7766.3101727900012</c:v>
                </c:pt>
                <c:pt idx="39">
                  <c:v>7838.6959875400025</c:v>
                </c:pt>
                <c:pt idx="40">
                  <c:v>7890.2207337500004</c:v>
                </c:pt>
                <c:pt idx="41">
                  <c:v>7810.5440104300005</c:v>
                </c:pt>
                <c:pt idx="42">
                  <c:v>7895.5580974400009</c:v>
                </c:pt>
                <c:pt idx="43">
                  <c:v>7823.4513605300008</c:v>
                </c:pt>
                <c:pt idx="44">
                  <c:v>8112.6108875000009</c:v>
                </c:pt>
                <c:pt idx="45">
                  <c:v>8219.1139681900149</c:v>
                </c:pt>
                <c:pt idx="46">
                  <c:v>8506.2850655500006</c:v>
                </c:pt>
                <c:pt idx="47">
                  <c:v>8797.5027915900027</c:v>
                </c:pt>
                <c:pt idx="48">
                  <c:v>8881.5749908900016</c:v>
                </c:pt>
                <c:pt idx="49">
                  <c:v>9176.7346914200007</c:v>
                </c:pt>
                <c:pt idx="50">
                  <c:v>9540.7219642400014</c:v>
                </c:pt>
                <c:pt idx="51">
                  <c:v>9896.1973629400018</c:v>
                </c:pt>
                <c:pt idx="52">
                  <c:v>10296.011253470002</c:v>
                </c:pt>
                <c:pt idx="53">
                  <c:v>10713.755895219991</c:v>
                </c:pt>
                <c:pt idx="54">
                  <c:v>11141.16360718</c:v>
                </c:pt>
                <c:pt idx="55">
                  <c:v>11329.576033909958</c:v>
                </c:pt>
                <c:pt idx="56">
                  <c:v>11816.462210520001</c:v>
                </c:pt>
                <c:pt idx="57">
                  <c:v>11907.546240550018</c:v>
                </c:pt>
                <c:pt idx="58">
                  <c:v>12134.541178660002</c:v>
                </c:pt>
                <c:pt idx="59">
                  <c:v>12378.873827580001</c:v>
                </c:pt>
                <c:pt idx="60">
                  <c:v>12841.550001570002</c:v>
                </c:pt>
                <c:pt idx="61">
                  <c:v>13128.023404330039</c:v>
                </c:pt>
                <c:pt idx="62">
                  <c:v>13351.704293090002</c:v>
                </c:pt>
                <c:pt idx="63">
                  <c:v>13880.487030429964</c:v>
                </c:pt>
                <c:pt idx="64">
                  <c:v>13938.604990610002</c:v>
                </c:pt>
                <c:pt idx="65">
                  <c:v>14776.605974669945</c:v>
                </c:pt>
                <c:pt idx="66">
                  <c:v>15673.42261351</c:v>
                </c:pt>
                <c:pt idx="67">
                  <c:v>15848.788151220004</c:v>
                </c:pt>
                <c:pt idx="68">
                  <c:v>16451.700939810002</c:v>
                </c:pt>
                <c:pt idx="69">
                  <c:v>17183.51280575007</c:v>
                </c:pt>
                <c:pt idx="70">
                  <c:v>17632.723473959999</c:v>
                </c:pt>
                <c:pt idx="71">
                  <c:v>18034.909526129992</c:v>
                </c:pt>
                <c:pt idx="72">
                  <c:v>19527.243390800009</c:v>
                </c:pt>
                <c:pt idx="73">
                  <c:v>18979.064743580009</c:v>
                </c:pt>
                <c:pt idx="74">
                  <c:v>19866.078773290021</c:v>
                </c:pt>
                <c:pt idx="75">
                  <c:v>20292.474828080005</c:v>
                </c:pt>
                <c:pt idx="76">
                  <c:v>20306.672913190003</c:v>
                </c:pt>
                <c:pt idx="77">
                  <c:v>20685.625735180005</c:v>
                </c:pt>
                <c:pt idx="78">
                  <c:v>21384.611070189902</c:v>
                </c:pt>
                <c:pt idx="79">
                  <c:v>22181.238764469999</c:v>
                </c:pt>
                <c:pt idx="80">
                  <c:v>22623.50737141</c:v>
                </c:pt>
                <c:pt idx="81">
                  <c:v>23066.159710379867</c:v>
                </c:pt>
                <c:pt idx="82">
                  <c:v>23886.962522550009</c:v>
                </c:pt>
                <c:pt idx="83">
                  <c:v>24350.824777359921</c:v>
                </c:pt>
                <c:pt idx="84">
                  <c:v>25352.539799309921</c:v>
                </c:pt>
                <c:pt idx="85">
                  <c:v>25870.50827034991</c:v>
                </c:pt>
                <c:pt idx="86">
                  <c:v>26474.676909220001</c:v>
                </c:pt>
                <c:pt idx="87">
                  <c:v>27105.009095590005</c:v>
                </c:pt>
                <c:pt idx="88">
                  <c:v>27990.767275020025</c:v>
                </c:pt>
                <c:pt idx="89">
                  <c:v>28023.454267029996</c:v>
                </c:pt>
                <c:pt idx="90">
                  <c:v>27878.229136039914</c:v>
                </c:pt>
                <c:pt idx="91">
                  <c:v>28364.347848590005</c:v>
                </c:pt>
                <c:pt idx="92">
                  <c:v>29008.145540740006</c:v>
                </c:pt>
                <c:pt idx="93">
                  <c:v>29716.619522309837</c:v>
                </c:pt>
                <c:pt idx="94">
                  <c:v>30259.670114220025</c:v>
                </c:pt>
                <c:pt idx="95">
                  <c:v>30962.87650156</c:v>
                </c:pt>
                <c:pt idx="96">
                  <c:v>31748.236428050004</c:v>
                </c:pt>
                <c:pt idx="97">
                  <c:v>32279.042479730007</c:v>
                </c:pt>
                <c:pt idx="98">
                  <c:v>33033.354996520146</c:v>
                </c:pt>
                <c:pt idx="99">
                  <c:v>34402.510879560003</c:v>
                </c:pt>
                <c:pt idx="100">
                  <c:v>35126.089949220011</c:v>
                </c:pt>
                <c:pt idx="101">
                  <c:v>35844.959580330011</c:v>
                </c:pt>
                <c:pt idx="102">
                  <c:v>36938.072594880003</c:v>
                </c:pt>
                <c:pt idx="103">
                  <c:v>37430.331019910001</c:v>
                </c:pt>
                <c:pt idx="104">
                  <c:v>38048.348896590207</c:v>
                </c:pt>
                <c:pt idx="105">
                  <c:v>38682.378864340215</c:v>
                </c:pt>
                <c:pt idx="106">
                  <c:v>39560.532172629995</c:v>
                </c:pt>
                <c:pt idx="107">
                  <c:v>40323.077485699985</c:v>
                </c:pt>
                <c:pt idx="108">
                  <c:v>40137.176759530004</c:v>
                </c:pt>
                <c:pt idx="109">
                  <c:v>41216.614959920043</c:v>
                </c:pt>
                <c:pt idx="110">
                  <c:v>41747.595435250005</c:v>
                </c:pt>
                <c:pt idx="111">
                  <c:v>41573.590402009984</c:v>
                </c:pt>
                <c:pt idx="112">
                  <c:v>37804.120901859984</c:v>
                </c:pt>
                <c:pt idx="113">
                  <c:v>37649.337354850002</c:v>
                </c:pt>
                <c:pt idx="114">
                  <c:v>37912.054256480245</c:v>
                </c:pt>
                <c:pt idx="115">
                  <c:v>39040.749695629995</c:v>
                </c:pt>
                <c:pt idx="116">
                  <c:v>40071.000426719984</c:v>
                </c:pt>
                <c:pt idx="117">
                  <c:v>41672.209533720001</c:v>
                </c:pt>
                <c:pt idx="118">
                  <c:v>42703.157959410011</c:v>
                </c:pt>
                <c:pt idx="119">
                  <c:v>44032.824328089999</c:v>
                </c:pt>
                <c:pt idx="120">
                  <c:v>45512.146188470011</c:v>
                </c:pt>
                <c:pt idx="121">
                  <c:v>45901.878392030012</c:v>
                </c:pt>
                <c:pt idx="122">
                  <c:v>46661.144540480003</c:v>
                </c:pt>
                <c:pt idx="123">
                  <c:v>46191.3169968402</c:v>
                </c:pt>
                <c:pt idx="124">
                  <c:v>47227.428362570005</c:v>
                </c:pt>
                <c:pt idx="125">
                  <c:v>47752.129586499999</c:v>
                </c:pt>
                <c:pt idx="126">
                  <c:v>48426.24210902</c:v>
                </c:pt>
                <c:pt idx="127">
                  <c:v>48521.965808139998</c:v>
                </c:pt>
                <c:pt idx="128">
                  <c:v>50456.952011780013</c:v>
                </c:pt>
                <c:pt idx="129">
                  <c:v>51367.548118970146</c:v>
                </c:pt>
                <c:pt idx="130">
                  <c:v>52057.882040940043</c:v>
                </c:pt>
                <c:pt idx="131">
                  <c:v>52648.201441999976</c:v>
                </c:pt>
                <c:pt idx="132">
                  <c:v>52468.16135047</c:v>
                </c:pt>
                <c:pt idx="133">
                  <c:v>52588.164821670005</c:v>
                </c:pt>
                <c:pt idx="134">
                  <c:v>53414.863153210004</c:v>
                </c:pt>
                <c:pt idx="135">
                  <c:v>55023.014321480012</c:v>
                </c:pt>
                <c:pt idx="136">
                  <c:v>55409.572014610007</c:v>
                </c:pt>
                <c:pt idx="137">
                  <c:v>55768.570771040002</c:v>
                </c:pt>
                <c:pt idx="138">
                  <c:v>56253.398748579995</c:v>
                </c:pt>
                <c:pt idx="139">
                  <c:v>56821.775654470002</c:v>
                </c:pt>
                <c:pt idx="140">
                  <c:v>57057.35223616023</c:v>
                </c:pt>
                <c:pt idx="141">
                  <c:v>57805.490155740001</c:v>
                </c:pt>
              </c:numCache>
            </c:numRef>
          </c:val>
        </c:ser>
        <c:ser>
          <c:idx val="3"/>
          <c:order val="1"/>
          <c:tx>
            <c:strRef>
              <c:f>'[국가에너지기본계획 문제점과 대안의 워크시트]Sheet1'!$V$1</c:f>
              <c:strCache>
                <c:ptCount val="1"/>
                <c:pt idx="0">
                  <c:v>powersoldsa22hat(1982:Ⅲ~1990:Ⅱ)</c:v>
                </c:pt>
              </c:strCache>
            </c:strRef>
          </c:tx>
          <c:spPr>
            <a:ln w="25400"/>
          </c:spPr>
          <c:marker>
            <c:symbol val="none"/>
          </c:marker>
          <c:cat>
            <c:strRef>
              <c:f>'[국가에너지기본계획 문제점과 대안의 워크시트]Sheet1'!$A$2:$A$143</c:f>
              <c:strCache>
                <c:ptCount val="142"/>
                <c:pt idx="0">
                  <c:v>1970/1</c:v>
                </c:pt>
                <c:pt idx="1">
                  <c:v>1970/2</c:v>
                </c:pt>
                <c:pt idx="2">
                  <c:v>1970/3</c:v>
                </c:pt>
                <c:pt idx="3">
                  <c:v>1970/4</c:v>
                </c:pt>
                <c:pt idx="4">
                  <c:v>1971/1</c:v>
                </c:pt>
                <c:pt idx="5">
                  <c:v>1971/2</c:v>
                </c:pt>
                <c:pt idx="6">
                  <c:v>1971/3</c:v>
                </c:pt>
                <c:pt idx="7">
                  <c:v>1971/4</c:v>
                </c:pt>
                <c:pt idx="8">
                  <c:v>1972/1</c:v>
                </c:pt>
                <c:pt idx="9">
                  <c:v>1972/2</c:v>
                </c:pt>
                <c:pt idx="10">
                  <c:v>1972/3</c:v>
                </c:pt>
                <c:pt idx="11">
                  <c:v>1972/4</c:v>
                </c:pt>
                <c:pt idx="12">
                  <c:v>1973/1</c:v>
                </c:pt>
                <c:pt idx="13">
                  <c:v>1973/2</c:v>
                </c:pt>
                <c:pt idx="14">
                  <c:v>1973/3</c:v>
                </c:pt>
                <c:pt idx="15">
                  <c:v>1973/4</c:v>
                </c:pt>
                <c:pt idx="16">
                  <c:v>1974/1</c:v>
                </c:pt>
                <c:pt idx="17">
                  <c:v>1974/2</c:v>
                </c:pt>
                <c:pt idx="18">
                  <c:v>1974/3</c:v>
                </c:pt>
                <c:pt idx="19">
                  <c:v>1974/4</c:v>
                </c:pt>
                <c:pt idx="20">
                  <c:v>1975/1</c:v>
                </c:pt>
                <c:pt idx="21">
                  <c:v>1975/2</c:v>
                </c:pt>
                <c:pt idx="22">
                  <c:v>1975/3</c:v>
                </c:pt>
                <c:pt idx="23">
                  <c:v>1975/4</c:v>
                </c:pt>
                <c:pt idx="24">
                  <c:v>1976/1</c:v>
                </c:pt>
                <c:pt idx="25">
                  <c:v>1976/2</c:v>
                </c:pt>
                <c:pt idx="26">
                  <c:v>1976/3</c:v>
                </c:pt>
                <c:pt idx="27">
                  <c:v>1976/4</c:v>
                </c:pt>
                <c:pt idx="28">
                  <c:v>1977/1</c:v>
                </c:pt>
                <c:pt idx="29">
                  <c:v>1977/2</c:v>
                </c:pt>
                <c:pt idx="30">
                  <c:v>1977/3</c:v>
                </c:pt>
                <c:pt idx="31">
                  <c:v>1977/4</c:v>
                </c:pt>
                <c:pt idx="32">
                  <c:v>1978/1</c:v>
                </c:pt>
                <c:pt idx="33">
                  <c:v>1978/2</c:v>
                </c:pt>
                <c:pt idx="34">
                  <c:v>1978/3</c:v>
                </c:pt>
                <c:pt idx="35">
                  <c:v>1978/4</c:v>
                </c:pt>
                <c:pt idx="36">
                  <c:v>1979/1</c:v>
                </c:pt>
                <c:pt idx="37">
                  <c:v>1979/2</c:v>
                </c:pt>
                <c:pt idx="38">
                  <c:v>1979/3</c:v>
                </c:pt>
                <c:pt idx="39">
                  <c:v>1979/4</c:v>
                </c:pt>
                <c:pt idx="40">
                  <c:v>1980/1</c:v>
                </c:pt>
                <c:pt idx="41">
                  <c:v>1980/2</c:v>
                </c:pt>
                <c:pt idx="42">
                  <c:v>1980/3</c:v>
                </c:pt>
                <c:pt idx="43">
                  <c:v>1980/4</c:v>
                </c:pt>
                <c:pt idx="44">
                  <c:v>1981/1</c:v>
                </c:pt>
                <c:pt idx="45">
                  <c:v>1981/2</c:v>
                </c:pt>
                <c:pt idx="46">
                  <c:v>1981/3</c:v>
                </c:pt>
                <c:pt idx="47">
                  <c:v>1981/4</c:v>
                </c:pt>
                <c:pt idx="48">
                  <c:v>1982/1</c:v>
                </c:pt>
                <c:pt idx="49">
                  <c:v>1982/2</c:v>
                </c:pt>
                <c:pt idx="50">
                  <c:v>1982/3</c:v>
                </c:pt>
                <c:pt idx="51">
                  <c:v>1982/4</c:v>
                </c:pt>
                <c:pt idx="52">
                  <c:v>1983/1</c:v>
                </c:pt>
                <c:pt idx="53">
                  <c:v>1983/2</c:v>
                </c:pt>
                <c:pt idx="54">
                  <c:v>1983/3</c:v>
                </c:pt>
                <c:pt idx="55">
                  <c:v>1983/4</c:v>
                </c:pt>
                <c:pt idx="56">
                  <c:v>1984/1</c:v>
                </c:pt>
                <c:pt idx="57">
                  <c:v>1984/2</c:v>
                </c:pt>
                <c:pt idx="58">
                  <c:v>1984/3</c:v>
                </c:pt>
                <c:pt idx="59">
                  <c:v>1984/4</c:v>
                </c:pt>
                <c:pt idx="60">
                  <c:v>1985/1</c:v>
                </c:pt>
                <c:pt idx="61">
                  <c:v>1985/2</c:v>
                </c:pt>
                <c:pt idx="62">
                  <c:v>1985/3</c:v>
                </c:pt>
                <c:pt idx="63">
                  <c:v>1985/4</c:v>
                </c:pt>
                <c:pt idx="64">
                  <c:v>1986/1</c:v>
                </c:pt>
                <c:pt idx="65">
                  <c:v>1986/2</c:v>
                </c:pt>
                <c:pt idx="66">
                  <c:v>1986/3</c:v>
                </c:pt>
                <c:pt idx="67">
                  <c:v>1986/4</c:v>
                </c:pt>
                <c:pt idx="68">
                  <c:v>1987/1</c:v>
                </c:pt>
                <c:pt idx="69">
                  <c:v>1987/2</c:v>
                </c:pt>
                <c:pt idx="70">
                  <c:v>1987/3</c:v>
                </c:pt>
                <c:pt idx="71">
                  <c:v>1987/4</c:v>
                </c:pt>
                <c:pt idx="72">
                  <c:v>1988/1</c:v>
                </c:pt>
                <c:pt idx="73">
                  <c:v>1988/2</c:v>
                </c:pt>
                <c:pt idx="74">
                  <c:v>1988/3</c:v>
                </c:pt>
                <c:pt idx="75">
                  <c:v>1988/4</c:v>
                </c:pt>
                <c:pt idx="76">
                  <c:v>1989/1</c:v>
                </c:pt>
                <c:pt idx="77">
                  <c:v>1989/2</c:v>
                </c:pt>
                <c:pt idx="78">
                  <c:v>1989/3</c:v>
                </c:pt>
                <c:pt idx="79">
                  <c:v>1989/4</c:v>
                </c:pt>
                <c:pt idx="80">
                  <c:v>1990/1</c:v>
                </c:pt>
                <c:pt idx="81">
                  <c:v>1990/2</c:v>
                </c:pt>
                <c:pt idx="82">
                  <c:v>1990/3</c:v>
                </c:pt>
                <c:pt idx="83">
                  <c:v>1990/4</c:v>
                </c:pt>
                <c:pt idx="84">
                  <c:v>1991/1</c:v>
                </c:pt>
                <c:pt idx="85">
                  <c:v>1991/2</c:v>
                </c:pt>
                <c:pt idx="86">
                  <c:v>1991/3</c:v>
                </c:pt>
                <c:pt idx="87">
                  <c:v>1991/4</c:v>
                </c:pt>
                <c:pt idx="88">
                  <c:v>1992/1</c:v>
                </c:pt>
                <c:pt idx="89">
                  <c:v>1992/2</c:v>
                </c:pt>
                <c:pt idx="90">
                  <c:v>1992/3</c:v>
                </c:pt>
                <c:pt idx="91">
                  <c:v>1992/4</c:v>
                </c:pt>
                <c:pt idx="92">
                  <c:v>1993/1</c:v>
                </c:pt>
                <c:pt idx="93">
                  <c:v>1993/2</c:v>
                </c:pt>
                <c:pt idx="94">
                  <c:v>1993/3</c:v>
                </c:pt>
                <c:pt idx="95">
                  <c:v>1993/4</c:v>
                </c:pt>
                <c:pt idx="96">
                  <c:v>1994/1</c:v>
                </c:pt>
                <c:pt idx="97">
                  <c:v>1994/2</c:v>
                </c:pt>
                <c:pt idx="98">
                  <c:v>1994/3</c:v>
                </c:pt>
                <c:pt idx="99">
                  <c:v>1994/4</c:v>
                </c:pt>
                <c:pt idx="100">
                  <c:v>1995/1</c:v>
                </c:pt>
                <c:pt idx="101">
                  <c:v>1995/2</c:v>
                </c:pt>
                <c:pt idx="102">
                  <c:v>1995/3</c:v>
                </c:pt>
                <c:pt idx="103">
                  <c:v>1995/4</c:v>
                </c:pt>
                <c:pt idx="104">
                  <c:v>1996/1</c:v>
                </c:pt>
                <c:pt idx="105">
                  <c:v>1996/2</c:v>
                </c:pt>
                <c:pt idx="106">
                  <c:v>1996/3</c:v>
                </c:pt>
                <c:pt idx="107">
                  <c:v>1996/4</c:v>
                </c:pt>
                <c:pt idx="108">
                  <c:v>1997/1</c:v>
                </c:pt>
                <c:pt idx="109">
                  <c:v>1997/2</c:v>
                </c:pt>
                <c:pt idx="110">
                  <c:v>1997/3</c:v>
                </c:pt>
                <c:pt idx="111">
                  <c:v>1997/4</c:v>
                </c:pt>
                <c:pt idx="112">
                  <c:v>1998/1</c:v>
                </c:pt>
                <c:pt idx="113">
                  <c:v>1998/2</c:v>
                </c:pt>
                <c:pt idx="114">
                  <c:v>1998/3</c:v>
                </c:pt>
                <c:pt idx="115">
                  <c:v>1998/4</c:v>
                </c:pt>
                <c:pt idx="116">
                  <c:v>1999/1</c:v>
                </c:pt>
                <c:pt idx="117">
                  <c:v>1999/2</c:v>
                </c:pt>
                <c:pt idx="118">
                  <c:v>1999/3</c:v>
                </c:pt>
                <c:pt idx="119">
                  <c:v>1999/4</c:v>
                </c:pt>
                <c:pt idx="120">
                  <c:v>2000/1</c:v>
                </c:pt>
                <c:pt idx="121">
                  <c:v>2000/2</c:v>
                </c:pt>
                <c:pt idx="122">
                  <c:v>2000/3</c:v>
                </c:pt>
                <c:pt idx="123">
                  <c:v>2000/4</c:v>
                </c:pt>
                <c:pt idx="124">
                  <c:v>2001/1</c:v>
                </c:pt>
                <c:pt idx="125">
                  <c:v>2001/2</c:v>
                </c:pt>
                <c:pt idx="126">
                  <c:v>2001/3</c:v>
                </c:pt>
                <c:pt idx="127">
                  <c:v>2001/4</c:v>
                </c:pt>
                <c:pt idx="128">
                  <c:v>2002/1</c:v>
                </c:pt>
                <c:pt idx="129">
                  <c:v>2002/2</c:v>
                </c:pt>
                <c:pt idx="130">
                  <c:v>2002/3</c:v>
                </c:pt>
                <c:pt idx="131">
                  <c:v>2002/4</c:v>
                </c:pt>
                <c:pt idx="132">
                  <c:v>2003/1</c:v>
                </c:pt>
                <c:pt idx="133">
                  <c:v>2003/2</c:v>
                </c:pt>
                <c:pt idx="134">
                  <c:v>2003/3</c:v>
                </c:pt>
                <c:pt idx="135">
                  <c:v>2003/4</c:v>
                </c:pt>
                <c:pt idx="136">
                  <c:v>2004/1</c:v>
                </c:pt>
                <c:pt idx="137">
                  <c:v>2004/2</c:v>
                </c:pt>
                <c:pt idx="138">
                  <c:v>2004/3</c:v>
                </c:pt>
                <c:pt idx="139">
                  <c:v>2004/4</c:v>
                </c:pt>
                <c:pt idx="140">
                  <c:v>2005/1</c:v>
                </c:pt>
                <c:pt idx="141">
                  <c:v>2005/2</c:v>
                </c:pt>
              </c:strCache>
            </c:strRef>
          </c:cat>
          <c:val>
            <c:numRef>
              <c:f>'[국가에너지기본계획 문제점과 대안의 워크시트]Sheet1'!$V$2:$V$143</c:f>
              <c:numCache>
                <c:formatCode>General</c:formatCode>
                <c:ptCount val="142"/>
                <c:pt idx="0">
                  <c:v>1251.1570530800011</c:v>
                </c:pt>
                <c:pt idx="1">
                  <c:v>1473.6191427599947</c:v>
                </c:pt>
                <c:pt idx="2">
                  <c:v>1524.6655897600049</c:v>
                </c:pt>
                <c:pt idx="3">
                  <c:v>1837.4045762000001</c:v>
                </c:pt>
                <c:pt idx="4">
                  <c:v>1874.158018039994</c:v>
                </c:pt>
                <c:pt idx="5">
                  <c:v>2007.3808764399992</c:v>
                </c:pt>
                <c:pt idx="6">
                  <c:v>2158.5118326400116</c:v>
                </c:pt>
                <c:pt idx="7">
                  <c:v>2125.6077949999999</c:v>
                </c:pt>
                <c:pt idx="8">
                  <c:v>2119.4152751999991</c:v>
                </c:pt>
                <c:pt idx="9">
                  <c:v>2219.4328382400022</c:v>
                </c:pt>
                <c:pt idx="10">
                  <c:v>2306.228534679999</c:v>
                </c:pt>
                <c:pt idx="11">
                  <c:v>2573.8792823600002</c:v>
                </c:pt>
                <c:pt idx="12">
                  <c:v>2732.9098854399895</c:v>
                </c:pt>
                <c:pt idx="13">
                  <c:v>2957.8824561199999</c:v>
                </c:pt>
                <c:pt idx="14">
                  <c:v>3287.7596595199998</c:v>
                </c:pt>
                <c:pt idx="15">
                  <c:v>3315.54231592</c:v>
                </c:pt>
                <c:pt idx="16">
                  <c:v>3714.1732256399991</c:v>
                </c:pt>
                <c:pt idx="17">
                  <c:v>3570.2055085599995</c:v>
                </c:pt>
                <c:pt idx="18">
                  <c:v>3580.6156364400022</c:v>
                </c:pt>
                <c:pt idx="19">
                  <c:v>3690.1730272800082</c:v>
                </c:pt>
                <c:pt idx="20">
                  <c:v>3786.9437015600001</c:v>
                </c:pt>
                <c:pt idx="21">
                  <c:v>4037.6905438400022</c:v>
                </c:pt>
                <c:pt idx="22">
                  <c:v>4024.8703542000158</c:v>
                </c:pt>
                <c:pt idx="23">
                  <c:v>4352.8061189600003</c:v>
                </c:pt>
                <c:pt idx="24">
                  <c:v>4627.7874711600007</c:v>
                </c:pt>
                <c:pt idx="25">
                  <c:v>5037.5983896000007</c:v>
                </c:pt>
                <c:pt idx="26">
                  <c:v>5032.175750639999</c:v>
                </c:pt>
                <c:pt idx="27">
                  <c:v>5177.6162832400014</c:v>
                </c:pt>
                <c:pt idx="28">
                  <c:v>5199.6080968000006</c:v>
                </c:pt>
                <c:pt idx="29">
                  <c:v>5441.9197229199999</c:v>
                </c:pt>
                <c:pt idx="30">
                  <c:v>6001.9243513199999</c:v>
                </c:pt>
                <c:pt idx="31">
                  <c:v>6428.3379174399997</c:v>
                </c:pt>
                <c:pt idx="32">
                  <c:v>6268.5374335200004</c:v>
                </c:pt>
                <c:pt idx="33">
                  <c:v>6743.2191810000004</c:v>
                </c:pt>
                <c:pt idx="34">
                  <c:v>6567.75329564</c:v>
                </c:pt>
                <c:pt idx="35">
                  <c:v>7241.5329229600002</c:v>
                </c:pt>
                <c:pt idx="36">
                  <c:v>7704.6664578400005</c:v>
                </c:pt>
                <c:pt idx="37">
                  <c:v>7792.7676044000054</c:v>
                </c:pt>
                <c:pt idx="38">
                  <c:v>7454.4551848400006</c:v>
                </c:pt>
                <c:pt idx="39">
                  <c:v>7523.9118258399994</c:v>
                </c:pt>
                <c:pt idx="40">
                  <c:v>7573.3515650000054</c:v>
                </c:pt>
                <c:pt idx="41">
                  <c:v>7496.8990502800007</c:v>
                </c:pt>
                <c:pt idx="42">
                  <c:v>7578.4729462399991</c:v>
                </c:pt>
                <c:pt idx="43">
                  <c:v>7509.2840898800005</c:v>
                </c:pt>
                <c:pt idx="44">
                  <c:v>7786.7424500000006</c:v>
                </c:pt>
                <c:pt idx="45">
                  <c:v>7888.9357632399997</c:v>
                </c:pt>
                <c:pt idx="46">
                  <c:v>8164.4861577999991</c:v>
                </c:pt>
                <c:pt idx="47">
                  <c:v>8443.919429639991</c:v>
                </c:pt>
                <c:pt idx="48">
                  <c:v>8524.5895524400003</c:v>
                </c:pt>
                <c:pt idx="49">
                  <c:v>8807.8052823199996</c:v>
                </c:pt>
                <c:pt idx="50">
                  <c:v>9157.0633990399911</c:v>
                </c:pt>
                <c:pt idx="51">
                  <c:v>9498.1540842399991</c:v>
                </c:pt>
                <c:pt idx="52">
                  <c:v>9881.7890541200049</c:v>
                </c:pt>
                <c:pt idx="53">
                  <c:v>10282.629187120006</c:v>
                </c:pt>
                <c:pt idx="54">
                  <c:v>10692.741363279998</c:v>
                </c:pt>
                <c:pt idx="55">
                  <c:v>10873.529468360035</c:v>
                </c:pt>
                <c:pt idx="56">
                  <c:v>11340.713245920018</c:v>
                </c:pt>
                <c:pt idx="57">
                  <c:v>11428.111457800056</c:v>
                </c:pt>
                <c:pt idx="58">
                  <c:v>11645.920789359998</c:v>
                </c:pt>
                <c:pt idx="59">
                  <c:v>11880.366241679993</c:v>
                </c:pt>
                <c:pt idx="60">
                  <c:v>12324.319701719998</c:v>
                </c:pt>
                <c:pt idx="61">
                  <c:v>12599.200634679983</c:v>
                </c:pt>
                <c:pt idx="62">
                  <c:v>12813.830023639985</c:v>
                </c:pt>
                <c:pt idx="63">
                  <c:v>13321.21497028</c:v>
                </c:pt>
                <c:pt idx="64">
                  <c:v>13376.981121559997</c:v>
                </c:pt>
                <c:pt idx="65">
                  <c:v>14181.071449320008</c:v>
                </c:pt>
                <c:pt idx="66">
                  <c:v>15041.597389959989</c:v>
                </c:pt>
                <c:pt idx="67">
                  <c:v>15209.866563119995</c:v>
                </c:pt>
                <c:pt idx="68">
                  <c:v>15788.381804759993</c:v>
                </c:pt>
                <c:pt idx="69">
                  <c:v>16490.58007699993</c:v>
                </c:pt>
                <c:pt idx="70">
                  <c:v>16921.61292815991</c:v>
                </c:pt>
                <c:pt idx="71">
                  <c:v>17307.52406747991</c:v>
                </c:pt>
                <c:pt idx="72">
                  <c:v>18739.468956799999</c:v>
                </c:pt>
                <c:pt idx="73">
                  <c:v>18213.472977679921</c:v>
                </c:pt>
                <c:pt idx="74">
                  <c:v>19064.592982839997</c:v>
                </c:pt>
                <c:pt idx="75">
                  <c:v>19473.734439680004</c:v>
                </c:pt>
                <c:pt idx="76">
                  <c:v>19487.357983239999</c:v>
                </c:pt>
                <c:pt idx="77">
                  <c:v>19850.976051279999</c:v>
                </c:pt>
                <c:pt idx="78">
                  <c:v>20521.676155239998</c:v>
                </c:pt>
                <c:pt idx="79">
                  <c:v>21286.067410120082</c:v>
                </c:pt>
                <c:pt idx="80">
                  <c:v>21710.439118360002</c:v>
                </c:pt>
                <c:pt idx="81">
                  <c:v>22135.179030479867</c:v>
                </c:pt>
                <c:pt idx="82">
                  <c:v>22922.76712980002</c:v>
                </c:pt>
                <c:pt idx="83">
                  <c:v>23367.858674559997</c:v>
                </c:pt>
                <c:pt idx="84">
                  <c:v>24329.038166760001</c:v>
                </c:pt>
                <c:pt idx="85">
                  <c:v>24826.046458600005</c:v>
                </c:pt>
                <c:pt idx="86">
                  <c:v>25405.766731120082</c:v>
                </c:pt>
                <c:pt idx="87">
                  <c:v>26010.591813640021</c:v>
                </c:pt>
                <c:pt idx="88">
                  <c:v>26860.506787920021</c:v>
                </c:pt>
                <c:pt idx="89">
                  <c:v>26891.871063879902</c:v>
                </c:pt>
                <c:pt idx="90">
                  <c:v>26752.522631840002</c:v>
                </c:pt>
                <c:pt idx="91">
                  <c:v>27218.970001640009</c:v>
                </c:pt>
                <c:pt idx="92">
                  <c:v>27836.715693040001</c:v>
                </c:pt>
                <c:pt idx="93">
                  <c:v>28516.520474760029</c:v>
                </c:pt>
                <c:pt idx="94">
                  <c:v>29037.595911119999</c:v>
                </c:pt>
                <c:pt idx="95">
                  <c:v>29712.34625776</c:v>
                </c:pt>
                <c:pt idx="96">
                  <c:v>30465.925707800001</c:v>
                </c:pt>
                <c:pt idx="97">
                  <c:v>30975.252093080009</c:v>
                </c:pt>
                <c:pt idx="98">
                  <c:v>31699.040501919997</c:v>
                </c:pt>
                <c:pt idx="99">
                  <c:v>33012.791945759804</c:v>
                </c:pt>
                <c:pt idx="100">
                  <c:v>33707.090571119996</c:v>
                </c:pt>
                <c:pt idx="101">
                  <c:v>34396.870330680002</c:v>
                </c:pt>
                <c:pt idx="102">
                  <c:v>35445.749292480003</c:v>
                </c:pt>
                <c:pt idx="103">
                  <c:v>35918.087924359999</c:v>
                </c:pt>
                <c:pt idx="104">
                  <c:v>36511.097009640005</c:v>
                </c:pt>
                <c:pt idx="105">
                  <c:v>37119.470238640184</c:v>
                </c:pt>
                <c:pt idx="106">
                  <c:v>37962.088081480011</c:v>
                </c:pt>
                <c:pt idx="107">
                  <c:v>38693.776137200002</c:v>
                </c:pt>
                <c:pt idx="108">
                  <c:v>38515.398093880001</c:v>
                </c:pt>
                <c:pt idx="109">
                  <c:v>39551.155608319998</c:v>
                </c:pt>
                <c:pt idx="110">
                  <c:v>40060.649359000003</c:v>
                </c:pt>
                <c:pt idx="111">
                  <c:v>39893.685635960006</c:v>
                </c:pt>
                <c:pt idx="112">
                  <c:v>36276.751976559994</c:v>
                </c:pt>
                <c:pt idx="113">
                  <c:v>36128.231920599974</c:v>
                </c:pt>
                <c:pt idx="114">
                  <c:v>36380.317686080001</c:v>
                </c:pt>
                <c:pt idx="115">
                  <c:v>37463.339189480001</c:v>
                </c:pt>
                <c:pt idx="116">
                  <c:v>38451.899661119984</c:v>
                </c:pt>
                <c:pt idx="117">
                  <c:v>39988.314033120223</c:v>
                </c:pt>
                <c:pt idx="118">
                  <c:v>40977.543966360005</c:v>
                </c:pt>
                <c:pt idx="119">
                  <c:v>42253.40388364</c:v>
                </c:pt>
                <c:pt idx="120">
                  <c:v>43672.863314119997</c:v>
                </c:pt>
                <c:pt idx="121">
                  <c:v>44046.82456388</c:v>
                </c:pt>
                <c:pt idx="122">
                  <c:v>44775.366150080001</c:v>
                </c:pt>
                <c:pt idx="123">
                  <c:v>44324.550708639996</c:v>
                </c:pt>
                <c:pt idx="124">
                  <c:v>45318.734657720001</c:v>
                </c:pt>
                <c:pt idx="125">
                  <c:v>45822.203254</c:v>
                </c:pt>
                <c:pt idx="126">
                  <c:v>46469.037051920001</c:v>
                </c:pt>
                <c:pt idx="127">
                  <c:v>46560.887183439998</c:v>
                </c:pt>
                <c:pt idx="128">
                  <c:v>48417.571984879985</c:v>
                </c:pt>
                <c:pt idx="129">
                  <c:v>49291.319792119997</c:v>
                </c:pt>
                <c:pt idx="130">
                  <c:v>49953.718572240185</c:v>
                </c:pt>
                <c:pt idx="131">
                  <c:v>50520.150032000012</c:v>
                </c:pt>
                <c:pt idx="132">
                  <c:v>50347.395466119975</c:v>
                </c:pt>
                <c:pt idx="133">
                  <c:v>50462.542861319998</c:v>
                </c:pt>
                <c:pt idx="134">
                  <c:v>51255.787911160005</c:v>
                </c:pt>
                <c:pt idx="135">
                  <c:v>52798.863426079995</c:v>
                </c:pt>
                <c:pt idx="136">
                  <c:v>53169.778625559986</c:v>
                </c:pt>
                <c:pt idx="137">
                  <c:v>53514.250091839996</c:v>
                </c:pt>
                <c:pt idx="138">
                  <c:v>53979.458957680043</c:v>
                </c:pt>
                <c:pt idx="139">
                  <c:v>54524.835850119998</c:v>
                </c:pt>
                <c:pt idx="140">
                  <c:v>54750.879559360154</c:v>
                </c:pt>
                <c:pt idx="141">
                  <c:v>55468.743233039997</c:v>
                </c:pt>
              </c:numCache>
            </c:numRef>
          </c:val>
        </c:ser>
        <c:ser>
          <c:idx val="6"/>
          <c:order val="2"/>
          <c:tx>
            <c:strRef>
              <c:f>'[국가에너지기본계획 문제점과 대안의 워크시트]Sheet1'!$Y$1</c:f>
              <c:strCache>
                <c:ptCount val="1"/>
                <c:pt idx="0">
                  <c:v>powersoldasa23hat(1990:Ⅲ~)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'[국가에너지기본계획 문제점과 대안의 워크시트]Sheet1'!$A$2:$A$143</c:f>
              <c:strCache>
                <c:ptCount val="142"/>
                <c:pt idx="0">
                  <c:v>1970/1</c:v>
                </c:pt>
                <c:pt idx="1">
                  <c:v>1970/2</c:v>
                </c:pt>
                <c:pt idx="2">
                  <c:v>1970/3</c:v>
                </c:pt>
                <c:pt idx="3">
                  <c:v>1970/4</c:v>
                </c:pt>
                <c:pt idx="4">
                  <c:v>1971/1</c:v>
                </c:pt>
                <c:pt idx="5">
                  <c:v>1971/2</c:v>
                </c:pt>
                <c:pt idx="6">
                  <c:v>1971/3</c:v>
                </c:pt>
                <c:pt idx="7">
                  <c:v>1971/4</c:v>
                </c:pt>
                <c:pt idx="8">
                  <c:v>1972/1</c:v>
                </c:pt>
                <c:pt idx="9">
                  <c:v>1972/2</c:v>
                </c:pt>
                <c:pt idx="10">
                  <c:v>1972/3</c:v>
                </c:pt>
                <c:pt idx="11">
                  <c:v>1972/4</c:v>
                </c:pt>
                <c:pt idx="12">
                  <c:v>1973/1</c:v>
                </c:pt>
                <c:pt idx="13">
                  <c:v>1973/2</c:v>
                </c:pt>
                <c:pt idx="14">
                  <c:v>1973/3</c:v>
                </c:pt>
                <c:pt idx="15">
                  <c:v>1973/4</c:v>
                </c:pt>
                <c:pt idx="16">
                  <c:v>1974/1</c:v>
                </c:pt>
                <c:pt idx="17">
                  <c:v>1974/2</c:v>
                </c:pt>
                <c:pt idx="18">
                  <c:v>1974/3</c:v>
                </c:pt>
                <c:pt idx="19">
                  <c:v>1974/4</c:v>
                </c:pt>
                <c:pt idx="20">
                  <c:v>1975/1</c:v>
                </c:pt>
                <c:pt idx="21">
                  <c:v>1975/2</c:v>
                </c:pt>
                <c:pt idx="22">
                  <c:v>1975/3</c:v>
                </c:pt>
                <c:pt idx="23">
                  <c:v>1975/4</c:v>
                </c:pt>
                <c:pt idx="24">
                  <c:v>1976/1</c:v>
                </c:pt>
                <c:pt idx="25">
                  <c:v>1976/2</c:v>
                </c:pt>
                <c:pt idx="26">
                  <c:v>1976/3</c:v>
                </c:pt>
                <c:pt idx="27">
                  <c:v>1976/4</c:v>
                </c:pt>
                <c:pt idx="28">
                  <c:v>1977/1</c:v>
                </c:pt>
                <c:pt idx="29">
                  <c:v>1977/2</c:v>
                </c:pt>
                <c:pt idx="30">
                  <c:v>1977/3</c:v>
                </c:pt>
                <c:pt idx="31">
                  <c:v>1977/4</c:v>
                </c:pt>
                <c:pt idx="32">
                  <c:v>1978/1</c:v>
                </c:pt>
                <c:pt idx="33">
                  <c:v>1978/2</c:v>
                </c:pt>
                <c:pt idx="34">
                  <c:v>1978/3</c:v>
                </c:pt>
                <c:pt idx="35">
                  <c:v>1978/4</c:v>
                </c:pt>
                <c:pt idx="36">
                  <c:v>1979/1</c:v>
                </c:pt>
                <c:pt idx="37">
                  <c:v>1979/2</c:v>
                </c:pt>
                <c:pt idx="38">
                  <c:v>1979/3</c:v>
                </c:pt>
                <c:pt idx="39">
                  <c:v>1979/4</c:v>
                </c:pt>
                <c:pt idx="40">
                  <c:v>1980/1</c:v>
                </c:pt>
                <c:pt idx="41">
                  <c:v>1980/2</c:v>
                </c:pt>
                <c:pt idx="42">
                  <c:v>1980/3</c:v>
                </c:pt>
                <c:pt idx="43">
                  <c:v>1980/4</c:v>
                </c:pt>
                <c:pt idx="44">
                  <c:v>1981/1</c:v>
                </c:pt>
                <c:pt idx="45">
                  <c:v>1981/2</c:v>
                </c:pt>
                <c:pt idx="46">
                  <c:v>1981/3</c:v>
                </c:pt>
                <c:pt idx="47">
                  <c:v>1981/4</c:v>
                </c:pt>
                <c:pt idx="48">
                  <c:v>1982/1</c:v>
                </c:pt>
                <c:pt idx="49">
                  <c:v>1982/2</c:v>
                </c:pt>
                <c:pt idx="50">
                  <c:v>1982/3</c:v>
                </c:pt>
                <c:pt idx="51">
                  <c:v>1982/4</c:v>
                </c:pt>
                <c:pt idx="52">
                  <c:v>1983/1</c:v>
                </c:pt>
                <c:pt idx="53">
                  <c:v>1983/2</c:v>
                </c:pt>
                <c:pt idx="54">
                  <c:v>1983/3</c:v>
                </c:pt>
                <c:pt idx="55">
                  <c:v>1983/4</c:v>
                </c:pt>
                <c:pt idx="56">
                  <c:v>1984/1</c:v>
                </c:pt>
                <c:pt idx="57">
                  <c:v>1984/2</c:v>
                </c:pt>
                <c:pt idx="58">
                  <c:v>1984/3</c:v>
                </c:pt>
                <c:pt idx="59">
                  <c:v>1984/4</c:v>
                </c:pt>
                <c:pt idx="60">
                  <c:v>1985/1</c:v>
                </c:pt>
                <c:pt idx="61">
                  <c:v>1985/2</c:v>
                </c:pt>
                <c:pt idx="62">
                  <c:v>1985/3</c:v>
                </c:pt>
                <c:pt idx="63">
                  <c:v>1985/4</c:v>
                </c:pt>
                <c:pt idx="64">
                  <c:v>1986/1</c:v>
                </c:pt>
                <c:pt idx="65">
                  <c:v>1986/2</c:v>
                </c:pt>
                <c:pt idx="66">
                  <c:v>1986/3</c:v>
                </c:pt>
                <c:pt idx="67">
                  <c:v>1986/4</c:v>
                </c:pt>
                <c:pt idx="68">
                  <c:v>1987/1</c:v>
                </c:pt>
                <c:pt idx="69">
                  <c:v>1987/2</c:v>
                </c:pt>
                <c:pt idx="70">
                  <c:v>1987/3</c:v>
                </c:pt>
                <c:pt idx="71">
                  <c:v>1987/4</c:v>
                </c:pt>
                <c:pt idx="72">
                  <c:v>1988/1</c:v>
                </c:pt>
                <c:pt idx="73">
                  <c:v>1988/2</c:v>
                </c:pt>
                <c:pt idx="74">
                  <c:v>1988/3</c:v>
                </c:pt>
                <c:pt idx="75">
                  <c:v>1988/4</c:v>
                </c:pt>
                <c:pt idx="76">
                  <c:v>1989/1</c:v>
                </c:pt>
                <c:pt idx="77">
                  <c:v>1989/2</c:v>
                </c:pt>
                <c:pt idx="78">
                  <c:v>1989/3</c:v>
                </c:pt>
                <c:pt idx="79">
                  <c:v>1989/4</c:v>
                </c:pt>
                <c:pt idx="80">
                  <c:v>1990/1</c:v>
                </c:pt>
                <c:pt idx="81">
                  <c:v>1990/2</c:v>
                </c:pt>
                <c:pt idx="82">
                  <c:v>1990/3</c:v>
                </c:pt>
                <c:pt idx="83">
                  <c:v>1990/4</c:v>
                </c:pt>
                <c:pt idx="84">
                  <c:v>1991/1</c:v>
                </c:pt>
                <c:pt idx="85">
                  <c:v>1991/2</c:v>
                </c:pt>
                <c:pt idx="86">
                  <c:v>1991/3</c:v>
                </c:pt>
                <c:pt idx="87">
                  <c:v>1991/4</c:v>
                </c:pt>
                <c:pt idx="88">
                  <c:v>1992/1</c:v>
                </c:pt>
                <c:pt idx="89">
                  <c:v>1992/2</c:v>
                </c:pt>
                <c:pt idx="90">
                  <c:v>1992/3</c:v>
                </c:pt>
                <c:pt idx="91">
                  <c:v>1992/4</c:v>
                </c:pt>
                <c:pt idx="92">
                  <c:v>1993/1</c:v>
                </c:pt>
                <c:pt idx="93">
                  <c:v>1993/2</c:v>
                </c:pt>
                <c:pt idx="94">
                  <c:v>1993/3</c:v>
                </c:pt>
                <c:pt idx="95">
                  <c:v>1993/4</c:v>
                </c:pt>
                <c:pt idx="96">
                  <c:v>1994/1</c:v>
                </c:pt>
                <c:pt idx="97">
                  <c:v>1994/2</c:v>
                </c:pt>
                <c:pt idx="98">
                  <c:v>1994/3</c:v>
                </c:pt>
                <c:pt idx="99">
                  <c:v>1994/4</c:v>
                </c:pt>
                <c:pt idx="100">
                  <c:v>1995/1</c:v>
                </c:pt>
                <c:pt idx="101">
                  <c:v>1995/2</c:v>
                </c:pt>
                <c:pt idx="102">
                  <c:v>1995/3</c:v>
                </c:pt>
                <c:pt idx="103">
                  <c:v>1995/4</c:v>
                </c:pt>
                <c:pt idx="104">
                  <c:v>1996/1</c:v>
                </c:pt>
                <c:pt idx="105">
                  <c:v>1996/2</c:v>
                </c:pt>
                <c:pt idx="106">
                  <c:v>1996/3</c:v>
                </c:pt>
                <c:pt idx="107">
                  <c:v>1996/4</c:v>
                </c:pt>
                <c:pt idx="108">
                  <c:v>1997/1</c:v>
                </c:pt>
                <c:pt idx="109">
                  <c:v>1997/2</c:v>
                </c:pt>
                <c:pt idx="110">
                  <c:v>1997/3</c:v>
                </c:pt>
                <c:pt idx="111">
                  <c:v>1997/4</c:v>
                </c:pt>
                <c:pt idx="112">
                  <c:v>1998/1</c:v>
                </c:pt>
                <c:pt idx="113">
                  <c:v>1998/2</c:v>
                </c:pt>
                <c:pt idx="114">
                  <c:v>1998/3</c:v>
                </c:pt>
                <c:pt idx="115">
                  <c:v>1998/4</c:v>
                </c:pt>
                <c:pt idx="116">
                  <c:v>1999/1</c:v>
                </c:pt>
                <c:pt idx="117">
                  <c:v>1999/2</c:v>
                </c:pt>
                <c:pt idx="118">
                  <c:v>1999/3</c:v>
                </c:pt>
                <c:pt idx="119">
                  <c:v>1999/4</c:v>
                </c:pt>
                <c:pt idx="120">
                  <c:v>2000/1</c:v>
                </c:pt>
                <c:pt idx="121">
                  <c:v>2000/2</c:v>
                </c:pt>
                <c:pt idx="122">
                  <c:v>2000/3</c:v>
                </c:pt>
                <c:pt idx="123">
                  <c:v>2000/4</c:v>
                </c:pt>
                <c:pt idx="124">
                  <c:v>2001/1</c:v>
                </c:pt>
                <c:pt idx="125">
                  <c:v>2001/2</c:v>
                </c:pt>
                <c:pt idx="126">
                  <c:v>2001/3</c:v>
                </c:pt>
                <c:pt idx="127">
                  <c:v>2001/4</c:v>
                </c:pt>
                <c:pt idx="128">
                  <c:v>2002/1</c:v>
                </c:pt>
                <c:pt idx="129">
                  <c:v>2002/2</c:v>
                </c:pt>
                <c:pt idx="130">
                  <c:v>2002/3</c:v>
                </c:pt>
                <c:pt idx="131">
                  <c:v>2002/4</c:v>
                </c:pt>
                <c:pt idx="132">
                  <c:v>2003/1</c:v>
                </c:pt>
                <c:pt idx="133">
                  <c:v>2003/2</c:v>
                </c:pt>
                <c:pt idx="134">
                  <c:v>2003/3</c:v>
                </c:pt>
                <c:pt idx="135">
                  <c:v>2003/4</c:v>
                </c:pt>
                <c:pt idx="136">
                  <c:v>2004/1</c:v>
                </c:pt>
                <c:pt idx="137">
                  <c:v>2004/2</c:v>
                </c:pt>
                <c:pt idx="138">
                  <c:v>2004/3</c:v>
                </c:pt>
                <c:pt idx="139">
                  <c:v>2004/4</c:v>
                </c:pt>
                <c:pt idx="140">
                  <c:v>2005/1</c:v>
                </c:pt>
                <c:pt idx="141">
                  <c:v>2005/2</c:v>
                </c:pt>
              </c:strCache>
            </c:strRef>
          </c:cat>
          <c:val>
            <c:numRef>
              <c:f>'[국가에너지기본계획 문제점과 대안의 워크시트]Sheet1'!$Y$2:$Y$143</c:f>
              <c:numCache>
                <c:formatCode>General</c:formatCode>
                <c:ptCount val="142"/>
                <c:pt idx="0">
                  <c:v>-18377.309670509887</c:v>
                </c:pt>
                <c:pt idx="1">
                  <c:v>-17970.47816997</c:v>
                </c:pt>
                <c:pt idx="2">
                  <c:v>-17877.126072719999</c:v>
                </c:pt>
                <c:pt idx="3">
                  <c:v>-17305.19909265</c:v>
                </c:pt>
                <c:pt idx="4">
                  <c:v>-17237.985582630077</c:v>
                </c:pt>
                <c:pt idx="5">
                  <c:v>-16994.351912429996</c:v>
                </c:pt>
                <c:pt idx="6">
                  <c:v>-16717.968490080082</c:v>
                </c:pt>
                <c:pt idx="7">
                  <c:v>-16778.142333749998</c:v>
                </c:pt>
                <c:pt idx="8">
                  <c:v>-16789.467014400074</c:v>
                </c:pt>
                <c:pt idx="9">
                  <c:v>-16606.558118280005</c:v>
                </c:pt>
                <c:pt idx="10">
                  <c:v>-16447.828945710025</c:v>
                </c:pt>
                <c:pt idx="11">
                  <c:v>-15958.357883669922</c:v>
                </c:pt>
                <c:pt idx="12">
                  <c:v>-15667.527841679999</c:v>
                </c:pt>
                <c:pt idx="13">
                  <c:v>-15256.105254389999</c:v>
                </c:pt>
                <c:pt idx="14">
                  <c:v>-14652.836455439998</c:v>
                </c:pt>
                <c:pt idx="15">
                  <c:v>-14602.028428740006</c:v>
                </c:pt>
                <c:pt idx="16">
                  <c:v>-13873.025067330012</c:v>
                </c:pt>
                <c:pt idx="17">
                  <c:v>-14136.308588819998</c:v>
                </c:pt>
                <c:pt idx="18">
                  <c:v>-14117.270882429999</c:v>
                </c:pt>
                <c:pt idx="19">
                  <c:v>-13916.915856659993</c:v>
                </c:pt>
                <c:pt idx="20">
                  <c:v>-13739.944766070037</c:v>
                </c:pt>
                <c:pt idx="21">
                  <c:v>-13281.387021479983</c:v>
                </c:pt>
                <c:pt idx="22">
                  <c:v>-13304.832171149999</c:v>
                </c:pt>
                <c:pt idx="23">
                  <c:v>-12705.113812619998</c:v>
                </c:pt>
                <c:pt idx="24">
                  <c:v>-12202.236777269998</c:v>
                </c:pt>
                <c:pt idx="25">
                  <c:v>-11452.787776200004</c:v>
                </c:pt>
                <c:pt idx="26">
                  <c:v>-11462.70452358</c:v>
                </c:pt>
                <c:pt idx="27">
                  <c:v>-11196.727564530012</c:v>
                </c:pt>
                <c:pt idx="28">
                  <c:v>-11156.509644599999</c:v>
                </c:pt>
                <c:pt idx="29">
                  <c:v>-10713.377951489954</c:v>
                </c:pt>
                <c:pt idx="30">
                  <c:v>-9689.2595337899547</c:v>
                </c:pt>
                <c:pt idx="31">
                  <c:v>-8909.4481456799931</c:v>
                </c:pt>
                <c:pt idx="32">
                  <c:v>-9201.6861209399831</c:v>
                </c:pt>
                <c:pt idx="33">
                  <c:v>-8333.6034382500129</c:v>
                </c:pt>
                <c:pt idx="34">
                  <c:v>-8654.4897948299931</c:v>
                </c:pt>
                <c:pt idx="35">
                  <c:v>-7422.3033256200006</c:v>
                </c:pt>
                <c:pt idx="36">
                  <c:v>-6575.3396419800001</c:v>
                </c:pt>
                <c:pt idx="37">
                  <c:v>-6414.2231043000002</c:v>
                </c:pt>
                <c:pt idx="38">
                  <c:v>-7032.9179547299973</c:v>
                </c:pt>
                <c:pt idx="39">
                  <c:v>-6905.8978879799979</c:v>
                </c:pt>
                <c:pt idx="40">
                  <c:v>-6815.4840862499987</c:v>
                </c:pt>
                <c:pt idx="41">
                  <c:v>-6955.2979814100008</c:v>
                </c:pt>
                <c:pt idx="42">
                  <c:v>-6806.1182692800185</c:v>
                </c:pt>
                <c:pt idx="43">
                  <c:v>-6932.6486201100024</c:v>
                </c:pt>
                <c:pt idx="44">
                  <c:v>-6425.2417124999993</c:v>
                </c:pt>
                <c:pt idx="45">
                  <c:v>-6238.3538745300002</c:v>
                </c:pt>
                <c:pt idx="46">
                  <c:v>-5734.4361928499993</c:v>
                </c:pt>
                <c:pt idx="47">
                  <c:v>-5223.4176303299973</c:v>
                </c:pt>
                <c:pt idx="48">
                  <c:v>-5075.8907094300002</c:v>
                </c:pt>
                <c:pt idx="49">
                  <c:v>-4557.9549095400007</c:v>
                </c:pt>
                <c:pt idx="50">
                  <c:v>-3919.2429208799986</c:v>
                </c:pt>
                <c:pt idx="51">
                  <c:v>-3295.4672677799967</c:v>
                </c:pt>
                <c:pt idx="52">
                  <c:v>-2593.8879978899972</c:v>
                </c:pt>
                <c:pt idx="53">
                  <c:v>-1860.8444801399894</c:v>
                </c:pt>
                <c:pt idx="54">
                  <c:v>-1110.8445486599937</c:v>
                </c:pt>
                <c:pt idx="55">
                  <c:v>-780.22508817000255</c:v>
                </c:pt>
                <c:pt idx="56">
                  <c:v>74.14554876000328</c:v>
                </c:pt>
                <c:pt idx="57">
                  <c:v>233.97658215000038</c:v>
                </c:pt>
                <c:pt idx="58">
                  <c:v>632.29926857999851</c:v>
                </c:pt>
                <c:pt idx="59">
                  <c:v>1061.0455565400011</c:v>
                </c:pt>
                <c:pt idx="60">
                  <c:v>1872.9333374100024</c:v>
                </c:pt>
                <c:pt idx="61">
                  <c:v>2375.6267292899997</c:v>
                </c:pt>
                <c:pt idx="62">
                  <c:v>2768.1340391700032</c:v>
                </c:pt>
                <c:pt idx="63">
                  <c:v>3696.0232785900012</c:v>
                </c:pt>
                <c:pt idx="64">
                  <c:v>3798.0066189299937</c:v>
                </c:pt>
                <c:pt idx="65">
                  <c:v>5268.5010977099992</c:v>
                </c:pt>
                <c:pt idx="66">
                  <c:v>6842.2032066300008</c:v>
                </c:pt>
                <c:pt idx="67">
                  <c:v>7149.9284478599984</c:v>
                </c:pt>
                <c:pt idx="68">
                  <c:v>8207.8984785300108</c:v>
                </c:pt>
                <c:pt idx="69">
                  <c:v>9492.056049750001</c:v>
                </c:pt>
                <c:pt idx="70">
                  <c:v>10280.315037479981</c:v>
                </c:pt>
                <c:pt idx="71">
                  <c:v>10986.056892689947</c:v>
                </c:pt>
                <c:pt idx="72">
                  <c:v>13604.751560400004</c:v>
                </c:pt>
                <c:pt idx="73">
                  <c:v>12642.827064540001</c:v>
                </c:pt>
                <c:pt idx="74">
                  <c:v>14199.327901770001</c:v>
                </c:pt>
                <c:pt idx="75">
                  <c:v>14947.552613039989</c:v>
                </c:pt>
                <c:pt idx="76">
                  <c:v>14972.466910469941</c:v>
                </c:pt>
                <c:pt idx="77">
                  <c:v>15637.439915340005</c:v>
                </c:pt>
                <c:pt idx="78">
                  <c:v>16863.994651470002</c:v>
                </c:pt>
                <c:pt idx="79">
                  <c:v>18261.888745110082</c:v>
                </c:pt>
                <c:pt idx="80">
                  <c:v>19037.96604933</c:v>
                </c:pt>
                <c:pt idx="81">
                  <c:v>19814.716712940008</c:v>
                </c:pt>
                <c:pt idx="82">
                  <c:v>21255.032448150003</c:v>
                </c:pt>
                <c:pt idx="83">
                  <c:v>22069.001521679922</c:v>
                </c:pt>
                <c:pt idx="84">
                  <c:v>23826.77560203</c:v>
                </c:pt>
                <c:pt idx="85">
                  <c:v>24735.688349550004</c:v>
                </c:pt>
                <c:pt idx="86">
                  <c:v>25795.862101859999</c:v>
                </c:pt>
                <c:pt idx="87">
                  <c:v>26901.946721670021</c:v>
                </c:pt>
                <c:pt idx="88">
                  <c:v>28456.243837260074</c:v>
                </c:pt>
                <c:pt idx="89">
                  <c:v>28513.601814390004</c:v>
                </c:pt>
                <c:pt idx="90">
                  <c:v>28258.765892520143</c:v>
                </c:pt>
                <c:pt idx="91">
                  <c:v>29111.789810670005</c:v>
                </c:pt>
                <c:pt idx="92">
                  <c:v>30241.50322362002</c:v>
                </c:pt>
                <c:pt idx="93">
                  <c:v>31484.708301030001</c:v>
                </c:pt>
                <c:pt idx="94">
                  <c:v>32437.634266859848</c:v>
                </c:pt>
                <c:pt idx="95">
                  <c:v>33671.595956279998</c:v>
                </c:pt>
                <c:pt idx="96">
                  <c:v>35049.717769649986</c:v>
                </c:pt>
                <c:pt idx="97">
                  <c:v>35981.157449489998</c:v>
                </c:pt>
                <c:pt idx="98">
                  <c:v>37304.798366759984</c:v>
                </c:pt>
                <c:pt idx="99">
                  <c:v>39707.344670280043</c:v>
                </c:pt>
                <c:pt idx="100">
                  <c:v>40977.055621859996</c:v>
                </c:pt>
                <c:pt idx="101">
                  <c:v>42238.5026172902</c:v>
                </c:pt>
                <c:pt idx="102">
                  <c:v>44156.658661440146</c:v>
                </c:pt>
                <c:pt idx="103">
                  <c:v>45020.456329830013</c:v>
                </c:pt>
                <c:pt idx="104">
                  <c:v>46104.932234669992</c:v>
                </c:pt>
                <c:pt idx="105">
                  <c:v>47217.505590419998</c:v>
                </c:pt>
                <c:pt idx="106">
                  <c:v>48758.457947190043</c:v>
                </c:pt>
                <c:pt idx="107">
                  <c:v>50096.545484099996</c:v>
                </c:pt>
                <c:pt idx="108">
                  <c:v>49770.333466890006</c:v>
                </c:pt>
                <c:pt idx="109">
                  <c:v>51664.493430959985</c:v>
                </c:pt>
                <c:pt idx="110">
                  <c:v>52596.239183249985</c:v>
                </c:pt>
                <c:pt idx="111">
                  <c:v>52290.90130713</c:v>
                </c:pt>
                <c:pt idx="112">
                  <c:v>45676.369590180002</c:v>
                </c:pt>
                <c:pt idx="113">
                  <c:v>45404.760898050001</c:v>
                </c:pt>
                <c:pt idx="114">
                  <c:v>45865.76722224</c:v>
                </c:pt>
                <c:pt idx="115">
                  <c:v>47846.362046189999</c:v>
                </c:pt>
                <c:pt idx="116">
                  <c:v>49654.209579360002</c:v>
                </c:pt>
                <c:pt idx="117">
                  <c:v>52463.954670360043</c:v>
                </c:pt>
                <c:pt idx="118">
                  <c:v>54273.026493330006</c:v>
                </c:pt>
                <c:pt idx="119">
                  <c:v>56606.277994169985</c:v>
                </c:pt>
                <c:pt idx="120">
                  <c:v>59202.13965710999</c:v>
                </c:pt>
                <c:pt idx="121">
                  <c:v>59886.027939389998</c:v>
                </c:pt>
                <c:pt idx="122">
                  <c:v>61218.361314239999</c:v>
                </c:pt>
                <c:pt idx="123">
                  <c:v>60393.924562919987</c:v>
                </c:pt>
                <c:pt idx="124">
                  <c:v>62212.056130410012</c:v>
                </c:pt>
                <c:pt idx="125">
                  <c:v>63132.783274500005</c:v>
                </c:pt>
                <c:pt idx="126">
                  <c:v>64315.692079259999</c:v>
                </c:pt>
                <c:pt idx="127">
                  <c:v>64483.664639819996</c:v>
                </c:pt>
                <c:pt idx="128">
                  <c:v>67879.109971140002</c:v>
                </c:pt>
                <c:pt idx="129">
                  <c:v>69476.991803609504</c:v>
                </c:pt>
                <c:pt idx="130">
                  <c:v>70688.365346219973</c:v>
                </c:pt>
                <c:pt idx="131">
                  <c:v>71724.236945999684</c:v>
                </c:pt>
                <c:pt idx="132">
                  <c:v>71408.308963109972</c:v>
                </c:pt>
                <c:pt idx="133">
                  <c:v>71618.886808709998</c:v>
                </c:pt>
                <c:pt idx="134">
                  <c:v>73069.547792730024</c:v>
                </c:pt>
                <c:pt idx="135">
                  <c:v>75891.474567240002</c:v>
                </c:pt>
                <c:pt idx="136">
                  <c:v>76569.792330930009</c:v>
                </c:pt>
                <c:pt idx="137">
                  <c:v>77199.750647519948</c:v>
                </c:pt>
                <c:pt idx="138">
                  <c:v>78050.509629540087</c:v>
                </c:pt>
                <c:pt idx="139">
                  <c:v>79047.877315109989</c:v>
                </c:pt>
                <c:pt idx="140">
                  <c:v>79461.258766080369</c:v>
                </c:pt>
                <c:pt idx="141">
                  <c:v>80774.064718619993</c:v>
                </c:pt>
              </c:numCache>
            </c:numRef>
          </c:val>
        </c:ser>
        <c:marker val="1"/>
        <c:axId val="60232064"/>
        <c:axId val="60233600"/>
      </c:lineChart>
      <c:catAx>
        <c:axId val="60232064"/>
        <c:scaling>
          <c:orientation val="minMax"/>
        </c:scaling>
        <c:axPos val="b"/>
        <c:numFmt formatCode="@" sourceLinked="1"/>
        <c:majorTickMark val="in"/>
        <c:tickLblPos val="nextTo"/>
        <c:txPr>
          <a:bodyPr rot="-2700000" vert="horz"/>
          <a:lstStyle/>
          <a:p>
            <a:pPr>
              <a:defRPr/>
            </a:pPr>
            <a:endParaRPr lang="ko-KR"/>
          </a:p>
        </c:txPr>
        <c:crossAx val="60233600"/>
        <c:crosses val="autoZero"/>
        <c:auto val="1"/>
        <c:lblAlgn val="ctr"/>
        <c:lblOffset val="100"/>
        <c:tickLblSkip val="8"/>
        <c:tickMarkSkip val="8"/>
      </c:catAx>
      <c:valAx>
        <c:axId val="60233600"/>
        <c:scaling>
          <c:orientation val="minMax"/>
        </c:scaling>
        <c:axPos val="l"/>
        <c:majorGridlines/>
        <c:numFmt formatCode="#,##0_ " sourceLinked="0"/>
        <c:majorTickMark val="in"/>
        <c:tickLblPos val="nextTo"/>
        <c:txPr>
          <a:bodyPr rot="0" vert="horz"/>
          <a:lstStyle/>
          <a:p>
            <a:pPr>
              <a:defRPr/>
            </a:pPr>
            <a:endParaRPr lang="ko-KR"/>
          </a:p>
        </c:txPr>
        <c:crossAx val="602320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035711824804652"/>
          <c:y val="7.0833490311319081E-2"/>
          <c:w val="0.39821434611842982"/>
          <c:h val="0.12708334903113191"/>
        </c:manualLayout>
      </c:layout>
    </c:legend>
    <c:plotVisOnly val="1"/>
    <c:dispBlanksAs val="gap"/>
  </c:chart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2047647890167713"/>
          <c:y val="4.4321435868421521E-2"/>
          <c:w val="0.82039531597011961"/>
          <c:h val="0.77695255158973464"/>
        </c:manualLayout>
      </c:layout>
      <c:lineChart>
        <c:grouping val="standard"/>
        <c:ser>
          <c:idx val="0"/>
          <c:order val="0"/>
          <c:tx>
            <c:strRef>
              <c:f>Sheet3!$B$4</c:f>
              <c:strCache>
                <c:ptCount val="1"/>
                <c:pt idx="0">
                  <c:v>등유가격</c:v>
                </c:pt>
              </c:strCache>
            </c:strRef>
          </c:tx>
          <c:spPr>
            <a:ln w="508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0.16153846153846424"/>
                  <c:y val="-4.790419161676648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ko-KR"/>
                      <a:t>등유가격</a:t>
                    </a:r>
                    <a:endParaRPr lang="en-US"/>
                  </a:p>
                </c:rich>
              </c:tx>
              <c:spPr>
                <a:solidFill>
                  <a:schemeClr val="bg1"/>
                </a:solidFill>
              </c:spPr>
              <c:dLblPos val="r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158,556</a:t>
                    </a:r>
                    <a:r>
                      <a:rPr lang="ko-KR" altLang="en-US" dirty="0" smtClean="0"/>
                      <a:t>원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Sheet3!$C$3:$I$3</c:f>
              <c:strCache>
                <c:ptCount val="7"/>
                <c:pt idx="0">
                  <c:v>59</c:v>
                </c:pt>
                <c:pt idx="1">
                  <c:v>86</c:v>
                </c:pt>
                <c:pt idx="2">
                  <c:v>95</c:v>
                </c:pt>
                <c:pt idx="3">
                  <c:v>100</c:v>
                </c:pt>
                <c:pt idx="4">
                  <c:v>105</c:v>
                </c:pt>
                <c:pt idx="5">
                  <c:v>110</c:v>
                </c:pt>
                <c:pt idx="6">
                  <c:v>$115/bbl</c:v>
                </c:pt>
              </c:strCache>
            </c:strRef>
          </c:cat>
          <c:val>
            <c:numRef>
              <c:f>Sheet3!$C$4:$I$4</c:f>
              <c:numCache>
                <c:formatCode>General</c:formatCode>
                <c:ptCount val="7"/>
                <c:pt idx="0">
                  <c:v>99412</c:v>
                </c:pt>
                <c:pt idx="1">
                  <c:v>122936</c:v>
                </c:pt>
                <c:pt idx="2">
                  <c:v>134634</c:v>
                </c:pt>
                <c:pt idx="3">
                  <c:v>140759</c:v>
                </c:pt>
                <c:pt idx="4">
                  <c:v>146788</c:v>
                </c:pt>
                <c:pt idx="5">
                  <c:v>152720</c:v>
                </c:pt>
                <c:pt idx="6">
                  <c:v>158556</c:v>
                </c:pt>
              </c:numCache>
            </c:numRef>
          </c:val>
        </c:ser>
        <c:ser>
          <c:idx val="1"/>
          <c:order val="1"/>
          <c:tx>
            <c:strRef>
              <c:f>Sheet3!$B$5</c:f>
              <c:strCache>
                <c:ptCount val="1"/>
                <c:pt idx="0">
                  <c:v>주택용전력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5"/>
              <c:layout>
                <c:manualLayout>
                  <c:x val="-0.17692307692307688"/>
                  <c:y val="3.9920159680638723E-2"/>
                </c:manualLayout>
              </c:layout>
              <c:tx>
                <c:rich>
                  <a:bodyPr/>
                  <a:lstStyle/>
                  <a:p>
                    <a:r>
                      <a:rPr lang="ko-KR"/>
                      <a:t>주택용전력</a:t>
                    </a:r>
                    <a:endParaRPr lang="en-US"/>
                  </a:p>
                </c:rich>
              </c:tx>
              <c:dLblPos val="r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140,598</a:t>
                    </a:r>
                    <a:r>
                      <a:rPr lang="ko-KR" altLang="en-US" dirty="0" smtClean="0"/>
                      <a:t>원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Sheet3!$C$3:$I$3</c:f>
              <c:strCache>
                <c:ptCount val="7"/>
                <c:pt idx="0">
                  <c:v>59</c:v>
                </c:pt>
                <c:pt idx="1">
                  <c:v>86</c:v>
                </c:pt>
                <c:pt idx="2">
                  <c:v>95</c:v>
                </c:pt>
                <c:pt idx="3">
                  <c:v>100</c:v>
                </c:pt>
                <c:pt idx="4">
                  <c:v>105</c:v>
                </c:pt>
                <c:pt idx="5">
                  <c:v>110</c:v>
                </c:pt>
                <c:pt idx="6">
                  <c:v>$115/bbl</c:v>
                </c:pt>
              </c:strCache>
            </c:strRef>
          </c:cat>
          <c:val>
            <c:numRef>
              <c:f>Sheet3!$C$5:$I$5</c:f>
              <c:numCache>
                <c:formatCode>General</c:formatCode>
                <c:ptCount val="7"/>
                <c:pt idx="0">
                  <c:v>140598</c:v>
                </c:pt>
                <c:pt idx="1">
                  <c:v>140598</c:v>
                </c:pt>
                <c:pt idx="2">
                  <c:v>140598</c:v>
                </c:pt>
                <c:pt idx="3">
                  <c:v>140598</c:v>
                </c:pt>
                <c:pt idx="4">
                  <c:v>140598</c:v>
                </c:pt>
                <c:pt idx="5">
                  <c:v>140598</c:v>
                </c:pt>
                <c:pt idx="6">
                  <c:v>140598</c:v>
                </c:pt>
              </c:numCache>
            </c:numRef>
          </c:val>
        </c:ser>
        <c:ser>
          <c:idx val="2"/>
          <c:order val="2"/>
          <c:tx>
            <c:strRef>
              <c:f>Sheet3!$B$6</c:f>
              <c:strCache>
                <c:ptCount val="1"/>
                <c:pt idx="0">
                  <c:v>상업용전력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5"/>
              <c:layout>
                <c:manualLayout>
                  <c:x val="-0.31025641025641032"/>
                  <c:y val="4.7904191616766484E-2"/>
                </c:manualLayout>
              </c:layout>
              <c:tx>
                <c:rich>
                  <a:bodyPr/>
                  <a:lstStyle/>
                  <a:p>
                    <a:r>
                      <a:rPr lang="ko-KR"/>
                      <a:t>상업용전력</a:t>
                    </a:r>
                    <a:endParaRPr lang="en-US"/>
                  </a:p>
                </c:rich>
              </c:tx>
              <c:dLblPos val="r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118,618</a:t>
                    </a:r>
                    <a:r>
                      <a:rPr lang="ko-KR" altLang="en-US" dirty="0" smtClean="0"/>
                      <a:t>원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Sheet3!$C$3:$I$3</c:f>
              <c:strCache>
                <c:ptCount val="7"/>
                <c:pt idx="0">
                  <c:v>59</c:v>
                </c:pt>
                <c:pt idx="1">
                  <c:v>86</c:v>
                </c:pt>
                <c:pt idx="2">
                  <c:v>95</c:v>
                </c:pt>
                <c:pt idx="3">
                  <c:v>100</c:v>
                </c:pt>
                <c:pt idx="4">
                  <c:v>105</c:v>
                </c:pt>
                <c:pt idx="5">
                  <c:v>110</c:v>
                </c:pt>
                <c:pt idx="6">
                  <c:v>$115/bbl</c:v>
                </c:pt>
              </c:strCache>
            </c:strRef>
          </c:cat>
          <c:val>
            <c:numRef>
              <c:f>Sheet3!$C$6:$I$6</c:f>
              <c:numCache>
                <c:formatCode>General</c:formatCode>
                <c:ptCount val="7"/>
                <c:pt idx="0">
                  <c:v>118618</c:v>
                </c:pt>
                <c:pt idx="1">
                  <c:v>118618</c:v>
                </c:pt>
                <c:pt idx="2">
                  <c:v>118618</c:v>
                </c:pt>
                <c:pt idx="3">
                  <c:v>118618</c:v>
                </c:pt>
                <c:pt idx="4">
                  <c:v>118618</c:v>
                </c:pt>
                <c:pt idx="5">
                  <c:v>118618</c:v>
                </c:pt>
                <c:pt idx="6">
                  <c:v>118618</c:v>
                </c:pt>
              </c:numCache>
            </c:numRef>
          </c:val>
        </c:ser>
        <c:ser>
          <c:idx val="3"/>
          <c:order val="3"/>
          <c:tx>
            <c:strRef>
              <c:f>Sheet3!$B$7</c:f>
              <c:strCache>
                <c:ptCount val="1"/>
                <c:pt idx="0">
                  <c:v>산업용전력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5"/>
              <c:layout>
                <c:manualLayout>
                  <c:x val="-0.31538461538462714"/>
                  <c:y val="-4.3912175648702596E-2"/>
                </c:manualLayout>
              </c:layout>
              <c:tx>
                <c:rich>
                  <a:bodyPr/>
                  <a:lstStyle/>
                  <a:p>
                    <a:r>
                      <a:rPr lang="ko-KR"/>
                      <a:t>산업용전력</a:t>
                    </a:r>
                    <a:endParaRPr lang="en-US"/>
                  </a:p>
                </c:rich>
              </c:tx>
              <c:dLblPos val="r"/>
            </c:dLbl>
            <c:dLbl>
              <c:idx val="6"/>
              <c:layout>
                <c:manualLayout>
                  <c:x val="1.0581972793974001E-2"/>
                  <c:y val="-8.00797350348625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80,319</a:t>
                    </a:r>
                    <a:r>
                      <a:rPr lang="ko-KR" altLang="en-US" dirty="0" smtClean="0"/>
                      <a:t>원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Sheet3!$C$3:$I$3</c:f>
              <c:strCache>
                <c:ptCount val="7"/>
                <c:pt idx="0">
                  <c:v>59</c:v>
                </c:pt>
                <c:pt idx="1">
                  <c:v>86</c:v>
                </c:pt>
                <c:pt idx="2">
                  <c:v>95</c:v>
                </c:pt>
                <c:pt idx="3">
                  <c:v>100</c:v>
                </c:pt>
                <c:pt idx="4">
                  <c:v>105</c:v>
                </c:pt>
                <c:pt idx="5">
                  <c:v>110</c:v>
                </c:pt>
                <c:pt idx="6">
                  <c:v>$115/bbl</c:v>
                </c:pt>
              </c:strCache>
            </c:strRef>
          </c:cat>
          <c:val>
            <c:numRef>
              <c:f>Sheet3!$C$7:$I$7</c:f>
              <c:numCache>
                <c:formatCode>General</c:formatCode>
                <c:ptCount val="7"/>
                <c:pt idx="0">
                  <c:v>80319</c:v>
                </c:pt>
                <c:pt idx="1">
                  <c:v>80319</c:v>
                </c:pt>
                <c:pt idx="2">
                  <c:v>80319</c:v>
                </c:pt>
                <c:pt idx="3">
                  <c:v>80319</c:v>
                </c:pt>
                <c:pt idx="4">
                  <c:v>80319</c:v>
                </c:pt>
                <c:pt idx="5">
                  <c:v>80319</c:v>
                </c:pt>
                <c:pt idx="6">
                  <c:v>80319</c:v>
                </c:pt>
              </c:numCache>
            </c:numRef>
          </c:val>
        </c:ser>
        <c:ser>
          <c:idx val="4"/>
          <c:order val="4"/>
          <c:tx>
            <c:strRef>
              <c:f>Sheet3!$B$8</c:f>
              <c:strCache>
                <c:ptCount val="1"/>
                <c:pt idx="0">
                  <c:v>도시가스</c:v>
                </c:pt>
              </c:strCache>
            </c:strRef>
          </c:tx>
          <c:spPr>
            <a:ln w="50800"/>
          </c:spPr>
          <c:marker>
            <c:symbol val="none"/>
          </c:marker>
          <c:dLbls>
            <c:dLbl>
              <c:idx val="5"/>
              <c:layout>
                <c:manualLayout>
                  <c:x val="-0.32307692307692865"/>
                  <c:y val="-2.3952095808383235E-2"/>
                </c:manualLayout>
              </c:layout>
              <c:tx>
                <c:rich>
                  <a:bodyPr/>
                  <a:lstStyle/>
                  <a:p>
                    <a:r>
                      <a:rPr lang="ko-KR"/>
                      <a:t>도시가스가격</a:t>
                    </a:r>
                    <a:endParaRPr lang="en-US"/>
                  </a:p>
                </c:rich>
              </c:tx>
              <c:dLblPos val="r"/>
            </c:dLbl>
            <c:dLbl>
              <c:idx val="6"/>
              <c:layout>
                <c:manualLayout>
                  <c:x val="1.0581972793974001E-2"/>
                  <c:y val="-2.669324501162174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67,452</a:t>
                    </a:r>
                    <a:r>
                      <a:rPr lang="ko-KR" altLang="en-US" dirty="0" smtClean="0"/>
                      <a:t>원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Sheet3!$C$3:$I$3</c:f>
              <c:strCache>
                <c:ptCount val="7"/>
                <c:pt idx="0">
                  <c:v>59</c:v>
                </c:pt>
                <c:pt idx="1">
                  <c:v>86</c:v>
                </c:pt>
                <c:pt idx="2">
                  <c:v>95</c:v>
                </c:pt>
                <c:pt idx="3">
                  <c:v>100</c:v>
                </c:pt>
                <c:pt idx="4">
                  <c:v>105</c:v>
                </c:pt>
                <c:pt idx="5">
                  <c:v>110</c:v>
                </c:pt>
                <c:pt idx="6">
                  <c:v>$115/bbl</c:v>
                </c:pt>
              </c:strCache>
            </c:strRef>
          </c:cat>
          <c:val>
            <c:numRef>
              <c:f>Sheet3!$C$8:$I$8</c:f>
              <c:numCache>
                <c:formatCode>General</c:formatCode>
                <c:ptCount val="7"/>
                <c:pt idx="0">
                  <c:v>57295</c:v>
                </c:pt>
                <c:pt idx="1">
                  <c:v>63497</c:v>
                </c:pt>
                <c:pt idx="2">
                  <c:v>63942</c:v>
                </c:pt>
                <c:pt idx="3">
                  <c:v>64423</c:v>
                </c:pt>
                <c:pt idx="4">
                  <c:v>65625</c:v>
                </c:pt>
                <c:pt idx="5">
                  <c:v>66635</c:v>
                </c:pt>
                <c:pt idx="6">
                  <c:v>67452</c:v>
                </c:pt>
              </c:numCache>
            </c:numRef>
          </c:val>
        </c:ser>
        <c:ser>
          <c:idx val="5"/>
          <c:order val="5"/>
          <c:tx>
            <c:strRef>
              <c:f>Sheet3!$B$9</c:f>
              <c:strCache>
                <c:ptCount val="1"/>
                <c:pt idx="0">
                  <c:v>심야전력(주택)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0.10256410256410357"/>
                  <c:y val="0.3433133732534981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2006</a:t>
                    </a:r>
                    <a:r>
                      <a:rPr lang="ko-KR"/>
                      <a:t>년</a:t>
                    </a:r>
                    <a:r>
                      <a:rPr lang="en-US"/>
                      <a:t>12</a:t>
                    </a:r>
                    <a:r>
                      <a:rPr lang="ko-KR"/>
                      <a:t>월</a:t>
                    </a:r>
                    <a:endParaRPr lang="en-US"/>
                  </a:p>
                </c:rich>
              </c:tx>
              <c:dLblPos val="r"/>
            </c:dLbl>
            <c:dLbl>
              <c:idx val="1"/>
              <c:layout>
                <c:manualLayout>
                  <c:x val="-8.2051282051282065E-2"/>
                  <c:y val="0.3433133732534981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2007</a:t>
                    </a:r>
                    <a:r>
                      <a:rPr lang="ko-KR"/>
                      <a:t>년 </a:t>
                    </a:r>
                    <a:r>
                      <a:rPr lang="en-US"/>
                      <a:t>12</a:t>
                    </a:r>
                    <a:r>
                      <a:rPr lang="ko-KR"/>
                      <a:t>월</a:t>
                    </a:r>
                    <a:endParaRPr lang="en-US"/>
                  </a:p>
                </c:rich>
              </c:tx>
              <c:dLblPos val="r"/>
            </c:dLbl>
            <c:dLbl>
              <c:idx val="2"/>
              <c:layout>
                <c:manualLayout>
                  <c:x val="0.39487179487179902"/>
                  <c:y val="0.3512974051896208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2008</a:t>
                    </a:r>
                    <a:r>
                      <a:rPr lang="ko-KR"/>
                      <a:t>년 </a:t>
                    </a:r>
                    <a:r>
                      <a:rPr lang="en-US"/>
                      <a:t>4</a:t>
                    </a:r>
                    <a:r>
                      <a:rPr lang="ko-KR"/>
                      <a:t>월 </a:t>
                    </a:r>
                    <a:endParaRPr lang="en-US"/>
                  </a:p>
                </c:rich>
              </c:tx>
              <c:dLblPos val="r"/>
            </c:dLbl>
            <c:dLbl>
              <c:idx val="4"/>
              <c:layout>
                <c:manualLayout>
                  <c:x val="-0.1128204945078481"/>
                  <c:y val="0.12526677481284251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ko-KR" sz="1600" b="1" dirty="0" err="1" smtClean="0"/>
                      <a:t>경부하</a:t>
                    </a:r>
                    <a:r>
                      <a:rPr lang="en-US" altLang="ko-KR" sz="1600" b="1" dirty="0" smtClean="0"/>
                      <a:t> </a:t>
                    </a:r>
                    <a:r>
                      <a:rPr lang="en-US" sz="1600" b="1" dirty="0" smtClean="0"/>
                      <a:t>(</a:t>
                    </a:r>
                    <a:r>
                      <a:rPr lang="ko-KR" sz="1600" b="1" dirty="0" smtClean="0"/>
                      <a:t>산업</a:t>
                    </a:r>
                    <a:r>
                      <a:rPr lang="en-US" altLang="ko-KR" sz="1600" b="1" dirty="0" smtClean="0"/>
                      <a:t>, </a:t>
                    </a:r>
                    <a:r>
                      <a:rPr lang="ko-KR" altLang="en-US" sz="1600" b="1" dirty="0" smtClean="0"/>
                      <a:t>상업</a:t>
                    </a:r>
                    <a:r>
                      <a:rPr lang="en-US" sz="1600" b="1" dirty="0" smtClean="0"/>
                      <a:t>)</a:t>
                    </a:r>
                    <a:endParaRPr lang="en-US" sz="1600" b="1" dirty="0"/>
                  </a:p>
                </c:rich>
              </c:tx>
              <c:spPr>
                <a:solidFill>
                  <a:schemeClr val="bg1"/>
                </a:solidFill>
              </c:spPr>
              <c:showVal val="1"/>
            </c:dLbl>
            <c:dLbl>
              <c:idx val="5"/>
              <c:layout>
                <c:manualLayout>
                  <c:x val="-0.42820512820512813"/>
                  <c:y val="6.7864271457087053E-2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ko-KR" sz="1600" b="1"/>
                      <a:t>심야전력</a:t>
                    </a:r>
                    <a:r>
                      <a:rPr lang="en-US" sz="1600" b="1"/>
                      <a:t>(</a:t>
                    </a:r>
                    <a:r>
                      <a:rPr lang="ko-KR" sz="1600" b="1"/>
                      <a:t>주택</a:t>
                    </a:r>
                    <a:r>
                      <a:rPr lang="en-US" sz="1600" b="1"/>
                      <a:t>)</a:t>
                    </a:r>
                  </a:p>
                </c:rich>
              </c:tx>
              <c:spPr>
                <a:solidFill>
                  <a:schemeClr val="bg1"/>
                </a:solidFill>
              </c:spPr>
              <c:dLblPos val="r"/>
            </c:dLbl>
            <c:dLbl>
              <c:idx val="6"/>
              <c:layout>
                <c:manualLayout>
                  <c:x val="1.2093564160798482E-2"/>
                  <c:y val="5.338649002324344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52,790</a:t>
                    </a:r>
                    <a:r>
                      <a:rPr lang="ko-KR" altLang="en-US" dirty="0" smtClean="0"/>
                      <a:t>원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Sheet3!$C$3:$I$3</c:f>
              <c:strCache>
                <c:ptCount val="7"/>
                <c:pt idx="0">
                  <c:v>59</c:v>
                </c:pt>
                <c:pt idx="1">
                  <c:v>86</c:v>
                </c:pt>
                <c:pt idx="2">
                  <c:v>95</c:v>
                </c:pt>
                <c:pt idx="3">
                  <c:v>100</c:v>
                </c:pt>
                <c:pt idx="4">
                  <c:v>105</c:v>
                </c:pt>
                <c:pt idx="5">
                  <c:v>110</c:v>
                </c:pt>
                <c:pt idx="6">
                  <c:v>$115/bbl</c:v>
                </c:pt>
              </c:strCache>
            </c:strRef>
          </c:cat>
          <c:val>
            <c:numRef>
              <c:f>Sheet3!$C$9:$I$9</c:f>
              <c:numCache>
                <c:formatCode>General</c:formatCode>
                <c:ptCount val="7"/>
                <c:pt idx="0">
                  <c:v>52790</c:v>
                </c:pt>
                <c:pt idx="1">
                  <c:v>52790</c:v>
                </c:pt>
                <c:pt idx="2">
                  <c:v>52790</c:v>
                </c:pt>
                <c:pt idx="3">
                  <c:v>52790</c:v>
                </c:pt>
                <c:pt idx="4">
                  <c:v>52790</c:v>
                </c:pt>
                <c:pt idx="5">
                  <c:v>52790</c:v>
                </c:pt>
                <c:pt idx="6">
                  <c:v>52790</c:v>
                </c:pt>
              </c:numCache>
            </c:numRef>
          </c:val>
        </c:ser>
        <c:marker val="1"/>
        <c:axId val="60425728"/>
        <c:axId val="60427264"/>
      </c:lineChart>
      <c:catAx>
        <c:axId val="60425728"/>
        <c:scaling>
          <c:orientation val="minMax"/>
        </c:scaling>
        <c:axPos val="b"/>
        <c:numFmt formatCode="General" sourceLinked="1"/>
        <c:tickLblPos val="nextTo"/>
        <c:crossAx val="60427264"/>
        <c:crosses val="autoZero"/>
        <c:auto val="1"/>
        <c:lblAlgn val="ctr"/>
        <c:lblOffset val="100"/>
      </c:catAx>
      <c:valAx>
        <c:axId val="6042726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ko-KR"/>
                  <a:t>에너지가격</a:t>
                </a:r>
                <a:r>
                  <a:rPr lang="en-US"/>
                  <a:t>(</a:t>
                </a:r>
                <a:r>
                  <a:rPr lang="ko-KR"/>
                  <a:t>천원</a:t>
                </a:r>
                <a:r>
                  <a:rPr lang="en-US"/>
                  <a:t>/Gcal)</a:t>
                </a:r>
                <a:endParaRPr lang="ko-KR"/>
              </a:p>
            </c:rich>
          </c:tx>
          <c:layout/>
        </c:title>
        <c:numFmt formatCode="General" sourceLinked="1"/>
        <c:tickLblPos val="nextTo"/>
        <c:crossAx val="60425728"/>
        <c:crosses val="autoZero"/>
        <c:crossBetween val="between"/>
        <c:dispUnits>
          <c:builtInUnit val="thousands"/>
        </c:dispUnits>
      </c:valAx>
    </c:plotArea>
    <c:plotVisOnly val="1"/>
    <c:dispBlanksAs val="gap"/>
  </c:chart>
  <c:txPr>
    <a:bodyPr/>
    <a:lstStyle/>
    <a:p>
      <a:pPr>
        <a:defRPr sz="1400"/>
      </a:pPr>
      <a:endParaRPr lang="ko-K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490043384448691"/>
          <c:y val="0.13010425780110821"/>
          <c:w val="0.74627526359503815"/>
          <c:h val="0.77031471845716371"/>
        </c:manualLayout>
      </c:layout>
      <c:lineChart>
        <c:grouping val="standard"/>
        <c:ser>
          <c:idx val="0"/>
          <c:order val="0"/>
          <c:tx>
            <c:strRef>
              <c:f>Sheet1!$B$2</c:f>
              <c:strCache>
                <c:ptCount val="1"/>
                <c:pt idx="0">
                  <c:v>일본</c:v>
                </c:pt>
              </c:strCache>
            </c:strRef>
          </c:tx>
          <c:spPr>
            <a:ln w="38100">
              <a:solidFill>
                <a:schemeClr val="accent2">
                  <a:lumMod val="75000"/>
                </a:schemeClr>
              </a:solidFill>
            </a:ln>
          </c:spPr>
          <c:marker>
            <c:symbol val="circle"/>
            <c:size val="5"/>
            <c:spPr>
              <a:noFill/>
              <a:ln>
                <a:solidFill>
                  <a:schemeClr val="accent1"/>
                </a:solidFill>
              </a:ln>
            </c:spPr>
          </c:marker>
          <c:cat>
            <c:numRef>
              <c:f>Sheet1!$C$1:$H$1</c:f>
              <c:numCache>
                <c:formatCode>General</c:formatCode>
                <c:ptCount val="6"/>
                <c:pt idx="0">
                  <c:v>1973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Sheet1!$C$2:$H$2</c:f>
              <c:numCache>
                <c:formatCode>#,##0_ </c:formatCode>
                <c:ptCount val="6"/>
                <c:pt idx="0">
                  <c:v>3822</c:v>
                </c:pt>
                <c:pt idx="1">
                  <c:v>4396</c:v>
                </c:pt>
                <c:pt idx="2">
                  <c:v>6083</c:v>
                </c:pt>
                <c:pt idx="3">
                  <c:v>7461</c:v>
                </c:pt>
                <c:pt idx="4">
                  <c:v>7560</c:v>
                </c:pt>
                <c:pt idx="5">
                  <c:v>7705</c:v>
                </c:pt>
              </c:numCache>
            </c:numRef>
          </c:val>
        </c:ser>
        <c:ser>
          <c:idx val="1"/>
          <c:order val="1"/>
          <c:tx>
            <c:strRef>
              <c:f>Sheet1!$B$4</c:f>
              <c:strCache>
                <c:ptCount val="1"/>
                <c:pt idx="0">
                  <c:v>프랑스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x"/>
            <c:size val="5"/>
            <c:spPr>
              <a:noFill/>
              <a:ln>
                <a:solidFill>
                  <a:srgbClr val="FFFF00"/>
                </a:solidFill>
              </a:ln>
            </c:spPr>
          </c:marker>
          <c:cat>
            <c:numRef>
              <c:f>Sheet1!$C$1:$H$1</c:f>
              <c:numCache>
                <c:formatCode>General</c:formatCode>
                <c:ptCount val="6"/>
                <c:pt idx="0">
                  <c:v>1973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Sheet1!$C$4:$H$4</c:f>
              <c:numCache>
                <c:formatCode>#,##0_ </c:formatCode>
                <c:ptCount val="6"/>
                <c:pt idx="0">
                  <c:v>2790</c:v>
                </c:pt>
                <c:pt idx="1">
                  <c:v>3796</c:v>
                </c:pt>
                <c:pt idx="2">
                  <c:v>5197</c:v>
                </c:pt>
                <c:pt idx="3">
                  <c:v>6342</c:v>
                </c:pt>
                <c:pt idx="4">
                  <c:v>6736</c:v>
                </c:pt>
                <c:pt idx="5">
                  <c:v>6741</c:v>
                </c:pt>
              </c:numCache>
            </c:numRef>
          </c:val>
        </c:ser>
        <c:ser>
          <c:idx val="2"/>
          <c:order val="2"/>
          <c:tx>
            <c:strRef>
              <c:f>Sheet1!$B$5</c:f>
              <c:strCache>
                <c:ptCount val="1"/>
                <c:pt idx="0">
                  <c:v>영국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star"/>
            <c:size val="5"/>
            <c:spPr>
              <a:noFill/>
              <a:ln>
                <a:solidFill>
                  <a:sysClr val="windowText" lastClr="000000"/>
                </a:solidFill>
              </a:ln>
            </c:spPr>
          </c:marker>
          <c:cat>
            <c:numRef>
              <c:f>Sheet1!$C$1:$H$1</c:f>
              <c:numCache>
                <c:formatCode>General</c:formatCode>
                <c:ptCount val="6"/>
                <c:pt idx="0">
                  <c:v>1973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Sheet1!$C$5:$H$5</c:f>
              <c:numCache>
                <c:formatCode>#,##0_ </c:formatCode>
                <c:ptCount val="6"/>
                <c:pt idx="0">
                  <c:v>4147</c:v>
                </c:pt>
                <c:pt idx="1">
                  <c:v>4161</c:v>
                </c:pt>
                <c:pt idx="2">
                  <c:v>4796</c:v>
                </c:pt>
                <c:pt idx="3">
                  <c:v>5596</c:v>
                </c:pt>
                <c:pt idx="4">
                  <c:v>5668</c:v>
                </c:pt>
                <c:pt idx="5">
                  <c:v>5735</c:v>
                </c:pt>
              </c:numCache>
            </c:numRef>
          </c:val>
        </c:ser>
        <c:ser>
          <c:idx val="3"/>
          <c:order val="3"/>
          <c:tx>
            <c:strRef>
              <c:f>Sheet1!$B$6</c:f>
              <c:strCache>
                <c:ptCount val="1"/>
                <c:pt idx="0">
                  <c:v>독일</c:v>
                </c:pt>
              </c:strCache>
            </c:strRef>
          </c:tx>
          <c:spPr>
            <a:ln w="38100">
              <a:solidFill>
                <a:schemeClr val="accent4">
                  <a:lumMod val="75000"/>
                </a:schemeClr>
              </a:solidFill>
            </a:ln>
          </c:spPr>
          <c:marker>
            <c:symbol val="diamond"/>
            <c:size val="5"/>
            <c:spPr>
              <a:noFill/>
            </c:spPr>
          </c:marker>
          <c:cat>
            <c:numRef>
              <c:f>Sheet1!$C$1:$H$1</c:f>
              <c:numCache>
                <c:formatCode>General</c:formatCode>
                <c:ptCount val="6"/>
                <c:pt idx="0">
                  <c:v>1973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Sheet1!$C$6:$H$6</c:f>
              <c:numCache>
                <c:formatCode>#,##0_ </c:formatCode>
                <c:ptCount val="6"/>
                <c:pt idx="0">
                  <c:v>3964</c:v>
                </c:pt>
                <c:pt idx="1">
                  <c:v>5006</c:v>
                </c:pt>
                <c:pt idx="2">
                  <c:v>5736</c:v>
                </c:pt>
                <c:pt idx="3">
                  <c:v>5967</c:v>
                </c:pt>
                <c:pt idx="4">
                  <c:v>6224</c:v>
                </c:pt>
                <c:pt idx="5">
                  <c:v>6278</c:v>
                </c:pt>
              </c:numCache>
            </c:numRef>
          </c:val>
        </c:ser>
        <c:ser>
          <c:idx val="4"/>
          <c:order val="4"/>
          <c:tx>
            <c:strRef>
              <c:f>Sheet1!$B$3</c:f>
              <c:strCache>
                <c:ptCount val="1"/>
                <c:pt idx="0">
                  <c:v>한국</c:v>
                </c:pt>
              </c:strCache>
            </c:strRef>
          </c:tx>
          <c:spPr>
            <a:ln w="63500">
              <a:solidFill>
                <a:srgbClr val="FF0000"/>
              </a:solidFill>
            </a:ln>
          </c:spPr>
          <c:marker>
            <c:symbol val="square"/>
            <c:size val="5"/>
            <c:spPr>
              <a:noFill/>
              <a:ln>
                <a:solidFill>
                  <a:srgbClr val="FF0000"/>
                </a:solidFill>
              </a:ln>
            </c:spPr>
          </c:marker>
          <c:cat>
            <c:numRef>
              <c:f>Sheet1!$C$1:$H$1</c:f>
              <c:numCache>
                <c:formatCode>General</c:formatCode>
                <c:ptCount val="6"/>
                <c:pt idx="0">
                  <c:v>1973</c:v>
                </c:pt>
                <c:pt idx="1">
                  <c:v>1980</c:v>
                </c:pt>
                <c:pt idx="2">
                  <c:v>1990</c:v>
                </c:pt>
                <c:pt idx="3">
                  <c:v>2000</c:v>
                </c:pt>
                <c:pt idx="4">
                  <c:v>2004</c:v>
                </c:pt>
                <c:pt idx="5">
                  <c:v>2005</c:v>
                </c:pt>
              </c:numCache>
            </c:numRef>
          </c:cat>
          <c:val>
            <c:numRef>
              <c:f>Sheet1!$C$3:$H$3</c:f>
              <c:numCache>
                <c:formatCode>#,##0_ </c:formatCode>
                <c:ptCount val="6"/>
                <c:pt idx="0">
                  <c:v>376</c:v>
                </c:pt>
                <c:pt idx="1">
                  <c:v>859</c:v>
                </c:pt>
                <c:pt idx="2">
                  <c:v>2202</c:v>
                </c:pt>
                <c:pt idx="3">
                  <c:v>4970</c:v>
                </c:pt>
                <c:pt idx="4">
                  <c:v>7031</c:v>
                </c:pt>
                <c:pt idx="5">
                  <c:v>7397</c:v>
                </c:pt>
              </c:numCache>
            </c:numRef>
          </c:val>
        </c:ser>
        <c:marker val="1"/>
        <c:axId val="39361920"/>
        <c:axId val="39364096"/>
      </c:lineChart>
      <c:catAx>
        <c:axId val="39361920"/>
        <c:scaling>
          <c:orientation val="minMax"/>
        </c:scaling>
        <c:axPos val="b"/>
        <c:numFmt formatCode="General" sourceLinked="1"/>
        <c:tickLblPos val="nextTo"/>
        <c:crossAx val="39364096"/>
        <c:crosses val="autoZero"/>
        <c:auto val="1"/>
        <c:lblAlgn val="ctr"/>
        <c:lblOffset val="100"/>
      </c:catAx>
      <c:valAx>
        <c:axId val="39364096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kWh/</a:t>
                </a:r>
                <a:r>
                  <a:rPr lang="ko-KR"/>
                  <a:t>인</a:t>
                </a:r>
              </a:p>
            </c:rich>
          </c:tx>
          <c:layout>
            <c:manualLayout>
              <c:xMode val="edge"/>
              <c:yMode val="edge"/>
              <c:x val="2.7835847621851938E-2"/>
              <c:y val="7.6775886885107193E-4"/>
            </c:manualLayout>
          </c:layout>
        </c:title>
        <c:numFmt formatCode="#,##0_ " sourceLinked="1"/>
        <c:tickLblPos val="nextTo"/>
        <c:crossAx val="39361920"/>
        <c:crosses val="autoZero"/>
        <c:crossBetween val="between"/>
      </c:valAx>
      <c:sp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1"/>
          <a:tileRect/>
        </a:gradFill>
      </c:spPr>
    </c:plotArea>
    <c:legend>
      <c:legendPos val="r"/>
      <c:layout>
        <c:manualLayout>
          <c:xMode val="edge"/>
          <c:yMode val="edge"/>
          <c:x val="0.85884926347618407"/>
          <c:y val="0.18487039710758191"/>
          <c:w val="0.1307745447776332"/>
          <c:h val="0.32861202321294086"/>
        </c:manualLayout>
      </c:layout>
    </c:legend>
    <c:plotVisOnly val="1"/>
    <c:dispBlanksAs val="gap"/>
  </c:chart>
  <c:txPr>
    <a:bodyPr/>
    <a:lstStyle/>
    <a:p>
      <a:pPr>
        <a:defRPr sz="1400" baseline="0"/>
      </a:pPr>
      <a:endParaRPr lang="ko-K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plotArea>
      <c:layout>
        <c:manualLayout>
          <c:layoutTarget val="inner"/>
          <c:xMode val="edge"/>
          <c:yMode val="edge"/>
          <c:x val="0.10648822050396854"/>
          <c:y val="5.1400554097404488E-2"/>
          <c:w val="0.87699526297952191"/>
          <c:h val="0.76084098862642513"/>
        </c:manualLayout>
      </c:layout>
      <c:lineChart>
        <c:grouping val="standard"/>
        <c:ser>
          <c:idx val="0"/>
          <c:order val="0"/>
          <c:tx>
            <c:strRef>
              <c:f>'정부안과 우리안 비교'!$B$1</c:f>
              <c:strCache>
                <c:ptCount val="1"/>
                <c:pt idx="0">
                  <c:v>1차 에너지 소비</c:v>
                </c:pt>
              </c:strCache>
            </c:strRef>
          </c:tx>
          <c:spPr>
            <a:ln w="635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'정부안과 우리안 비교'!$A$2:$A$64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'정부안과 우리안 비교'!$B$2:$B$64</c:f>
              <c:numCache>
                <c:formatCode>#,##0;[Red]\-#,##0</c:formatCode>
                <c:ptCount val="63"/>
                <c:pt idx="0">
                  <c:v>15822</c:v>
                </c:pt>
                <c:pt idx="1">
                  <c:v>17593</c:v>
                </c:pt>
                <c:pt idx="2">
                  <c:v>19678</c:v>
                </c:pt>
                <c:pt idx="3">
                  <c:v>20868</c:v>
                </c:pt>
                <c:pt idx="4">
                  <c:v>21291</c:v>
                </c:pt>
                <c:pt idx="5">
                  <c:v>25010</c:v>
                </c:pt>
                <c:pt idx="6">
                  <c:v>25763</c:v>
                </c:pt>
                <c:pt idx="7">
                  <c:v>27553</c:v>
                </c:pt>
                <c:pt idx="8">
                  <c:v>30193</c:v>
                </c:pt>
                <c:pt idx="9">
                  <c:v>34214</c:v>
                </c:pt>
                <c:pt idx="10">
                  <c:v>38088</c:v>
                </c:pt>
                <c:pt idx="11">
                  <c:v>43242</c:v>
                </c:pt>
                <c:pt idx="12">
                  <c:v>43911</c:v>
                </c:pt>
                <c:pt idx="13">
                  <c:v>45718</c:v>
                </c:pt>
                <c:pt idx="14">
                  <c:v>45625</c:v>
                </c:pt>
                <c:pt idx="15">
                  <c:v>49420</c:v>
                </c:pt>
                <c:pt idx="16">
                  <c:v>53535</c:v>
                </c:pt>
                <c:pt idx="17">
                  <c:v>56296</c:v>
                </c:pt>
                <c:pt idx="18">
                  <c:v>61462</c:v>
                </c:pt>
                <c:pt idx="19">
                  <c:v>67878</c:v>
                </c:pt>
                <c:pt idx="20">
                  <c:v>75351</c:v>
                </c:pt>
                <c:pt idx="21">
                  <c:v>81660</c:v>
                </c:pt>
                <c:pt idx="22">
                  <c:v>93192</c:v>
                </c:pt>
                <c:pt idx="23">
                  <c:v>103619</c:v>
                </c:pt>
                <c:pt idx="24">
                  <c:v>116010</c:v>
                </c:pt>
                <c:pt idx="25">
                  <c:v>126879</c:v>
                </c:pt>
                <c:pt idx="26">
                  <c:v>137234</c:v>
                </c:pt>
                <c:pt idx="27">
                  <c:v>150437</c:v>
                </c:pt>
                <c:pt idx="28">
                  <c:v>165212</c:v>
                </c:pt>
                <c:pt idx="29">
                  <c:v>180638</c:v>
                </c:pt>
                <c:pt idx="30">
                  <c:v>165932</c:v>
                </c:pt>
                <c:pt idx="31">
                  <c:v>181363</c:v>
                </c:pt>
                <c:pt idx="32">
                  <c:v>192887</c:v>
                </c:pt>
                <c:pt idx="33">
                  <c:v>198409</c:v>
                </c:pt>
                <c:pt idx="34">
                  <c:v>208636</c:v>
                </c:pt>
                <c:pt idx="35">
                  <c:v>215067</c:v>
                </c:pt>
                <c:pt idx="36">
                  <c:v>220238</c:v>
                </c:pt>
                <c:pt idx="37">
                  <c:v>228622</c:v>
                </c:pt>
                <c:pt idx="38">
                  <c:v>233372</c:v>
                </c:pt>
              </c:numCache>
            </c:numRef>
          </c:val>
        </c:ser>
        <c:ser>
          <c:idx val="1"/>
          <c:order val="1"/>
          <c:tx>
            <c:strRef>
              <c:f>'정부안과 우리안 비교'!$C$1</c:f>
              <c:strCache>
                <c:ptCount val="1"/>
                <c:pt idx="0">
                  <c:v>에너지 수요 기준안('06~'30)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'정부안과 우리안 비교'!$A$2:$A$64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'정부안과 우리안 비교'!$C$2:$C$64</c:f>
              <c:numCache>
                <c:formatCode>General</c:formatCode>
                <c:ptCount val="63"/>
                <c:pt idx="38" formatCode="#,##0;[Red]\-#,##0">
                  <c:v>233372</c:v>
                </c:pt>
                <c:pt idx="39" formatCode="#,##0;[Red]\-#,##0">
                  <c:v>239004</c:v>
                </c:pt>
                <c:pt idx="40" formatCode="#,##0;[Red]\-#,##0">
                  <c:v>244636</c:v>
                </c:pt>
                <c:pt idx="41" formatCode="#,##0;[Red]\-#,##0">
                  <c:v>250268</c:v>
                </c:pt>
                <c:pt idx="42" formatCode="#,##0;[Red]\-#,##0">
                  <c:v>255900</c:v>
                </c:pt>
                <c:pt idx="43" formatCode="#,##0;[Red]\-#,##0">
                  <c:v>262060</c:v>
                </c:pt>
                <c:pt idx="44" formatCode="#,##0;[Red]\-#,##0">
                  <c:v>268220</c:v>
                </c:pt>
                <c:pt idx="45" formatCode="#,##0;[Red]\-#,##0">
                  <c:v>274380</c:v>
                </c:pt>
                <c:pt idx="46" formatCode="#,##0;[Red]\-#,##0">
                  <c:v>280540</c:v>
                </c:pt>
                <c:pt idx="47" formatCode="#,##0;[Red]\-#,##0">
                  <c:v>286700</c:v>
                </c:pt>
                <c:pt idx="48" formatCode="#,##0;[Red]\-#,##0">
                  <c:v>292580</c:v>
                </c:pt>
                <c:pt idx="49" formatCode="#,##0;[Red]\-#,##0">
                  <c:v>298460</c:v>
                </c:pt>
                <c:pt idx="50" formatCode="#,##0;[Red]\-#,##0">
                  <c:v>304340</c:v>
                </c:pt>
                <c:pt idx="51" formatCode="#,##0;[Red]\-#,##0">
                  <c:v>310220</c:v>
                </c:pt>
                <c:pt idx="52" formatCode="#,##0;[Red]\-#,##0">
                  <c:v>316100</c:v>
                </c:pt>
                <c:pt idx="53" formatCode="#,##0;[Red]\-#,##0">
                  <c:v>320920</c:v>
                </c:pt>
                <c:pt idx="54" formatCode="#,##0;[Red]\-#,##0">
                  <c:v>325740</c:v>
                </c:pt>
                <c:pt idx="55" formatCode="#,##0;[Red]\-#,##0">
                  <c:v>330560</c:v>
                </c:pt>
                <c:pt idx="56" formatCode="#,##0;[Red]\-#,##0">
                  <c:v>335380</c:v>
                </c:pt>
                <c:pt idx="57" formatCode="#,##0;[Red]\-#,##0">
                  <c:v>340200</c:v>
                </c:pt>
                <c:pt idx="58" formatCode="#,##0;[Red]\-#,##0">
                  <c:v>342300</c:v>
                </c:pt>
                <c:pt idx="59" formatCode="#,##0;[Red]\-#,##0">
                  <c:v>344400</c:v>
                </c:pt>
                <c:pt idx="60" formatCode="#,##0;[Red]\-#,##0">
                  <c:v>346500</c:v>
                </c:pt>
                <c:pt idx="61" formatCode="#,##0;[Red]\-#,##0">
                  <c:v>348600</c:v>
                </c:pt>
                <c:pt idx="62" formatCode="#,##0;[Red]\-#,##0">
                  <c:v>350700</c:v>
                </c:pt>
              </c:numCache>
            </c:numRef>
          </c:val>
        </c:ser>
        <c:ser>
          <c:idx val="2"/>
          <c:order val="2"/>
          <c:tx>
            <c:strRef>
              <c:f>'정부안과 우리안 비교'!$D$1</c:f>
              <c:strCache>
                <c:ptCount val="1"/>
                <c:pt idx="0">
                  <c:v>에너지 수요 목표안('06~'30)</c:v>
                </c:pt>
              </c:strCache>
            </c:strRef>
          </c:tx>
          <c:spPr>
            <a:ln w="63500">
              <a:solidFill>
                <a:schemeClr val="accent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'정부안과 우리안 비교'!$A$2:$A$64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'정부안과 우리안 비교'!$D$2:$D$64</c:f>
              <c:numCache>
                <c:formatCode>General</c:formatCode>
                <c:ptCount val="63"/>
                <c:pt idx="38" formatCode="#,##0;[Red]\-#,##0">
                  <c:v>233372</c:v>
                </c:pt>
                <c:pt idx="39" formatCode="#,##0;[Red]\-#,##0">
                  <c:v>237274</c:v>
                </c:pt>
                <c:pt idx="40" formatCode="#,##0;[Red]\-#,##0">
                  <c:v>241176</c:v>
                </c:pt>
                <c:pt idx="41" formatCode="#,##0;[Red]\-#,##0">
                  <c:v>245078</c:v>
                </c:pt>
                <c:pt idx="42" formatCode="#,##0;[Red]\-#,##0">
                  <c:v>248980</c:v>
                </c:pt>
                <c:pt idx="43" formatCode="#,##0;[Red]\-#,##0">
                  <c:v>252882</c:v>
                </c:pt>
                <c:pt idx="44" formatCode="#,##0;[Red]\-#,##0">
                  <c:v>256784</c:v>
                </c:pt>
                <c:pt idx="45" formatCode="#,##0;[Red]\-#,##0">
                  <c:v>260686</c:v>
                </c:pt>
                <c:pt idx="46" formatCode="#,##0;[Red]\-#,##0">
                  <c:v>264588</c:v>
                </c:pt>
                <c:pt idx="47" formatCode="#,##0;[Red]\-#,##0">
                  <c:v>268490</c:v>
                </c:pt>
                <c:pt idx="48" formatCode="#,##0;[Red]\-#,##0">
                  <c:v>272392</c:v>
                </c:pt>
                <c:pt idx="49" formatCode="#,##0;[Red]\-#,##0">
                  <c:v>276294</c:v>
                </c:pt>
                <c:pt idx="50" formatCode="#,##0;[Red]\-#,##0">
                  <c:v>280196</c:v>
                </c:pt>
                <c:pt idx="51" formatCode="#,##0;[Red]\-#,##0">
                  <c:v>284098</c:v>
                </c:pt>
                <c:pt idx="52" formatCode="#,##0;[Red]\-#,##0">
                  <c:v>288000</c:v>
                </c:pt>
                <c:pt idx="53" formatCode="#,##0;[Red]\-#,##0">
                  <c:v>289240</c:v>
                </c:pt>
                <c:pt idx="54" formatCode="#,##0;[Red]\-#,##0">
                  <c:v>290480</c:v>
                </c:pt>
                <c:pt idx="55" formatCode="#,##0;[Red]\-#,##0">
                  <c:v>291720</c:v>
                </c:pt>
                <c:pt idx="56" formatCode="#,##0;[Red]\-#,##0">
                  <c:v>292960</c:v>
                </c:pt>
                <c:pt idx="57" formatCode="#,##0;[Red]\-#,##0">
                  <c:v>294200</c:v>
                </c:pt>
                <c:pt idx="58" formatCode="#,##0;[Red]\-#,##0">
                  <c:v>295440</c:v>
                </c:pt>
                <c:pt idx="59" formatCode="#,##0;[Red]\-#,##0">
                  <c:v>296680</c:v>
                </c:pt>
                <c:pt idx="60" formatCode="#,##0;[Red]\-#,##0">
                  <c:v>297920</c:v>
                </c:pt>
                <c:pt idx="61" formatCode="#,##0;[Red]\-#,##0">
                  <c:v>299160</c:v>
                </c:pt>
                <c:pt idx="62" formatCode="#,##0;[Red]\-#,##0">
                  <c:v>300400</c:v>
                </c:pt>
              </c:numCache>
            </c:numRef>
          </c:val>
        </c:ser>
        <c:ser>
          <c:idx val="3"/>
          <c:order val="3"/>
          <c:tx>
            <c:strRef>
              <c:f>'정부안과 우리안 비교'!$E$1</c:f>
              <c:strCache>
                <c:ptCount val="1"/>
                <c:pt idx="0">
                  <c:v>2015년 정점  전망</c:v>
                </c:pt>
              </c:strCache>
            </c:strRef>
          </c:tx>
          <c:spPr>
            <a:ln w="50800">
              <a:solidFill>
                <a:srgbClr val="00B050"/>
              </a:solidFill>
              <a:tailEnd type="triangle"/>
            </a:ln>
          </c:spPr>
          <c:marker>
            <c:symbol val="none"/>
          </c:marker>
          <c:cat>
            <c:numRef>
              <c:f>'정부안과 우리안 비교'!$A$2:$A$64</c:f>
              <c:numCache>
                <c:formatCode>General</c:formatCode>
                <c:ptCount val="63"/>
                <c:pt idx="0">
                  <c:v>1968</c:v>
                </c:pt>
                <c:pt idx="1">
                  <c:v>1969</c:v>
                </c:pt>
                <c:pt idx="2">
                  <c:v>1970</c:v>
                </c:pt>
                <c:pt idx="3">
                  <c:v>1971</c:v>
                </c:pt>
                <c:pt idx="4">
                  <c:v>1972</c:v>
                </c:pt>
                <c:pt idx="5">
                  <c:v>1973</c:v>
                </c:pt>
                <c:pt idx="6">
                  <c:v>1974</c:v>
                </c:pt>
                <c:pt idx="7">
                  <c:v>1975</c:v>
                </c:pt>
                <c:pt idx="8">
                  <c:v>1976</c:v>
                </c:pt>
                <c:pt idx="9">
                  <c:v>1977</c:v>
                </c:pt>
                <c:pt idx="10">
                  <c:v>1978</c:v>
                </c:pt>
                <c:pt idx="11">
                  <c:v>1979</c:v>
                </c:pt>
                <c:pt idx="12">
                  <c:v>1980</c:v>
                </c:pt>
                <c:pt idx="13">
                  <c:v>1981</c:v>
                </c:pt>
                <c:pt idx="14">
                  <c:v>1982</c:v>
                </c:pt>
                <c:pt idx="15">
                  <c:v>1983</c:v>
                </c:pt>
                <c:pt idx="16">
                  <c:v>1984</c:v>
                </c:pt>
                <c:pt idx="17">
                  <c:v>1985</c:v>
                </c:pt>
                <c:pt idx="18">
                  <c:v>1986</c:v>
                </c:pt>
                <c:pt idx="19">
                  <c:v>1987</c:v>
                </c:pt>
                <c:pt idx="20">
                  <c:v>1988</c:v>
                </c:pt>
                <c:pt idx="21">
                  <c:v>1989</c:v>
                </c:pt>
                <c:pt idx="22">
                  <c:v>1990</c:v>
                </c:pt>
                <c:pt idx="23">
                  <c:v>1991</c:v>
                </c:pt>
                <c:pt idx="24">
                  <c:v>1992</c:v>
                </c:pt>
                <c:pt idx="25">
                  <c:v>1993</c:v>
                </c:pt>
                <c:pt idx="26">
                  <c:v>1994</c:v>
                </c:pt>
                <c:pt idx="27">
                  <c:v>1995</c:v>
                </c:pt>
                <c:pt idx="28">
                  <c:v>1996</c:v>
                </c:pt>
                <c:pt idx="29">
                  <c:v>1997</c:v>
                </c:pt>
                <c:pt idx="30">
                  <c:v>1998</c:v>
                </c:pt>
                <c:pt idx="31">
                  <c:v>1999</c:v>
                </c:pt>
                <c:pt idx="32">
                  <c:v>2000</c:v>
                </c:pt>
                <c:pt idx="33">
                  <c:v>2001</c:v>
                </c:pt>
                <c:pt idx="34">
                  <c:v>2002</c:v>
                </c:pt>
                <c:pt idx="35">
                  <c:v>2003</c:v>
                </c:pt>
                <c:pt idx="36">
                  <c:v>2004</c:v>
                </c:pt>
                <c:pt idx="37">
                  <c:v>2005</c:v>
                </c:pt>
                <c:pt idx="38">
                  <c:v>2006</c:v>
                </c:pt>
                <c:pt idx="39">
                  <c:v>2007</c:v>
                </c:pt>
                <c:pt idx="40">
                  <c:v>2008</c:v>
                </c:pt>
                <c:pt idx="41">
                  <c:v>2009</c:v>
                </c:pt>
                <c:pt idx="42">
                  <c:v>2010</c:v>
                </c:pt>
                <c:pt idx="43">
                  <c:v>2011</c:v>
                </c:pt>
                <c:pt idx="44">
                  <c:v>2012</c:v>
                </c:pt>
                <c:pt idx="45">
                  <c:v>2013</c:v>
                </c:pt>
                <c:pt idx="46">
                  <c:v>2014</c:v>
                </c:pt>
                <c:pt idx="47">
                  <c:v>2015</c:v>
                </c:pt>
                <c:pt idx="48">
                  <c:v>2016</c:v>
                </c:pt>
                <c:pt idx="49">
                  <c:v>2017</c:v>
                </c:pt>
                <c:pt idx="50">
                  <c:v>2018</c:v>
                </c:pt>
                <c:pt idx="51">
                  <c:v>2019</c:v>
                </c:pt>
                <c:pt idx="52">
                  <c:v>2020</c:v>
                </c:pt>
                <c:pt idx="53">
                  <c:v>2021</c:v>
                </c:pt>
                <c:pt idx="54">
                  <c:v>2022</c:v>
                </c:pt>
                <c:pt idx="55">
                  <c:v>2023</c:v>
                </c:pt>
                <c:pt idx="56">
                  <c:v>2024</c:v>
                </c:pt>
                <c:pt idx="57">
                  <c:v>2025</c:v>
                </c:pt>
                <c:pt idx="58">
                  <c:v>2026</c:v>
                </c:pt>
                <c:pt idx="59">
                  <c:v>2027</c:v>
                </c:pt>
                <c:pt idx="60">
                  <c:v>2028</c:v>
                </c:pt>
                <c:pt idx="61">
                  <c:v>2029</c:v>
                </c:pt>
                <c:pt idx="62">
                  <c:v>2030</c:v>
                </c:pt>
              </c:numCache>
            </c:numRef>
          </c:cat>
          <c:val>
            <c:numRef>
              <c:f>'정부안과 우리안 비교'!$E$2:$E$64</c:f>
              <c:numCache>
                <c:formatCode>General</c:formatCode>
                <c:ptCount val="63"/>
                <c:pt idx="38">
                  <c:v>233372</c:v>
                </c:pt>
                <c:pt idx="39">
                  <c:v>236715.75682827106</c:v>
                </c:pt>
                <c:pt idx="40">
                  <c:v>238147.93191255271</c:v>
                </c:pt>
                <c:pt idx="41">
                  <c:v>239580.10699683588</c:v>
                </c:pt>
                <c:pt idx="42">
                  <c:v>240298.84731782638</c:v>
                </c:pt>
                <c:pt idx="43">
                  <c:v>241019.74385978092</c:v>
                </c:pt>
                <c:pt idx="44">
                  <c:v>241622.2932194293</c:v>
                </c:pt>
                <c:pt idx="45">
                  <c:v>242226.34895247786</c:v>
                </c:pt>
                <c:pt idx="46">
                  <c:v>242468.57530143124</c:v>
                </c:pt>
                <c:pt idx="47">
                  <c:v>242468.57530143124</c:v>
                </c:pt>
                <c:pt idx="48">
                  <c:v>242347.34101377867</c:v>
                </c:pt>
                <c:pt idx="49">
                  <c:v>242226.1673432735</c:v>
                </c:pt>
                <c:pt idx="50">
                  <c:v>242105.05425960108</c:v>
                </c:pt>
                <c:pt idx="51">
                  <c:v>241984.00173247047</c:v>
                </c:pt>
                <c:pt idx="52">
                  <c:v>241863.00973160507</c:v>
                </c:pt>
                <c:pt idx="53">
                  <c:v>241621.14672187381</c:v>
                </c:pt>
                <c:pt idx="54">
                  <c:v>241379.52557515158</c:v>
                </c:pt>
                <c:pt idx="55">
                  <c:v>241138.14604957681</c:v>
                </c:pt>
                <c:pt idx="56">
                  <c:v>240897.00790352686</c:v>
                </c:pt>
                <c:pt idx="57">
                  <c:v>240656.11089562334</c:v>
                </c:pt>
                <c:pt idx="58">
                  <c:v>240295.1267292799</c:v>
                </c:pt>
                <c:pt idx="59">
                  <c:v>239934.68403918599</c:v>
                </c:pt>
                <c:pt idx="60">
                  <c:v>239574.7820131272</c:v>
                </c:pt>
                <c:pt idx="61">
                  <c:v>239215.41984010811</c:v>
                </c:pt>
                <c:pt idx="62">
                  <c:v>238856.59671034617</c:v>
                </c:pt>
              </c:numCache>
            </c:numRef>
          </c:val>
          <c:smooth val="1"/>
        </c:ser>
        <c:marker val="1"/>
        <c:axId val="60853632"/>
        <c:axId val="60867712"/>
      </c:lineChart>
      <c:catAx>
        <c:axId val="60853632"/>
        <c:scaling>
          <c:orientation val="minMax"/>
        </c:scaling>
        <c:axPos val="b"/>
        <c:numFmt formatCode="General" sourceLinked="1"/>
        <c:tickLblPos val="nextTo"/>
        <c:crossAx val="60867712"/>
        <c:crosses val="autoZero"/>
        <c:auto val="1"/>
        <c:lblAlgn val="ctr"/>
        <c:lblOffset val="100"/>
      </c:catAx>
      <c:valAx>
        <c:axId val="60867712"/>
        <c:scaling>
          <c:orientation val="minMax"/>
        </c:scaling>
        <c:axPos val="l"/>
        <c:majorGridlines/>
        <c:numFmt formatCode="#,##0;[Red]\-#,##0" sourceLinked="1"/>
        <c:tickLblPos val="nextTo"/>
        <c:crossAx val="6085363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ko-KR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Sheet2!$B$2</c:f>
              <c:strCache>
                <c:ptCount val="1"/>
                <c:pt idx="0">
                  <c:v>최종 에너지 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Sheet2!$A$3:$A$4</c:f>
              <c:numCache>
                <c:formatCode>General</c:formatCode>
                <c:ptCount val="2"/>
                <c:pt idx="0">
                  <c:v>2006</c:v>
                </c:pt>
                <c:pt idx="1">
                  <c:v>2030</c:v>
                </c:pt>
              </c:numCache>
            </c:numRef>
          </c:cat>
          <c:val>
            <c:numRef>
              <c:f>Sheet2!$B$3:$B$4</c:f>
              <c:numCache>
                <c:formatCode>#,##0</c:formatCode>
                <c:ptCount val="2"/>
                <c:pt idx="0">
                  <c:v>173584</c:v>
                </c:pt>
                <c:pt idx="1">
                  <c:v>207500</c:v>
                </c:pt>
              </c:numCache>
            </c:numRef>
          </c:val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사라지는 에너지</c:v>
                </c:pt>
              </c:strCache>
            </c:strRef>
          </c:tx>
          <c:cat>
            <c:numRef>
              <c:f>Sheet2!$A$3:$A$4</c:f>
              <c:numCache>
                <c:formatCode>General</c:formatCode>
                <c:ptCount val="2"/>
                <c:pt idx="0">
                  <c:v>2006</c:v>
                </c:pt>
                <c:pt idx="1">
                  <c:v>2030</c:v>
                </c:pt>
              </c:numCache>
            </c:numRef>
          </c:cat>
          <c:val>
            <c:numRef>
              <c:f>Sheet2!$C$3:$C$4</c:f>
              <c:numCache>
                <c:formatCode>#,##0</c:formatCode>
                <c:ptCount val="2"/>
                <c:pt idx="0">
                  <c:v>59788</c:v>
                </c:pt>
                <c:pt idx="1">
                  <c:v>92900</c:v>
                </c:pt>
              </c:numCache>
            </c:numRef>
          </c:val>
        </c:ser>
        <c:shape val="cylinder"/>
        <c:axId val="60938880"/>
        <c:axId val="60944768"/>
        <c:axId val="0"/>
      </c:bar3DChart>
      <c:catAx>
        <c:axId val="6093888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ko-KR"/>
          </a:p>
        </c:txPr>
        <c:crossAx val="60944768"/>
        <c:crosses val="autoZero"/>
        <c:auto val="1"/>
        <c:lblAlgn val="ctr"/>
        <c:lblOffset val="100"/>
      </c:catAx>
      <c:valAx>
        <c:axId val="60944768"/>
        <c:scaling>
          <c:orientation val="minMax"/>
        </c:scaling>
        <c:axPos val="l"/>
        <c:majorGridlines/>
        <c:numFmt formatCode="#,##0" sourceLinked="1"/>
        <c:tickLblPos val="nextTo"/>
        <c:crossAx val="60938880"/>
        <c:crosses val="autoZero"/>
        <c:crossBetween val="between"/>
      </c:valAx>
    </c:plotArea>
    <c:legend>
      <c:legendPos val="r"/>
      <c:txPr>
        <a:bodyPr/>
        <a:lstStyle/>
        <a:p>
          <a:pPr>
            <a:defRPr sz="1600"/>
          </a:pPr>
          <a:endParaRPr lang="ko-KR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8D04B1-8FD6-459D-AC8B-2E672E7B63AB}" type="doc">
      <dgm:prSet loTypeId="urn:microsoft.com/office/officeart/2005/8/layout/arrow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pPr latinLnBrk="1"/>
          <a:endParaRPr lang="ko-KR" altLang="en-US"/>
        </a:p>
      </dgm:t>
    </dgm:pt>
    <dgm:pt modelId="{C8CC6EC7-0A01-41A1-91D7-0E0F51F9006C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부가가치 비중</a:t>
          </a:r>
          <a:r>
            <a: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30%</a:t>
          </a:r>
          <a:endParaRPr lang="ko-KR" alt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6DCF5292-9726-4C85-9818-51E2B744649F}" type="parTrans" cxnId="{25E95F33-9C50-46A0-BA18-E850BC119836}">
      <dgm:prSet/>
      <dgm:spPr/>
      <dgm:t>
        <a:bodyPr/>
        <a:lstStyle/>
        <a:p>
          <a:pPr latinLnBrk="1"/>
          <a:endParaRPr lang="ko-KR" altLang="en-US"/>
        </a:p>
      </dgm:t>
    </dgm:pt>
    <dgm:pt modelId="{E17DF76B-3DF8-41FA-B40E-D331AEEC8AB7}" type="sibTrans" cxnId="{25E95F33-9C50-46A0-BA18-E850BC119836}">
      <dgm:prSet/>
      <dgm:spPr/>
      <dgm:t>
        <a:bodyPr/>
        <a:lstStyle/>
        <a:p>
          <a:pPr latinLnBrk="1"/>
          <a:endParaRPr lang="ko-KR" altLang="en-US"/>
        </a:p>
      </dgm:t>
    </dgm:pt>
    <dgm:pt modelId="{B43AA1B9-66AF-4005-9F00-42E04ED33481}">
      <dgm:prSet phldrT="[텍스트]" custT="1"/>
      <dgm:spPr/>
      <dgm:t>
        <a:bodyPr/>
        <a:lstStyle/>
        <a:p>
          <a:pPr latinLnBrk="1"/>
          <a:r>
            <a:rPr lang="ko-KR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에너지비중 </a:t>
          </a:r>
          <a:r>
            <a:rPr lang="en-US" altLang="ko-K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rPr>
            <a:t>70%</a:t>
          </a:r>
          <a:endParaRPr lang="ko-KR" alt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ea"/>
            <a:ea typeface="+mn-ea"/>
          </a:endParaRPr>
        </a:p>
      </dgm:t>
    </dgm:pt>
    <dgm:pt modelId="{CE77C5D1-DA30-4B2F-96BE-73E10F8F880D}" type="parTrans" cxnId="{A9F3C02D-EF47-47BA-94A8-F9F06AA1B5BB}">
      <dgm:prSet/>
      <dgm:spPr/>
      <dgm:t>
        <a:bodyPr/>
        <a:lstStyle/>
        <a:p>
          <a:pPr latinLnBrk="1"/>
          <a:endParaRPr lang="ko-KR" altLang="en-US"/>
        </a:p>
      </dgm:t>
    </dgm:pt>
    <dgm:pt modelId="{E4D65DCA-45ED-4E23-8DBB-2DBE5CD9F9EB}" type="sibTrans" cxnId="{A9F3C02D-EF47-47BA-94A8-F9F06AA1B5BB}">
      <dgm:prSet/>
      <dgm:spPr/>
      <dgm:t>
        <a:bodyPr/>
        <a:lstStyle/>
        <a:p>
          <a:pPr latinLnBrk="1"/>
          <a:endParaRPr lang="ko-KR" altLang="en-US"/>
        </a:p>
      </dgm:t>
    </dgm:pt>
    <dgm:pt modelId="{3C1D801B-FBCD-4383-B962-91576AA2A853}" type="pres">
      <dgm:prSet presAssocID="{2C8D04B1-8FD6-459D-AC8B-2E672E7B63A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1470FC-30DB-4802-A501-88DE8B8F28C9}" type="pres">
      <dgm:prSet presAssocID="{2C8D04B1-8FD6-459D-AC8B-2E672E7B63AB}" presName="divider" presStyleLbl="fgShp" presStyleIdx="0" presStyleCnt="1"/>
      <dgm:spPr>
        <a:solidFill>
          <a:srgbClr val="993300"/>
        </a:solidFill>
      </dgm:spPr>
    </dgm:pt>
    <dgm:pt modelId="{67BB7187-A170-4C49-9187-378C69F7F9FD}" type="pres">
      <dgm:prSet presAssocID="{C8CC6EC7-0A01-41A1-91D7-0E0F51F9006C}" presName="downArrow" presStyleLbl="node1" presStyleIdx="0" presStyleCnt="2"/>
      <dgm:spPr>
        <a:solidFill>
          <a:srgbClr val="92D050"/>
        </a:solidFill>
        <a:ln>
          <a:solidFill>
            <a:srgbClr val="FFC000"/>
          </a:solidFill>
        </a:ln>
        <a:effectLst>
          <a:glow rad="228600">
            <a:schemeClr val="accent5">
              <a:satMod val="175000"/>
              <a:alpha val="40000"/>
            </a:schemeClr>
          </a:glow>
          <a:outerShdw blurRad="76200" dir="18900000" sy="23000" kx="-1200000" algn="bl" rotWithShape="0">
            <a:prstClr val="black">
              <a:alpha val="20000"/>
            </a:prstClr>
          </a:outerShdw>
        </a:effectLst>
      </dgm:spPr>
    </dgm:pt>
    <dgm:pt modelId="{A4037CB6-8309-4F36-B29D-78DCB9A9919C}" type="pres">
      <dgm:prSet presAssocID="{C8CC6EC7-0A01-41A1-91D7-0E0F51F9006C}" presName="downArrowText" presStyleLbl="revTx" presStyleIdx="0" presStyleCnt="2" custScaleX="15094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2378E9D-A052-4AE2-983F-C5016543F892}" type="pres">
      <dgm:prSet presAssocID="{B43AA1B9-66AF-4005-9F00-42E04ED33481}" presName="upArrow" presStyleLbl="node1" presStyleIdx="1" presStyleCnt="2"/>
      <dgm:spPr>
        <a:solidFill>
          <a:srgbClr val="FFC000"/>
        </a:solidFill>
        <a:ln>
          <a:solidFill>
            <a:srgbClr val="92D050"/>
          </a:solidFill>
        </a:ln>
        <a:effectLst>
          <a:glow rad="228600">
            <a:schemeClr val="accent2">
              <a:satMod val="175000"/>
              <a:alpha val="40000"/>
            </a:schemeClr>
          </a:glow>
          <a:outerShdw blurRad="76200" dir="18900000" sy="23000" kx="-1200000" algn="bl" rotWithShape="0">
            <a:prstClr val="black">
              <a:alpha val="20000"/>
            </a:prstClr>
          </a:outerShdw>
        </a:effectLst>
      </dgm:spPr>
    </dgm:pt>
    <dgm:pt modelId="{D462DB1B-EA21-41D0-82FE-2018F4122116}" type="pres">
      <dgm:prSet presAssocID="{B43AA1B9-66AF-4005-9F00-42E04ED33481}" presName="upArrowText" presStyleLbl="revTx" presStyleIdx="1" presStyleCnt="2" custScaleX="140156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5E95F33-9C50-46A0-BA18-E850BC119836}" srcId="{2C8D04B1-8FD6-459D-AC8B-2E672E7B63AB}" destId="{C8CC6EC7-0A01-41A1-91D7-0E0F51F9006C}" srcOrd="0" destOrd="0" parTransId="{6DCF5292-9726-4C85-9818-51E2B744649F}" sibTransId="{E17DF76B-3DF8-41FA-B40E-D331AEEC8AB7}"/>
    <dgm:cxn modelId="{4E6FABFE-3376-4756-A18B-29ACF38B28ED}" type="presOf" srcId="{B43AA1B9-66AF-4005-9F00-42E04ED33481}" destId="{D462DB1B-EA21-41D0-82FE-2018F4122116}" srcOrd="0" destOrd="0" presId="urn:microsoft.com/office/officeart/2005/8/layout/arrow3"/>
    <dgm:cxn modelId="{A9F3C02D-EF47-47BA-94A8-F9F06AA1B5BB}" srcId="{2C8D04B1-8FD6-459D-AC8B-2E672E7B63AB}" destId="{B43AA1B9-66AF-4005-9F00-42E04ED33481}" srcOrd="1" destOrd="0" parTransId="{CE77C5D1-DA30-4B2F-96BE-73E10F8F880D}" sibTransId="{E4D65DCA-45ED-4E23-8DBB-2DBE5CD9F9EB}"/>
    <dgm:cxn modelId="{066D55CB-A94B-41D8-AE66-936D36CE65E4}" type="presOf" srcId="{2C8D04B1-8FD6-459D-AC8B-2E672E7B63AB}" destId="{3C1D801B-FBCD-4383-B962-91576AA2A853}" srcOrd="0" destOrd="0" presId="urn:microsoft.com/office/officeart/2005/8/layout/arrow3"/>
    <dgm:cxn modelId="{09FDD0D5-E397-4988-9225-AD0CB4D51E59}" type="presOf" srcId="{C8CC6EC7-0A01-41A1-91D7-0E0F51F9006C}" destId="{A4037CB6-8309-4F36-B29D-78DCB9A9919C}" srcOrd="0" destOrd="0" presId="urn:microsoft.com/office/officeart/2005/8/layout/arrow3"/>
    <dgm:cxn modelId="{D77F5631-781E-4FB1-A9D9-D332618C842B}" type="presParOf" srcId="{3C1D801B-FBCD-4383-B962-91576AA2A853}" destId="{B61470FC-30DB-4802-A501-88DE8B8F28C9}" srcOrd="0" destOrd="0" presId="urn:microsoft.com/office/officeart/2005/8/layout/arrow3"/>
    <dgm:cxn modelId="{D67F5C4A-4EC8-4567-AA69-B6CBB5F4FC8C}" type="presParOf" srcId="{3C1D801B-FBCD-4383-B962-91576AA2A853}" destId="{67BB7187-A170-4C49-9187-378C69F7F9FD}" srcOrd="1" destOrd="0" presId="urn:microsoft.com/office/officeart/2005/8/layout/arrow3"/>
    <dgm:cxn modelId="{44CB1DD1-628C-4137-98FF-EED48130898B}" type="presParOf" srcId="{3C1D801B-FBCD-4383-B962-91576AA2A853}" destId="{A4037CB6-8309-4F36-B29D-78DCB9A9919C}" srcOrd="2" destOrd="0" presId="urn:microsoft.com/office/officeart/2005/8/layout/arrow3"/>
    <dgm:cxn modelId="{10F2FBD4-E007-401D-87A9-29AE54D21AC6}" type="presParOf" srcId="{3C1D801B-FBCD-4383-B962-91576AA2A853}" destId="{92378E9D-A052-4AE2-983F-C5016543F892}" srcOrd="3" destOrd="0" presId="urn:microsoft.com/office/officeart/2005/8/layout/arrow3"/>
    <dgm:cxn modelId="{1B322BA5-CFD9-43CF-A5DC-C6A856C37DED}" type="presParOf" srcId="{3C1D801B-FBCD-4383-B962-91576AA2A853}" destId="{D462DB1B-EA21-41D0-82FE-2018F4122116}" srcOrd="4" destOrd="0" presId="urn:microsoft.com/office/officeart/2005/8/layout/arrow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0.06675</cdr:x>
      <cdr:y>0.03675</cdr:y>
    </cdr:from>
    <cdr:to>
      <cdr:x>0.167</cdr:x>
      <cdr:y>0.11975</cdr:y>
    </cdr:to>
    <cdr:sp macro="" textlink="">
      <cdr:nvSpPr>
        <cdr:cNvPr id="317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59859" y="157170"/>
          <a:ext cx="540463" cy="3549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925" b="0" i="0" strike="noStrike" dirty="0" err="1">
              <a:solidFill>
                <a:srgbClr val="000000"/>
              </a:solidFill>
              <a:latin typeface="Book Antiqua"/>
            </a:rPr>
            <a:t>GWh</a:t>
          </a:r>
          <a:endParaRPr lang="en-US" altLang="ko-KR" sz="925" b="0" i="0" strike="noStrike" dirty="0">
            <a:solidFill>
              <a:srgbClr val="000000"/>
            </a:solidFill>
            <a:latin typeface="Book Antiqua"/>
          </a:endParaRPr>
        </a:p>
      </cdr:txBody>
    </cdr:sp>
  </cdr:relSizeAnchor>
  <cdr:relSizeAnchor xmlns:cdr="http://schemas.openxmlformats.org/drawingml/2006/chartDrawing">
    <cdr:from>
      <cdr:x>0.25</cdr:x>
      <cdr:y>0.34375</cdr:y>
    </cdr:from>
    <cdr:to>
      <cdr:x>0.45019</cdr:x>
      <cdr:y>0.42375</cdr:y>
    </cdr:to>
    <cdr:sp macro="" textlink="">
      <cdr:nvSpPr>
        <cdr:cNvPr id="3174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3140" y="1571636"/>
          <a:ext cx="1716141" cy="365785"/>
        </a:xfrm>
        <a:prstGeom xmlns:a="http://schemas.openxmlformats.org/drawingml/2006/main" prst="rect">
          <a:avLst/>
        </a:prstGeom>
        <a:solidFill xmlns:a="http://schemas.openxmlformats.org/drawingml/2006/main">
          <a:srgbClr val="FFCC99"/>
        </a:solidFill>
        <a:ln xmlns:a="http://schemas.openxmlformats.org/drawingml/2006/main" w="9525">
          <a:solidFill>
            <a:srgbClr val="9933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ko-KR" altLang="en-US" sz="1400" b="1" dirty="0" smtClean="0">
              <a:solidFill>
                <a:srgbClr val="000000"/>
              </a:solidFill>
              <a:latin typeface="+mn-ea"/>
              <a:ea typeface="+mn-ea"/>
            </a:rPr>
            <a:t>심야전력정책 시작</a:t>
          </a:r>
          <a:endParaRPr lang="en-US" altLang="ko-KR" sz="1400" b="1" i="0" strike="noStrike" dirty="0">
            <a:solidFill>
              <a:srgbClr val="000000"/>
            </a:solidFill>
            <a:latin typeface="+mn-ea"/>
            <a:ea typeface="+mn-ea"/>
          </a:endParaRPr>
        </a:p>
      </cdr:txBody>
    </cdr:sp>
  </cdr:relSizeAnchor>
  <cdr:relSizeAnchor xmlns:cdr="http://schemas.openxmlformats.org/drawingml/2006/chartDrawing">
    <cdr:from>
      <cdr:x>0.36667</cdr:x>
      <cdr:y>0.42188</cdr:y>
    </cdr:from>
    <cdr:to>
      <cdr:x>0.475</cdr:x>
      <cdr:y>0.70313</cdr:y>
    </cdr:to>
    <cdr:sp macro="" textlink="">
      <cdr:nvSpPr>
        <cdr:cNvPr id="31748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143272" y="1928826"/>
          <a:ext cx="928694" cy="1285884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0.12002</cdr:x>
      <cdr:y>0.46875</cdr:y>
    </cdr:from>
    <cdr:to>
      <cdr:x>0.35</cdr:x>
      <cdr:y>0.54505</cdr:y>
    </cdr:to>
    <cdr:sp macro="" textlink="">
      <cdr:nvSpPr>
        <cdr:cNvPr id="3174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28879" y="2143140"/>
          <a:ext cx="1971517" cy="348846"/>
        </a:xfrm>
        <a:prstGeom xmlns:a="http://schemas.openxmlformats.org/drawingml/2006/main" prst="rect">
          <a:avLst/>
        </a:prstGeom>
        <a:solidFill xmlns:a="http://schemas.openxmlformats.org/drawingml/2006/main">
          <a:srgbClr val="FFCC99"/>
        </a:solidFill>
        <a:ln xmlns:a="http://schemas.openxmlformats.org/drawingml/2006/main" w="9525">
          <a:solidFill>
            <a:srgbClr val="9933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altLang="ko-KR" sz="1400" b="1" dirty="0" smtClean="0">
              <a:solidFill>
                <a:srgbClr val="000000"/>
              </a:solidFill>
              <a:latin typeface="+mn-ea"/>
              <a:ea typeface="+mn-ea"/>
            </a:rPr>
            <a:t>9</a:t>
          </a:r>
          <a:r>
            <a:rPr lang="ko-KR" altLang="en-US" sz="1400" b="1" dirty="0" smtClean="0">
              <a:solidFill>
                <a:srgbClr val="000000"/>
              </a:solidFill>
              <a:latin typeface="+mn-ea"/>
              <a:ea typeface="+mn-ea"/>
            </a:rPr>
            <a:t>차례의 전력가격 인하 </a:t>
          </a:r>
          <a:endParaRPr lang="en-US" altLang="ko-KR" sz="1400" b="1" i="0" strike="noStrike" dirty="0">
            <a:solidFill>
              <a:srgbClr val="000000"/>
            </a:solidFill>
            <a:latin typeface="+mn-ea"/>
            <a:ea typeface="+mn-ea"/>
          </a:endParaRPr>
        </a:p>
      </cdr:txBody>
    </cdr:sp>
  </cdr:relSizeAnchor>
  <cdr:relSizeAnchor xmlns:cdr="http://schemas.openxmlformats.org/drawingml/2006/chartDrawing">
    <cdr:from>
      <cdr:x>0.37346</cdr:x>
      <cdr:y>0.66144</cdr:y>
    </cdr:from>
    <cdr:to>
      <cdr:x>0.56521</cdr:x>
      <cdr:y>0.76673</cdr:y>
    </cdr:to>
    <cdr:sp macro="" textlink="">
      <cdr:nvSpPr>
        <cdr:cNvPr id="31754" name="Arc 10"/>
        <cdr:cNvSpPr>
          <a:spLocks xmlns:a="http://schemas.openxmlformats.org/drawingml/2006/main"/>
        </cdr:cNvSpPr>
      </cdr:nvSpPr>
      <cdr:spPr bwMode="auto">
        <a:xfrm xmlns:a="http://schemas.openxmlformats.org/drawingml/2006/main" rot="10998047" flipV="1">
          <a:off x="3201506" y="3024111"/>
          <a:ext cx="1643782" cy="481389"/>
        </a:xfrm>
        <a:custGeom xmlns:a="http://schemas.openxmlformats.org/drawingml/2006/main">
          <a:avLst/>
          <a:gdLst>
            <a:gd name="G0" fmla="+- 0 0 0"/>
            <a:gd name="G1" fmla="+- 21600 0 0"/>
            <a:gd name="G2" fmla="+- 21600 0 0"/>
            <a:gd name="T0" fmla="*/ 0 w 21600"/>
            <a:gd name="T1" fmla="*/ 0 h 21600"/>
            <a:gd name="T2" fmla="*/ 21600 w 21600"/>
            <a:gd name="T3" fmla="*/ 21600 h 21600"/>
            <a:gd name="T4" fmla="*/ 0 w 21600"/>
            <a:gd name="T5" fmla="*/ 21600 h 21600"/>
          </a:gdLst>
          <a:ahLst/>
          <a:cxnLst>
            <a:cxn ang="0">
              <a:pos x="T0" y="T1"/>
            </a:cxn>
            <a:cxn ang="0">
              <a:pos x="T2" y="T3"/>
            </a:cxn>
            <a:cxn ang="0">
              <a:pos x="T4" y="T5"/>
            </a:cxn>
          </a:cxnLst>
          <a:rect l="0" t="0" r="r" b="b"/>
          <a:pathLst>
            <a:path w="21600" h="21600" fill="none" extrusionOk="0">
              <a:moveTo>
                <a:pt x="-1" y="0"/>
              </a:moveTo>
              <a:cubicBezTo>
                <a:pt x="11929" y="0"/>
                <a:pt x="21600" y="9670"/>
                <a:pt x="21600" y="21600"/>
              </a:cubicBezTo>
            </a:path>
            <a:path w="21600" h="21600" stroke="0" extrusionOk="0">
              <a:moveTo>
                <a:pt x="-1" y="0"/>
              </a:moveTo>
              <a:cubicBezTo>
                <a:pt x="11929" y="0"/>
                <a:pt x="21600" y="9670"/>
                <a:pt x="21600" y="21600"/>
              </a:cubicBezTo>
              <a:lnTo>
                <a:pt x="0" y="21600"/>
              </a:lnTo>
              <a:close/>
            </a:path>
          </a:pathLst>
        </a:cu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prstDash val="sysDot"/>
          <a:round/>
          <a:headEnd/>
          <a:tailEnd/>
        </a:ln>
      </cdr:spPr>
    </cdr:sp>
  </cdr:relSizeAnchor>
  <cdr:relSizeAnchor xmlns:cdr="http://schemas.openxmlformats.org/drawingml/2006/chartDrawing">
    <cdr:from>
      <cdr:x>0.25833</cdr:x>
      <cdr:y>0.54688</cdr:y>
    </cdr:from>
    <cdr:to>
      <cdr:x>0.4</cdr:x>
      <cdr:y>0.6875</cdr:y>
    </cdr:to>
    <cdr:sp macro="" textlink="">
      <cdr:nvSpPr>
        <cdr:cNvPr id="31755" name="Lin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2214578" y="2500330"/>
          <a:ext cx="1214446" cy="64294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0.49634</cdr:x>
      <cdr:y>0.1675</cdr:y>
    </cdr:from>
    <cdr:to>
      <cdr:x>0.82319</cdr:x>
      <cdr:y>0.25125</cdr:y>
    </cdr:to>
    <cdr:sp macro="" textlink="">
      <cdr:nvSpPr>
        <cdr:cNvPr id="31756" name="Text Box 1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61788" y="678051"/>
          <a:ext cx="2608847" cy="339025"/>
        </a:xfrm>
        <a:prstGeom xmlns:a="http://schemas.openxmlformats.org/drawingml/2006/main" prst="rect">
          <a:avLst/>
        </a:prstGeom>
        <a:solidFill xmlns:a="http://schemas.openxmlformats.org/drawingml/2006/main">
          <a:srgbClr val="FFCC99"/>
        </a:solidFill>
        <a:ln xmlns:a="http://schemas.openxmlformats.org/drawingml/2006/main" w="9525">
          <a:solidFill>
            <a:srgbClr val="993300"/>
          </a:solidFill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ko-KR" altLang="en-US" sz="1400" b="1" dirty="0" err="1" smtClean="0">
              <a:solidFill>
                <a:srgbClr val="000000"/>
              </a:solidFill>
              <a:latin typeface="+mn-ea"/>
              <a:ea typeface="+mn-ea"/>
            </a:rPr>
            <a:t>하절기</a:t>
          </a:r>
          <a:r>
            <a:rPr lang="en-US" altLang="ko-KR" sz="1400" b="1" dirty="0" smtClean="0">
              <a:solidFill>
                <a:srgbClr val="000000"/>
              </a:solidFill>
              <a:latin typeface="+mn-ea"/>
              <a:ea typeface="+mn-ea"/>
            </a:rPr>
            <a:t>, </a:t>
          </a:r>
          <a:r>
            <a:rPr lang="ko-KR" altLang="en-US" sz="1400" b="1" dirty="0" smtClean="0">
              <a:solidFill>
                <a:srgbClr val="000000"/>
              </a:solidFill>
              <a:latin typeface="+mn-ea"/>
              <a:ea typeface="+mn-ea"/>
            </a:rPr>
            <a:t>동절기 피크 발생 시작</a:t>
          </a:r>
          <a:endParaRPr lang="en-US" altLang="ko-KR" sz="1400" b="1" i="0" strike="noStrike" dirty="0">
            <a:solidFill>
              <a:srgbClr val="000000"/>
            </a:solidFill>
            <a:latin typeface="+mn-ea"/>
            <a:ea typeface="+mn-ea"/>
          </a:endParaRPr>
        </a:p>
      </cdr:txBody>
    </cdr:sp>
  </cdr:relSizeAnchor>
  <cdr:relSizeAnchor xmlns:cdr="http://schemas.openxmlformats.org/drawingml/2006/chartDrawing">
    <cdr:from>
      <cdr:x>0.70675</cdr:x>
      <cdr:y>0.252</cdr:y>
    </cdr:from>
    <cdr:to>
      <cdr:x>0.8315</cdr:x>
      <cdr:y>0.3865</cdr:y>
    </cdr:to>
    <cdr:sp macro="" textlink="">
      <cdr:nvSpPr>
        <cdr:cNvPr id="31757" name="Line 13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810195" y="1077735"/>
          <a:ext cx="672546" cy="57521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0.07775</cdr:x>
      <cdr:y>0</cdr:y>
    </cdr:from>
    <cdr:to>
      <cdr:x>0.15825</cdr:x>
      <cdr:y>0.05075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0718" y="0"/>
          <a:ext cx="425387" cy="2320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800" b="0" i="0" strike="noStrike">
              <a:solidFill>
                <a:srgbClr val="000000"/>
              </a:solidFill>
              <a:latin typeface="Book Antiqua"/>
            </a:rPr>
            <a:t>GWh</a:t>
          </a:r>
        </a:p>
      </cdr:txBody>
    </cdr:sp>
  </cdr:relSizeAnchor>
  <cdr:relSizeAnchor xmlns:cdr="http://schemas.openxmlformats.org/drawingml/2006/chartDrawing">
    <cdr:from>
      <cdr:x>0.42675</cdr:x>
      <cdr:y>0.39025</cdr:y>
    </cdr:from>
    <cdr:to>
      <cdr:x>0.42675</cdr:x>
      <cdr:y>0.7045</cdr:y>
    </cdr:to>
    <cdr:sp macro="" textlink="">
      <cdr:nvSpPr>
        <cdr:cNvPr id="1026" name="Line 2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2276285" y="1784223"/>
          <a:ext cx="0" cy="14367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0.354</cdr:x>
      <cdr:y>0.49375</cdr:y>
    </cdr:from>
    <cdr:to>
      <cdr:x>0.42775</cdr:x>
      <cdr:y>0.49375</cdr:y>
    </cdr:to>
    <cdr:sp macro="" textlink="">
      <cdr:nvSpPr>
        <cdr:cNvPr id="1028" name="Line 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1881569" y="2257425"/>
          <a:ext cx="394716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0.29425</cdr:x>
      <cdr:y>0.47375</cdr:y>
    </cdr:from>
    <cdr:to>
      <cdr:x>0.348</cdr:x>
      <cdr:y>0.51925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62862" y="2165985"/>
          <a:ext cx="286703" cy="20802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800" b="0" i="0" strike="noStrike">
              <a:solidFill>
                <a:srgbClr val="000000"/>
              </a:solidFill>
              <a:latin typeface="Book Antiqua"/>
            </a:rPr>
            <a:t>1982:</a:t>
          </a:r>
          <a:r>
            <a:rPr lang="en-US" altLang="ko-KR" sz="1100" b="0" i="0" strike="noStrike">
              <a:solidFill>
                <a:srgbClr val="000000"/>
              </a:solidFill>
              <a:latin typeface="한겨레결체"/>
            </a:rPr>
            <a:t>Ⅱ</a:t>
          </a:r>
        </a:p>
      </cdr:txBody>
    </cdr:sp>
  </cdr:relSizeAnchor>
  <cdr:relSizeAnchor xmlns:cdr="http://schemas.openxmlformats.org/drawingml/2006/chartDrawing">
    <cdr:from>
      <cdr:x>0.4685</cdr:x>
      <cdr:y>0.47375</cdr:y>
    </cdr:from>
    <cdr:to>
      <cdr:x>0.57325</cdr:x>
      <cdr:y>0.56025</cdr:y>
    </cdr:to>
    <cdr:sp macro="" textlink="">
      <cdr:nvSpPr>
        <cdr:cNvPr id="103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98979" y="2165985"/>
          <a:ext cx="558737" cy="39547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800" b="0" i="0" strike="noStrike">
              <a:solidFill>
                <a:srgbClr val="000000"/>
              </a:solidFill>
              <a:latin typeface="Book Antiqua"/>
            </a:rPr>
            <a:t>1982:</a:t>
          </a:r>
          <a:r>
            <a:rPr lang="en-US" altLang="ko-KR" sz="1100" b="0" i="0" strike="noStrike">
              <a:solidFill>
                <a:srgbClr val="000000"/>
              </a:solidFill>
              <a:latin typeface="한겨레결체"/>
            </a:rPr>
            <a:t>Ⅲ</a:t>
          </a:r>
        </a:p>
        <a:p xmlns:a="http://schemas.openxmlformats.org/drawingml/2006/main">
          <a:pPr algn="l" rtl="0">
            <a:defRPr sz="1000"/>
          </a:pPr>
          <a:r>
            <a:rPr lang="en-US" altLang="ko-KR" sz="800" b="0" i="0" strike="noStrike">
              <a:solidFill>
                <a:srgbClr val="000000"/>
              </a:solidFill>
              <a:latin typeface="Book Antiqua"/>
            </a:rPr>
            <a:t>~1990:</a:t>
          </a:r>
          <a:r>
            <a:rPr lang="en-US" altLang="ko-KR" sz="1100" b="0" i="0" strike="noStrike">
              <a:solidFill>
                <a:srgbClr val="000000"/>
              </a:solidFill>
              <a:latin typeface="한겨레결체"/>
            </a:rPr>
            <a:t>Ⅱ</a:t>
          </a:r>
        </a:p>
      </cdr:txBody>
    </cdr:sp>
  </cdr:relSizeAnchor>
  <cdr:relSizeAnchor xmlns:cdr="http://schemas.openxmlformats.org/drawingml/2006/chartDrawing">
    <cdr:from>
      <cdr:x>0.42775</cdr:x>
      <cdr:y>0.49375</cdr:y>
    </cdr:from>
    <cdr:to>
      <cdr:x>0.463</cdr:x>
      <cdr:y>0.49375</cdr:y>
    </cdr:to>
    <cdr:sp macro="" textlink="">
      <cdr:nvSpPr>
        <cdr:cNvPr id="1032" name="Line 8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2276285" y="2257425"/>
          <a:ext cx="18669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0.58175</cdr:x>
      <cdr:y>0.49375</cdr:y>
    </cdr:from>
    <cdr:to>
      <cdr:x>0.61675</cdr:x>
      <cdr:y>0.49375</cdr:y>
    </cdr:to>
    <cdr:sp macro="" textlink="">
      <cdr:nvSpPr>
        <cdr:cNvPr id="1033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3103055" y="2257425"/>
          <a:ext cx="18669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0.702</cdr:x>
      <cdr:y>0.58275</cdr:y>
    </cdr:from>
    <cdr:to>
      <cdr:x>0.78875</cdr:x>
      <cdr:y>0.631</cdr:y>
    </cdr:to>
    <cdr:sp macro="" textlink="">
      <cdr:nvSpPr>
        <cdr:cNvPr id="1034" name="Text Box 1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44468" y="2664333"/>
          <a:ext cx="462725" cy="2205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en-US" altLang="ko-KR" sz="800" b="0" i="0" strike="noStrike">
              <a:solidFill>
                <a:srgbClr val="000000"/>
              </a:solidFill>
              <a:latin typeface="Book Antiqua"/>
            </a:rPr>
            <a:t>1990:</a:t>
          </a:r>
          <a:r>
            <a:rPr lang="en-US" altLang="ko-KR" sz="1100" b="0" i="0" strike="noStrike">
              <a:solidFill>
                <a:srgbClr val="000000"/>
              </a:solidFill>
              <a:latin typeface="한겨레결체"/>
            </a:rPr>
            <a:t>Ⅲ</a:t>
          </a:r>
        </a:p>
      </cdr:txBody>
    </cdr:sp>
  </cdr:relSizeAnchor>
  <cdr:relSizeAnchor xmlns:cdr="http://schemas.openxmlformats.org/drawingml/2006/chartDrawing">
    <cdr:from>
      <cdr:x>0.61675</cdr:x>
      <cdr:y>0.59925</cdr:y>
    </cdr:from>
    <cdr:to>
      <cdr:x>0.6935</cdr:x>
      <cdr:y>0.59925</cdr:y>
    </cdr:to>
    <cdr:sp macro="" textlink="">
      <cdr:nvSpPr>
        <cdr:cNvPr id="1035" name="Line 11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289745" y="2739771"/>
          <a:ext cx="409384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  <cdr:relSizeAnchor xmlns:cdr="http://schemas.openxmlformats.org/drawingml/2006/chartDrawing">
    <cdr:from>
      <cdr:x>0.61675</cdr:x>
      <cdr:y>0.38125</cdr:y>
    </cdr:from>
    <cdr:to>
      <cdr:x>0.61675</cdr:x>
      <cdr:y>0.7045</cdr:y>
    </cdr:to>
    <cdr:sp macro="" textlink="">
      <cdr:nvSpPr>
        <cdr:cNvPr id="1043" name="Line 1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3289745" y="1743075"/>
          <a:ext cx="0" cy="1477899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ko-KR" alt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48F6DC9-6030-4A8B-BA6E-6288D5D93871}" type="datetimeFigureOut">
              <a:rPr lang="ko-KR" altLang="en-US"/>
              <a:pPr>
                <a:defRPr/>
              </a:pPr>
              <a:t>2008-10-07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29238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8876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773488" y="9409113"/>
            <a:ext cx="288766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6464D13-334E-4328-AD52-C71D0D0A7EA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F489ED-C634-4A03-9BA7-642061E0A9FC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90E097-D27A-4E7F-B000-8F67723BCC88}" type="slidenum">
              <a:rPr lang="en-US" altLang="ko-KR"/>
              <a:pPr>
                <a:defRPr/>
              </a:pPr>
              <a:t>44</a:t>
            </a:fld>
            <a:endParaRPr lang="en-US" altLang="ko-KR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706938"/>
            <a:ext cx="4881562" cy="4456112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ko-K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D6FC8-263E-4553-8CD7-81544F5996D9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5C773A-8471-47D2-8827-AB1B84023446}" type="slidenum">
              <a:rPr lang="ko-KR" altLang="en-US" smtClean="0"/>
              <a:pPr>
                <a:defRPr/>
              </a:pPr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9DFEAB-D435-448B-AFD5-15B4586007F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A4DB2-D07F-4817-B4AC-42203647AC40}" type="slidenum">
              <a:rPr lang="ko-KR" altLang="en-US" smtClean="0"/>
              <a:pPr>
                <a:defRPr/>
              </a:pPr>
              <a:t>50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934AC0-553B-4FBA-9BB7-56286A1CE737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C6BAA6-E5FB-40E1-AA6B-7782BB8B4E02}" type="slidenum">
              <a:rPr lang="ko-KR" altLang="en-US" smtClean="0"/>
              <a:pPr>
                <a:defRPr/>
              </a:pPr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AC0545-D57B-467F-8F2F-A4D58BB5D892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1FC8E7-5E62-4861-984B-0C10951F68CB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EE225E-8264-4FA7-BBFA-0E7BEF7D7534}" type="slidenum">
              <a:rPr lang="ko-KR" altLang="en-US" smtClean="0"/>
              <a:pPr>
                <a:defRPr/>
              </a:pPr>
              <a:t>64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1F067A-5C55-479D-B7ED-8A89AFBB098A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0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62B992-246A-49EB-95BC-C9D71F6F89E6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C4A9F2-3D71-4BCD-91B7-F147D592AA43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A9FB8C-8717-4970-9CE5-268BEC3BCEA7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75F732-0FF7-4F75-B53D-3AB47ABF5B58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E4C82-37F9-4BA9-A59E-825CCB543A67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B9A857-C93A-4BE5-B24C-D16601D31F06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en-US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879AB6-9308-4555-B7F5-6BC6AA27D619}" type="slidenum">
              <a:rPr lang="ko-KR" altLang="en-US" smtClean="0"/>
              <a:pPr>
                <a:defRPr/>
              </a:pPr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8D35E3-6E22-4C01-BF5E-37FED56FDCCE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7412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2C85F1-B583-4230-8C3F-A7DCC5726F4F}" type="slidenum">
              <a:rPr lang="ko-KR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00166" y="350043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D8EF0-80CA-4734-957A-9EC00BDBC5C1}" type="datetime5">
              <a:rPr lang="ko-KR" altLang="en-US"/>
              <a:pPr>
                <a:defRPr/>
              </a:pPr>
              <a:t>2008/10/7</a:t>
            </a:fld>
            <a:endParaRPr lang="en-US" altLang="ko-KR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4394-5EFB-4F6F-9211-A4BB0E5D4587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2FBFF-D75A-42BA-A7BC-28300269227E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0811A-C7D7-48A9-A14D-1ED6A12D33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1D950-55B1-4B46-AAF1-16A1BDF1386C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F95C-3150-47AF-9614-7254EB91A9B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제목, 텍스트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03C56-F458-494E-82FC-3247C2DE06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B4A80-EE72-45B4-B366-308B013559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DBA14-E897-4F76-9832-359FB81096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363538" y="57150"/>
            <a:ext cx="8094662" cy="603885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6975475" y="6494463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08760-ADAA-431A-99A0-88958556CAD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 userDrawn="1"/>
        </p:nvSpPr>
        <p:spPr bwMode="auto">
          <a:xfrm>
            <a:off x="20638" y="461963"/>
            <a:ext cx="9144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AA79B-0166-4CEE-B570-8634FEAF1B75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1444-1D28-4805-8428-692D1ADCDB3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2D7D9-3870-4C1D-86C0-3863F55FFC0D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DED0D-5441-4D7B-B751-57098F84332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7E80D-9A3F-4D3A-9D2F-6023362A3CE9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A703D-3C32-420B-8C6A-4900CDB217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A46AC-E48A-49BE-A4B8-A593D3A8C3EE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B71B-0111-4685-822D-BD83EA330D1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10872-1C81-42F1-94C2-CDB2B4DAC8D5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A69AB-C9EC-4FC6-8328-FE413FA6034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B6F86-7218-400B-8C64-34BEF37275BD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BBCC-AA9E-4CE3-85EB-B56E25682B17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B3A11-DFFF-47A4-A671-4145183783AB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4277-D617-4E99-B3C1-09A2AA2BCCF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22179-5FDF-40C9-B8DF-9BADEE0B7D35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2D45E-F078-4B27-996F-4C8B098E1D6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9B501F0-5606-467D-975A-D5DAB99BEA49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478BCCD-2E9A-430A-BAD6-EE9FF22E40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  <p:pic>
        <p:nvPicPr>
          <p:cNvPr id="1030" name="그림 9" descr="design1 copy.jp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-50800"/>
            <a:ext cx="91440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직선 연결선 10"/>
          <p:cNvCxnSpPr/>
          <p:nvPr/>
        </p:nvCxnSpPr>
        <p:spPr>
          <a:xfrm>
            <a:off x="0" y="1241425"/>
            <a:ext cx="9144000" cy="1588"/>
          </a:xfrm>
          <a:prstGeom prst="line">
            <a:avLst/>
          </a:prstGeom>
          <a:ln w="114300">
            <a:solidFill>
              <a:srgbClr val="317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그림 11" descr="logo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251700" y="6184900"/>
            <a:ext cx="18923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직선 연결선 12"/>
          <p:cNvCxnSpPr/>
          <p:nvPr/>
        </p:nvCxnSpPr>
        <p:spPr>
          <a:xfrm>
            <a:off x="0" y="6143625"/>
            <a:ext cx="9144000" cy="1588"/>
          </a:xfrm>
          <a:prstGeom prst="line">
            <a:avLst/>
          </a:prstGeom>
          <a:ln w="114300">
            <a:solidFill>
              <a:srgbClr val="317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66" r:id="rId12"/>
    <p:sldLayoutId id="2147483667" r:id="rId13"/>
    <p:sldLayoutId id="2147483668" r:id="rId14"/>
    <p:sldLayoutId id="2147483669" r:id="rId15"/>
  </p:sldLayoutIdLst>
  <p:hf hdr="0" ftr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____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ea.org/cgi-bin/db.page.pl/pris.db57.ht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28688" y="2786063"/>
            <a:ext cx="7215187" cy="1643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에너지 위기 대처 방안 없는 </a:t>
            </a: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국가에너지기본계획과</a:t>
            </a: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미래에너지비전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714375" y="2571750"/>
            <a:ext cx="7572375" cy="302418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8436" name="그림 5" descr="logo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6825" y="5357813"/>
            <a:ext cx="15271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그림 6" descr="design1 copy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kumimoji="0" lang="ko-KR" altLang="en-US" sz="3600" b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과실련 제 </a:t>
            </a:r>
            <a:r>
              <a:rPr kumimoji="0" lang="en-US" altLang="ko-KR" sz="3600" b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24</a:t>
            </a:r>
            <a:r>
              <a:rPr kumimoji="0" lang="ko-KR" altLang="en-US" sz="3600" b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차 포럼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214563" y="4640263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환경운동연합 에너지기후본부 </a:t>
            </a:r>
            <a:endParaRPr lang="en-US" altLang="ko-KR" sz="2000" b="1" dirty="0">
              <a:solidFill>
                <a:srgbClr val="002060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ko-KR" altLang="en-US" sz="2000" b="1" dirty="0">
                <a:solidFill>
                  <a:srgbClr val="002060"/>
                </a:solidFill>
                <a:latin typeface="+mj-ea"/>
                <a:ea typeface="+mj-ea"/>
              </a:rPr>
              <a:t>양이원영</a:t>
            </a:r>
            <a:endParaRPr lang="ko-KR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329613" cy="4471988"/>
          </a:xfrm>
        </p:spPr>
        <p:txBody>
          <a:bodyPr/>
          <a:lstStyle/>
          <a:p>
            <a:r>
              <a:rPr lang="ko-KR" altLang="en-US" smtClean="0"/>
              <a:t>에너지 수요        증가</a:t>
            </a:r>
            <a:r>
              <a:rPr lang="en-US" altLang="ko-KR" smtClean="0"/>
              <a:t>(</a:t>
            </a:r>
            <a:r>
              <a:rPr lang="ko-KR" altLang="en-US" smtClean="0"/>
              <a:t>효율 목표치 적용</a:t>
            </a:r>
            <a:r>
              <a:rPr lang="en-US" altLang="ko-KR" smtClean="0"/>
              <a:t>:</a:t>
            </a:r>
            <a:r>
              <a:rPr lang="ko-KR" altLang="en-US" smtClean="0"/>
              <a:t> </a:t>
            </a:r>
            <a:endParaRPr lang="en-US" altLang="ko-KR" smtClean="0"/>
          </a:p>
          <a:p>
            <a:pPr>
              <a:buFont typeface="Arial" charset="0"/>
              <a:buNone/>
            </a:pPr>
            <a:r>
              <a:rPr lang="ko-KR" altLang="en-US" smtClean="0"/>
              <a:t> </a:t>
            </a:r>
            <a:r>
              <a:rPr lang="en-US" altLang="ko-KR" b="1" smtClean="0"/>
              <a:t>        </a:t>
            </a:r>
            <a:r>
              <a:rPr lang="ko-KR" altLang="en-US" smtClean="0"/>
              <a:t>증가</a:t>
            </a:r>
            <a:r>
              <a:rPr lang="en-US" altLang="ko-KR" smtClean="0"/>
              <a:t>) </a:t>
            </a:r>
          </a:p>
          <a:p>
            <a:r>
              <a:rPr lang="ko-KR" altLang="en-US" smtClean="0"/>
              <a:t>전력사용량 </a:t>
            </a:r>
            <a:r>
              <a:rPr lang="en-US" altLang="ko-KR" smtClean="0"/>
              <a:t>       </a:t>
            </a:r>
            <a:r>
              <a:rPr lang="ko-KR" altLang="en-US" smtClean="0"/>
              <a:t>증가</a:t>
            </a:r>
            <a:endParaRPr lang="en-US" altLang="ko-KR" smtClean="0"/>
          </a:p>
          <a:p>
            <a:r>
              <a:rPr lang="ko-KR" altLang="en-US" smtClean="0"/>
              <a:t>온실가스    </a:t>
            </a:r>
            <a:r>
              <a:rPr lang="en-US" altLang="ko-KR" smtClean="0"/>
              <a:t>    </a:t>
            </a:r>
            <a:r>
              <a:rPr lang="ko-KR" altLang="en-US" smtClean="0"/>
              <a:t>더 배출</a:t>
            </a:r>
            <a:r>
              <a:rPr lang="en-US" altLang="ko-KR" smtClean="0"/>
              <a:t>(</a:t>
            </a:r>
            <a:r>
              <a:rPr lang="ko-KR" altLang="en-US" smtClean="0"/>
              <a:t>추정</a:t>
            </a:r>
            <a:r>
              <a:rPr lang="en-US" altLang="ko-KR" smtClean="0"/>
              <a:t>)</a:t>
            </a:r>
            <a:r>
              <a:rPr lang="ko-KR" altLang="en-US" smtClean="0"/>
              <a:t> </a:t>
            </a:r>
            <a:endParaRPr lang="en-US" altLang="ko-KR" smtClean="0"/>
          </a:p>
          <a:p>
            <a:r>
              <a:rPr lang="ko-KR" altLang="en-US" smtClean="0"/>
              <a:t>지식경제부 관할 전력정책에 편향</a:t>
            </a:r>
            <a:r>
              <a:rPr lang="en-US" altLang="ko-KR" smtClean="0"/>
              <a:t>,</a:t>
            </a:r>
            <a:r>
              <a:rPr lang="ko-KR" altLang="en-US" smtClean="0"/>
              <a:t>  </a:t>
            </a:r>
            <a:endParaRPr lang="en-US" altLang="ko-KR" smtClean="0"/>
          </a:p>
          <a:p>
            <a:pPr>
              <a:buFont typeface="Arial" charset="0"/>
              <a:buNone/>
            </a:pPr>
            <a:endParaRPr lang="ko-KR" altLang="en-US" smtClean="0"/>
          </a:p>
          <a:p>
            <a:r>
              <a:rPr lang="ko-KR" altLang="en-US" smtClean="0"/>
              <a:t>핵에너지 비중 증가</a:t>
            </a:r>
            <a:r>
              <a:rPr lang="en-US" altLang="ko-KR" smtClean="0"/>
              <a:t>: </a:t>
            </a:r>
            <a:r>
              <a:rPr lang="ko-KR" altLang="en-US" smtClean="0"/>
              <a:t>현재보다         설비 확대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4412DF8-E560-4D86-BF9D-437BBA522C7C}" type="datetime5">
              <a:rPr lang="ko-KR" altLang="en-US" smtClean="0"/>
              <a:pPr>
                <a:defRPr/>
              </a:pPr>
              <a:t>2008/10/7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E0918-21F1-44C7-8898-7481E4C30555}" type="slidenum">
              <a:rPr lang="ko-KR" altLang="en-US" smtClean="0"/>
              <a:pPr>
                <a:defRPr/>
              </a:pPr>
              <a:t>10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2030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국가에너지기본계획 내용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2775" y="1601788"/>
            <a:ext cx="1017588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51%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088" y="2208213"/>
            <a:ext cx="10175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30%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1813" y="2786063"/>
            <a:ext cx="101758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50%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54300" y="3360738"/>
            <a:ext cx="10175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20%</a:t>
            </a:r>
            <a:endParaRPr lang="ko-KR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2638" y="4459288"/>
            <a:ext cx="83613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하위계획인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전력산업기본계획으로 위상 전락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57938" y="5122863"/>
            <a:ext cx="1176337" cy="5857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2.3</a:t>
            </a:r>
            <a:r>
              <a:rPr lang="ko-KR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DC22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7" grpId="0" build="allAtOnce"/>
      <p:bldP spid="7" grpId="1" build="allAtOnce"/>
      <p:bldP spid="8" grpId="0" build="allAtOnce"/>
      <p:bldP spid="8" grpId="1" build="allAtOnce"/>
      <p:bldP spid="9" grpId="0" build="allAtOnce"/>
      <p:bldP spid="9" grpId="1" build="allAtOnce"/>
      <p:bldP spid="10" grpId="0" build="allAtOnce"/>
      <p:bldP spid="10" grpId="1" build="allAtOnce"/>
      <p:bldP spid="11" grpId="0" build="allAtOnce"/>
      <p:bldP spid="11" grpI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F8CA4-7C64-476D-9414-4C7536967154}" type="slidenum">
              <a:rPr lang="ko-KR" altLang="en-US" smtClean="0"/>
              <a:pPr>
                <a:defRPr/>
              </a:pPr>
              <a:t>11</a:t>
            </a:fld>
            <a:endParaRPr lang="ko-KR" altLang="en-US"/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214313" y="428625"/>
            <a:ext cx="871537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24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과도한 수요전망예측</a:t>
            </a: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언제까지나 에너지 수요 증가</a:t>
            </a:r>
            <a:endParaRPr kumimoji="0"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753639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그룹 18"/>
          <p:cNvGrpSpPr>
            <a:grpSpLocks/>
          </p:cNvGrpSpPr>
          <p:nvPr/>
        </p:nvGrpSpPr>
        <p:grpSpPr bwMode="auto">
          <a:xfrm>
            <a:off x="7821613" y="2143125"/>
            <a:ext cx="965200" cy="1287463"/>
            <a:chOff x="7821320" y="2143116"/>
            <a:chExt cx="965522" cy="1286678"/>
          </a:xfrm>
        </p:grpSpPr>
        <p:cxnSp>
          <p:nvCxnSpPr>
            <p:cNvPr id="8" name="직선 화살표 연결선 7"/>
            <p:cNvCxnSpPr/>
            <p:nvPr/>
          </p:nvCxnSpPr>
          <p:spPr>
            <a:xfrm rot="5400000">
              <a:off x="7215266" y="2822151"/>
              <a:ext cx="1213698" cy="1588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8072229" y="2143116"/>
              <a:ext cx="714613" cy="3696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b="1" dirty="0">
                  <a:latin typeface="+mn-ea"/>
                  <a:ea typeface="+mn-ea"/>
                </a:rPr>
                <a:t>51%</a:t>
              </a:r>
              <a:endParaRPr lang="ko-KR" altLang="en-US" b="1" dirty="0">
                <a:latin typeface="+mn-ea"/>
                <a:ea typeface="+mn-ea"/>
              </a:endParaRPr>
            </a:p>
          </p:txBody>
        </p:sp>
      </p:grpSp>
      <p:grpSp>
        <p:nvGrpSpPr>
          <p:cNvPr id="5" name="그룹 19"/>
          <p:cNvGrpSpPr>
            <a:grpSpLocks/>
          </p:cNvGrpSpPr>
          <p:nvPr/>
        </p:nvGrpSpPr>
        <p:grpSpPr bwMode="auto">
          <a:xfrm>
            <a:off x="7964488" y="2635250"/>
            <a:ext cx="822325" cy="796925"/>
            <a:chOff x="7964990" y="2635930"/>
            <a:chExt cx="821852" cy="796136"/>
          </a:xfrm>
        </p:grpSpPr>
        <p:cxnSp>
          <p:nvCxnSpPr>
            <p:cNvPr id="13" name="직선 화살표 연결선 12"/>
            <p:cNvCxnSpPr/>
            <p:nvPr/>
          </p:nvCxnSpPr>
          <p:spPr>
            <a:xfrm rot="16200000" flipH="1">
              <a:off x="7571682" y="3029238"/>
              <a:ext cx="796136" cy="9520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8072878" y="2857960"/>
              <a:ext cx="713964" cy="3695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b="1" dirty="0">
                  <a:latin typeface="+mn-ea"/>
                  <a:ea typeface="+mn-ea"/>
                </a:rPr>
                <a:t>30%</a:t>
              </a:r>
              <a:endParaRPr lang="ko-KR" altLang="en-US" b="1" dirty="0"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85750" y="2143125"/>
          <a:ext cx="8643968" cy="2783018"/>
        </p:xfrm>
        <a:graphic>
          <a:graphicData uri="http://schemas.openxmlformats.org/drawingml/2006/table">
            <a:tbl>
              <a:tblPr/>
              <a:tblGrid>
                <a:gridCol w="1571606"/>
                <a:gridCol w="1071570"/>
                <a:gridCol w="1143008"/>
                <a:gridCol w="1143008"/>
                <a:gridCol w="1285884"/>
                <a:gridCol w="1143008"/>
                <a:gridCol w="1285884"/>
              </a:tblGrid>
              <a:tr h="42987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한국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독일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일본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29873">
                <a:tc vMerge="1"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2030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073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인당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GDP</a:t>
                      </a:r>
                    </a:p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(2000USD/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인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13,211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31,682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23,791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연간 </a:t>
                      </a:r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2.9% 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증가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39,090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인당 에너지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소비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(TOE/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인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800" b="1" i="0" u="none" strike="noStrike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987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에너지원단위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(TOE/000200USD)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0.347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0.185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0.18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0.11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0.11</a:t>
                      </a:r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0.0715</a:t>
                      </a: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00483-4DED-4376-9AC5-D0AB8BA47E1A}" type="slidenum">
              <a:rPr lang="ko-KR" altLang="en-US" smtClean="0"/>
              <a:pPr>
                <a:defRPr/>
              </a:pPr>
              <a:t>12</a:t>
            </a:fld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여전히 에너지 다소비 국가를 고집하는 한국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5750" y="5072063"/>
            <a:ext cx="8643938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400" dirty="0">
                <a:latin typeface="+mn-ea"/>
                <a:ea typeface="+mn-ea"/>
              </a:rPr>
              <a:t>주요</a:t>
            </a: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ko-KR" altLang="en-US" sz="1400" dirty="0">
                <a:latin typeface="+mn-ea"/>
                <a:ea typeface="+mn-ea"/>
              </a:rPr>
              <a:t>경제 지표와 에너지 지표 전망 </a:t>
            </a:r>
            <a:endParaRPr lang="en-US" sz="1400" dirty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출처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en-US" sz="1200" dirty="0">
                <a:latin typeface="+mn-ea"/>
                <a:ea typeface="+mn-ea"/>
              </a:rPr>
              <a:t>&lt;</a:t>
            </a:r>
            <a:r>
              <a:rPr lang="en-US" sz="1200" dirty="0" err="1">
                <a:latin typeface="+mn-ea"/>
                <a:ea typeface="+mn-ea"/>
              </a:rPr>
              <a:t>EwI</a:t>
            </a:r>
            <a:r>
              <a:rPr lang="en-US" sz="1200" dirty="0">
                <a:latin typeface="+mn-ea"/>
                <a:ea typeface="+mn-ea"/>
              </a:rPr>
              <a:t>/ </a:t>
            </a:r>
            <a:r>
              <a:rPr lang="en-US" sz="1200" dirty="0" err="1">
                <a:latin typeface="+mn-ea"/>
                <a:ea typeface="+mn-ea"/>
              </a:rPr>
              <a:t>Prognos</a:t>
            </a:r>
            <a:r>
              <a:rPr lang="en-US" sz="1200" dirty="0">
                <a:latin typeface="+mn-ea"/>
                <a:ea typeface="+mn-ea"/>
              </a:rPr>
              <a:t>-Study The Trend of Energy Markets Up to the year 2030, Reference Forecast for the Energy Sector Energy Report Ⅳ-Summary&gt;, Documentation No 545, May 2005, Federal Ministry of Economics and </a:t>
            </a:r>
            <a:r>
              <a:rPr lang="en-US" sz="1200" dirty="0" err="1">
                <a:latin typeface="+mn-ea"/>
                <a:ea typeface="+mn-ea"/>
              </a:rPr>
              <a:t>Labour</a:t>
            </a:r>
            <a:r>
              <a:rPr lang="en-US" sz="1200" dirty="0">
                <a:latin typeface="+mn-ea"/>
                <a:ea typeface="+mn-ea"/>
              </a:rPr>
              <a:t> , </a:t>
            </a:r>
            <a:r>
              <a:rPr lang="en-US" altLang="ko-KR" sz="1200" dirty="0">
                <a:latin typeface="+mn-ea"/>
              </a:rPr>
              <a:t>IEA, Key World Energy Statistics, 2007, </a:t>
            </a:r>
            <a:r>
              <a:rPr lang="ko-KR" altLang="en-US" sz="1200" dirty="0">
                <a:latin typeface="+mn-ea"/>
              </a:rPr>
              <a:t>일본의 에너지 </a:t>
            </a:r>
            <a:r>
              <a:rPr lang="en-US" altLang="ko-KR" sz="1200" dirty="0">
                <a:latin typeface="+mn-ea"/>
              </a:rPr>
              <a:t>2008, </a:t>
            </a:r>
            <a:r>
              <a:rPr lang="ko-KR" altLang="en-US" sz="1200" dirty="0" err="1">
                <a:latin typeface="+mn-ea"/>
              </a:rPr>
              <a:t>경제산업성</a:t>
            </a:r>
            <a:r>
              <a:rPr lang="en-US" altLang="ko-KR" sz="1200" dirty="0">
                <a:latin typeface="+mn-ea"/>
              </a:rPr>
              <a:t>, </a:t>
            </a:r>
            <a:r>
              <a:rPr lang="ko-KR" altLang="en-US" sz="1200" dirty="0">
                <a:latin typeface="+mn-ea"/>
              </a:rPr>
              <a:t>재구성</a:t>
            </a:r>
            <a:r>
              <a:rPr lang="en-US" altLang="ko-KR" sz="1200" dirty="0">
                <a:latin typeface="+mn-ea"/>
              </a:rPr>
              <a:t> 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8163" y="3830638"/>
            <a:ext cx="8667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en-US" altLang="ko-KR" b="1" dirty="0">
                <a:solidFill>
                  <a:srgbClr val="FF0000"/>
                </a:solidFill>
                <a:latin typeface="+mn-ea"/>
                <a:ea typeface="굴림" pitchFamily="50" charset="-127"/>
              </a:rPr>
              <a:t>6.18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29250" y="3857625"/>
            <a:ext cx="7858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굴림" pitchFamily="50" charset="-127"/>
              </a:rPr>
              <a:t>3.65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72375" y="3857625"/>
            <a:ext cx="1357313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+mn-ea"/>
                <a:ea typeface="굴림" pitchFamily="50" charset="-127"/>
              </a:rPr>
              <a:t>35% </a:t>
            </a:r>
            <a:r>
              <a:rPr lang="ko-KR" altLang="en-US" sz="1400" b="1" dirty="0">
                <a:solidFill>
                  <a:srgbClr val="000000"/>
                </a:solidFill>
                <a:latin typeface="+mn-ea"/>
                <a:ea typeface="굴림" pitchFamily="50" charset="-127"/>
              </a:rPr>
              <a:t>효율증가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8" grpId="1" build="allAtOnce"/>
      <p:bldP spid="9" grpId="0" build="allAtOnce"/>
      <p:bldP spid="9" grpId="1" build="allAtOnce"/>
      <p:bldP spid="1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0C0F1C-E17D-4B8F-BEA8-D8160A6F6395}" type="datetime5">
              <a:rPr lang="ko-KR" altLang="en-US"/>
              <a:pPr>
                <a:defRPr/>
              </a:pPr>
              <a:t>2008/10/7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34A1B-EC9A-46B1-9B83-E3C97080CBC4}" type="slidenum">
              <a:rPr lang="ko-KR" altLang="en-US" smtClean="0"/>
              <a:pPr>
                <a:defRPr/>
              </a:pPr>
              <a:t>13</a:t>
            </a:fld>
            <a:endParaRPr lang="ko-KR" altLang="en-US" dirty="0"/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어긋난 수요예측</a:t>
            </a: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국제사례 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4820" name="그림 9" descr="DSCN002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357313"/>
            <a:ext cx="528637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날짜 개체 틀 2"/>
          <p:cNvSpPr txBox="1">
            <a:spLocks/>
          </p:cNvSpPr>
          <p:nvPr/>
        </p:nvSpPr>
        <p:spPr>
          <a:xfrm>
            <a:off x="5643563" y="5214938"/>
            <a:ext cx="3500437" cy="785812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+mn-lt"/>
                <a:ea typeface="+mn-ea"/>
              </a:rPr>
              <a:t>2000</a:t>
            </a:r>
            <a:r>
              <a:rPr kumimoji="0" lang="ko-KR" altLang="en-US" sz="1400" dirty="0">
                <a:latin typeface="+mn-lt"/>
                <a:ea typeface="+mn-ea"/>
              </a:rPr>
              <a:t>년 세계 </a:t>
            </a:r>
            <a:r>
              <a:rPr kumimoji="0" lang="en-US" altLang="ko-KR" sz="1400" dirty="0">
                <a:latin typeface="+mn-lt"/>
                <a:ea typeface="+mn-ea"/>
              </a:rPr>
              <a:t>1</a:t>
            </a:r>
            <a:r>
              <a:rPr kumimoji="0" lang="ko-KR" altLang="en-US" sz="1400" dirty="0">
                <a:latin typeface="+mn-lt"/>
                <a:ea typeface="+mn-ea"/>
              </a:rPr>
              <a:t>차 에너지 소비량 예측  </a:t>
            </a:r>
            <a:endParaRPr kumimoji="0" lang="en-US" altLang="ko-KR" sz="14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latin typeface="+mn-lt"/>
                <a:ea typeface="+mn-ea"/>
              </a:rPr>
              <a:t>*</a:t>
            </a:r>
            <a:r>
              <a:rPr kumimoji="0" lang="ko-KR" altLang="en-US" sz="1400" dirty="0">
                <a:latin typeface="+mn-lt"/>
                <a:ea typeface="+mn-ea"/>
              </a:rPr>
              <a:t>출처 </a:t>
            </a:r>
            <a:r>
              <a:rPr kumimoji="0" lang="en-US" altLang="ko-KR" sz="1400" dirty="0">
                <a:latin typeface="+mn-lt"/>
                <a:ea typeface="+mn-ea"/>
              </a:rPr>
              <a:t>;</a:t>
            </a:r>
            <a:r>
              <a:rPr kumimoji="0" lang="ko-KR" altLang="en-US" sz="1400" dirty="0">
                <a:latin typeface="+mn-lt"/>
                <a:ea typeface="+mn-ea"/>
              </a:rPr>
              <a:t>에너지디자인</a:t>
            </a:r>
            <a:r>
              <a:rPr kumimoji="0" lang="en-US" altLang="ko-KR" sz="1400" dirty="0">
                <a:latin typeface="+mn-lt"/>
                <a:ea typeface="+mn-ea"/>
              </a:rPr>
              <a:t>, </a:t>
            </a:r>
            <a:r>
              <a:rPr kumimoji="0" lang="ko-KR" altLang="en-US" sz="1400" dirty="0">
                <a:latin typeface="+mn-lt"/>
                <a:ea typeface="+mn-ea"/>
              </a:rPr>
              <a:t>기후변화종합계획 감축목표방안</a:t>
            </a:r>
            <a:r>
              <a:rPr kumimoji="0" lang="en-US" altLang="ko-KR" sz="1400" dirty="0">
                <a:latin typeface="+mn-lt"/>
                <a:ea typeface="+mn-ea"/>
              </a:rPr>
              <a:t>, </a:t>
            </a:r>
            <a:r>
              <a:rPr kumimoji="0" lang="ko-KR" altLang="en-US" sz="1400" dirty="0">
                <a:latin typeface="+mn-lt"/>
                <a:ea typeface="+mn-ea"/>
              </a:rPr>
              <a:t>환경연합</a:t>
            </a:r>
            <a:r>
              <a:rPr kumimoji="0" lang="en-US" altLang="ko-KR" sz="1400" dirty="0">
                <a:latin typeface="+mn-lt"/>
                <a:ea typeface="+mn-ea"/>
              </a:rPr>
              <a:t>,</a:t>
            </a:r>
            <a:r>
              <a:rPr kumimoji="0" lang="ko-KR" altLang="en-US" sz="1400" dirty="0">
                <a:latin typeface="+mn-lt"/>
                <a:ea typeface="+mn-ea"/>
              </a:rPr>
              <a:t> 재인용</a:t>
            </a:r>
          </a:p>
        </p:txBody>
      </p:sp>
      <p:grpSp>
        <p:nvGrpSpPr>
          <p:cNvPr id="15" name="그룹 14"/>
          <p:cNvGrpSpPr>
            <a:grpSpLocks/>
          </p:cNvGrpSpPr>
          <p:nvPr/>
        </p:nvGrpSpPr>
        <p:grpSpPr bwMode="auto">
          <a:xfrm>
            <a:off x="1071563" y="4143375"/>
            <a:ext cx="4357687" cy="371475"/>
            <a:chOff x="1071538" y="4143380"/>
            <a:chExt cx="4357718" cy="370838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1071538" y="4499955"/>
              <a:ext cx="4357718" cy="14263"/>
            </a:xfrm>
            <a:prstGeom prst="line">
              <a:avLst/>
            </a:prstGeom>
            <a:ln w="381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1173139" y="4143380"/>
              <a:ext cx="1214446" cy="27733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2000</a:t>
              </a:r>
              <a:r>
                <a:rPr lang="ko-KR" alt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년 </a:t>
              </a:r>
              <a:r>
                <a:rPr lang="ko-KR" altLang="en-US" sz="1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실제값</a:t>
              </a:r>
              <a:endParaRPr lang="ko-KR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4FA2E-4E08-40B0-8746-3F8422DFD812}" type="slidenum">
              <a:rPr lang="ko-KR" altLang="en-US" smtClean="0"/>
              <a:pPr>
                <a:defRPr/>
              </a:pPr>
              <a:t>14</a:t>
            </a:fld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285720" y="1285860"/>
          <a:ext cx="8072494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전력비중을 늘리고 있는 국가에너지기본계획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35125" y="6223000"/>
            <a:ext cx="58578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latin typeface="+mn-ea"/>
                <a:ea typeface="+mn-ea"/>
              </a:rPr>
              <a:t>2030</a:t>
            </a:r>
            <a:r>
              <a:rPr lang="ko-KR" altLang="en-US" sz="1400" dirty="0">
                <a:latin typeface="+mn-ea"/>
                <a:ea typeface="+mn-ea"/>
              </a:rPr>
              <a:t>년 </a:t>
            </a:r>
            <a:r>
              <a:rPr lang="en-US" altLang="ko-KR" sz="1400" dirty="0">
                <a:latin typeface="+mn-ea"/>
                <a:ea typeface="+mn-ea"/>
              </a:rPr>
              <a:t>1</a:t>
            </a:r>
            <a:r>
              <a:rPr lang="ko-KR" altLang="en-US" sz="1400" dirty="0" err="1">
                <a:latin typeface="+mn-ea"/>
                <a:ea typeface="+mn-ea"/>
              </a:rPr>
              <a:t>차에너지</a:t>
            </a:r>
            <a:r>
              <a:rPr lang="ko-KR" altLang="en-US" sz="1400" dirty="0">
                <a:latin typeface="+mn-ea"/>
                <a:ea typeface="+mn-ea"/>
              </a:rPr>
              <a:t> 수요전망과 전력수요전망 비교 </a:t>
            </a:r>
            <a:r>
              <a:rPr lang="en-US" altLang="ko-KR" sz="1400" dirty="0">
                <a:latin typeface="+mn-ea"/>
                <a:ea typeface="+mn-ea"/>
              </a:rPr>
              <a:t>(</a:t>
            </a:r>
            <a:r>
              <a:rPr lang="ko-KR" altLang="en-US" sz="1400" dirty="0">
                <a:latin typeface="+mn-ea"/>
                <a:ea typeface="+mn-ea"/>
              </a:rPr>
              <a:t>단위</a:t>
            </a:r>
            <a:r>
              <a:rPr lang="en-US" altLang="ko-KR" sz="1400" dirty="0">
                <a:latin typeface="+mn-ea"/>
                <a:ea typeface="+mn-ea"/>
              </a:rPr>
              <a:t>: </a:t>
            </a:r>
            <a:r>
              <a:rPr lang="ko-KR" altLang="en-US" sz="1400" dirty="0">
                <a:latin typeface="+mn-ea"/>
                <a:ea typeface="+mn-ea"/>
              </a:rPr>
              <a:t>천</a:t>
            </a:r>
            <a:r>
              <a:rPr lang="en-US" altLang="ko-KR" sz="1400" dirty="0">
                <a:latin typeface="+mn-ea"/>
                <a:ea typeface="+mn-ea"/>
              </a:rPr>
              <a:t>TOE)</a:t>
            </a:r>
          </a:p>
          <a:p>
            <a:pPr>
              <a:defRPr/>
            </a:pPr>
            <a:r>
              <a:rPr lang="ko-KR" altLang="en-US" sz="1400" dirty="0">
                <a:latin typeface="+mn-ea"/>
                <a:ea typeface="+mn-ea"/>
              </a:rPr>
              <a:t>출처</a:t>
            </a:r>
            <a:r>
              <a:rPr lang="en-US" altLang="ko-KR" sz="1400" dirty="0">
                <a:latin typeface="+mn-ea"/>
                <a:ea typeface="+mn-ea"/>
              </a:rPr>
              <a:t>: 2030 </a:t>
            </a:r>
            <a:r>
              <a:rPr lang="ko-KR" altLang="en-US" sz="1400" dirty="0">
                <a:latin typeface="+mn-ea"/>
                <a:ea typeface="+mn-ea"/>
              </a:rPr>
              <a:t>국가에너지 기본계획 안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에너지경제연구원</a:t>
            </a:r>
            <a:r>
              <a:rPr lang="en-US" altLang="ko-KR" sz="1400" dirty="0">
                <a:latin typeface="+mn-ea"/>
                <a:ea typeface="+mn-ea"/>
              </a:rPr>
              <a:t>, 2008</a:t>
            </a:r>
            <a:r>
              <a:rPr lang="ko-KR" altLang="en-US" sz="1400" dirty="0">
                <a:latin typeface="+mn-ea"/>
                <a:ea typeface="+mn-ea"/>
              </a:rPr>
              <a:t> 재구성</a:t>
            </a:r>
            <a:r>
              <a:rPr lang="en-US" altLang="ko-KR" sz="1400" dirty="0">
                <a:latin typeface="+mn-ea"/>
                <a:ea typeface="+mn-ea"/>
              </a:rPr>
              <a:t> </a:t>
            </a:r>
            <a:endParaRPr lang="ko-KR" altLang="en-US" sz="1400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에너지위기 대처방안 없는 국가에너지기본계획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571500" y="1857375"/>
            <a:ext cx="82661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1.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한국 에너지 현황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경제 규모 대비 에너지 다소비 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</a:t>
            </a: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2. 2030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국가에너지기본계획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: ‘</a:t>
            </a:r>
            <a:r>
              <a:rPr kumimoji="0" lang="ko-KR" altLang="en-US" sz="2400" dirty="0" err="1">
                <a:latin typeface="+mj-lt"/>
                <a:ea typeface="+mj-ea"/>
                <a:cs typeface="+mj-cs"/>
              </a:rPr>
              <a:t>저탄소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 녹색성장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’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에 위배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kumimoji="0" lang="en-US" altLang="ko-KR" sz="2400" b="1" dirty="0">
                <a:latin typeface="+mj-lt"/>
                <a:ea typeface="+mj-ea"/>
                <a:cs typeface="+mj-cs"/>
              </a:rPr>
              <a:t>3. </a:t>
            </a:r>
            <a:r>
              <a:rPr kumimoji="0" lang="ko-KR" altLang="en-US" sz="2400" b="1" dirty="0">
                <a:latin typeface="+mj-lt"/>
                <a:ea typeface="+mj-ea"/>
                <a:cs typeface="+mj-cs"/>
              </a:rPr>
              <a:t>전력소비 급증은 정책실패의 결과다</a:t>
            </a:r>
            <a:endParaRPr kumimoji="0" lang="en-US" altLang="ko-KR" sz="24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4. </a:t>
            </a:r>
            <a:r>
              <a:rPr kumimoji="0" lang="ko-KR" altLang="en-US" sz="2400" dirty="0" err="1">
                <a:latin typeface="+mj-lt"/>
                <a:ea typeface="+mj-ea"/>
                <a:cs typeface="+mj-cs"/>
              </a:rPr>
              <a:t>핵발전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 설비 과잉이 불러올 악순환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5.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핵에너지 르네상스의 허구와 원전과잉으로 인한 문제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9563" y="1857375"/>
            <a:ext cx="8429625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214313" y="285750"/>
            <a:ext cx="8472487" cy="857250"/>
          </a:xfrm>
        </p:spPr>
        <p:txBody>
          <a:bodyPr/>
          <a:lstStyle/>
          <a:p>
            <a:pPr algn="l"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과도한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발전 설비</a:t>
            </a: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전력수요 낭비 조장</a:t>
            </a:r>
          </a:p>
        </p:txBody>
      </p:sp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603250" y="1509713"/>
            <a:ext cx="777398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l"/>
            </a:pPr>
            <a:r>
              <a:rPr lang="en-US" altLang="ko-KR" sz="2400">
                <a:latin typeface="맑은 고딕" pitchFamily="50" charset="-127"/>
                <a:ea typeface="맑은 고딕" pitchFamily="50" charset="-127"/>
              </a:rPr>
              <a:t>80</a:t>
            </a:r>
            <a:r>
              <a:rPr lang="ko-KR" altLang="en-US" sz="2400">
                <a:latin typeface="맑은 고딕" pitchFamily="50" charset="-127"/>
                <a:ea typeface="맑은 고딕" pitchFamily="50" charset="-127"/>
              </a:rPr>
              <a:t>년대 평균 설비 예비율 </a:t>
            </a:r>
            <a:r>
              <a:rPr lang="en-US" altLang="ko-KR" sz="2400">
                <a:latin typeface="맑은 고딕" pitchFamily="50" charset="-127"/>
                <a:ea typeface="맑은 고딕" pitchFamily="50" charset="-127"/>
              </a:rPr>
              <a:t>63.3%, 7</a:t>
            </a:r>
            <a:r>
              <a:rPr lang="ko-KR" altLang="en-US" sz="2400">
                <a:latin typeface="맑은 고딕" pitchFamily="50" charset="-127"/>
                <a:ea typeface="맑은 고딕" pitchFamily="50" charset="-127"/>
              </a:rPr>
              <a:t>조원 가량의 손실</a:t>
            </a:r>
          </a:p>
        </p:txBody>
      </p:sp>
      <p:sp>
        <p:nvSpPr>
          <p:cNvPr id="108549" name="Rectangle 6"/>
          <p:cNvSpPr>
            <a:spLocks noChangeArrowheads="1"/>
          </p:cNvSpPr>
          <p:nvPr/>
        </p:nvSpPr>
        <p:spPr bwMode="auto">
          <a:xfrm>
            <a:off x="1692275" y="6237288"/>
            <a:ext cx="51657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*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출처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: 2015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녹색전력정책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녹색전력연구모임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, 2003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년</a:t>
            </a:r>
          </a:p>
        </p:txBody>
      </p:sp>
      <p:graphicFrame>
        <p:nvGraphicFramePr>
          <p:cNvPr id="108546" name="Object 2"/>
          <p:cNvGraphicFramePr>
            <a:graphicFrameLocks/>
          </p:cNvGraphicFramePr>
          <p:nvPr/>
        </p:nvGraphicFramePr>
        <p:xfrm>
          <a:off x="285750" y="2185988"/>
          <a:ext cx="8429625" cy="3814762"/>
        </p:xfrm>
        <a:graphic>
          <a:graphicData uri="http://schemas.openxmlformats.org/presentationml/2006/ole">
            <p:oleObj spid="_x0000_s108546" r:id="rId3" imgW="8431499" imgH="3810330" progId="Excel.Sheet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75300" y="2643188"/>
            <a:ext cx="996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2000" b="1" dirty="0">
                <a:solidFill>
                  <a:srgbClr val="993300"/>
                </a:solidFill>
                <a:latin typeface="+mn-ea"/>
                <a:ea typeface="+mn-ea"/>
              </a:rPr>
              <a:t>82%</a:t>
            </a:r>
            <a:endParaRPr lang="ko-KR" altLang="en-US" sz="2000" b="1" dirty="0">
              <a:solidFill>
                <a:srgbClr val="9933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31"/>
          <p:cNvSpPr>
            <a:spLocks noChangeArrowheads="1"/>
          </p:cNvSpPr>
          <p:nvPr/>
        </p:nvSpPr>
        <p:spPr bwMode="auto">
          <a:xfrm>
            <a:off x="0" y="2262188"/>
            <a:ext cx="9144000" cy="0"/>
          </a:xfrm>
          <a:prstGeom prst="rect">
            <a:avLst/>
          </a:prstGeom>
          <a:noFill/>
          <a:ln w="14288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21872" name="Group 368"/>
          <p:cNvGraphicFramePr>
            <a:graphicFrameLocks noGrp="1"/>
          </p:cNvGraphicFramePr>
          <p:nvPr/>
        </p:nvGraphicFramePr>
        <p:xfrm>
          <a:off x="428625" y="1428750"/>
          <a:ext cx="7688263" cy="4583509"/>
        </p:xfrm>
        <a:graphic>
          <a:graphicData uri="http://schemas.openxmlformats.org/drawingml/2006/table">
            <a:tbl>
              <a:tblPr/>
              <a:tblGrid>
                <a:gridCol w="1857375"/>
                <a:gridCol w="1774825"/>
                <a:gridCol w="2170113"/>
                <a:gridCol w="1885950"/>
              </a:tblGrid>
              <a:tr h="458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발전소 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계획시점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실제준공시점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예측오차율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고리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호기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67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78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28.82 %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marL="90000" marR="27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고리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호기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73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3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83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8.35 %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marL="90000" marR="27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월성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호기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73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83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25.94 %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marL="90000" marR="27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고리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3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호기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76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85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21.30 %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marL="90000" marR="27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고리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4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호기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75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86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4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28.09 %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marL="90000" marR="27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영광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호기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77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86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33.34 %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marL="90000" marR="27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영광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호기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77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5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87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6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40.61 %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marL="90000" marR="27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6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울진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호기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77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88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47.35 %</a:t>
                      </a:r>
                      <a:endParaRPr kumimoji="1" lang="en-US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marL="90000" marR="27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6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울진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호기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77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11</a:t>
                      </a: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89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년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9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월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  <a:cs typeface="한컴바탕" pitchFamily="18" charset="2"/>
                        </a:rPr>
                        <a:t>47.35 %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  <a:cs typeface="한컴바탕" pitchFamily="18" charset="2"/>
                      </a:endParaRPr>
                    </a:p>
                  </a:txBody>
                  <a:tcPr marL="90000" marR="270000" marT="46800" marB="46800"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9627" name="Rectangle 358"/>
          <p:cNvSpPr>
            <a:spLocks noChangeArrowheads="1"/>
          </p:cNvSpPr>
          <p:nvPr/>
        </p:nvSpPr>
        <p:spPr bwMode="auto">
          <a:xfrm>
            <a:off x="0" y="4595813"/>
            <a:ext cx="9144000" cy="0"/>
          </a:xfrm>
          <a:prstGeom prst="rect">
            <a:avLst/>
          </a:prstGeom>
          <a:noFill/>
          <a:ln w="14288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ko-KR"/>
          </a:p>
        </p:txBody>
      </p:sp>
      <p:sp>
        <p:nvSpPr>
          <p:cNvPr id="21566" name="Rectangle 362"/>
          <p:cNvSpPr>
            <a:spLocks noChangeArrowheads="1"/>
          </p:cNvSpPr>
          <p:nvPr/>
        </p:nvSpPr>
        <p:spPr bwMode="auto">
          <a:xfrm>
            <a:off x="214313" y="6143625"/>
            <a:ext cx="7143750" cy="523875"/>
          </a:xfrm>
          <a:prstGeom prst="rect">
            <a:avLst/>
          </a:prstGeom>
          <a:noFill/>
          <a:ln w="14288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ko-KR" sz="1400" dirty="0">
                <a:latin typeface="+mn-ea"/>
                <a:ea typeface="+mn-ea"/>
              </a:rPr>
              <a:t>*</a:t>
            </a:r>
            <a:r>
              <a:rPr lang="ko-KR" altLang="en-US" sz="1400" dirty="0">
                <a:latin typeface="+mn-ea"/>
                <a:ea typeface="+mn-ea"/>
              </a:rPr>
              <a:t>출처</a:t>
            </a:r>
            <a:r>
              <a:rPr lang="en-US" altLang="ko-KR" sz="1400" dirty="0">
                <a:latin typeface="+mn-ea"/>
                <a:ea typeface="+mn-ea"/>
              </a:rPr>
              <a:t>: </a:t>
            </a:r>
            <a:r>
              <a:rPr lang="ko-KR" altLang="en-US" sz="1400" dirty="0">
                <a:latin typeface="+mn-ea"/>
                <a:ea typeface="+mn-ea"/>
              </a:rPr>
              <a:t>조성봉 외</a:t>
            </a:r>
            <a:r>
              <a:rPr lang="en-US" altLang="ko-KR" sz="1400" dirty="0">
                <a:latin typeface="+mn-ea"/>
                <a:ea typeface="+mn-ea"/>
              </a:rPr>
              <a:t>, 1999  ※ </a:t>
            </a:r>
            <a:r>
              <a:rPr lang="ko-KR" altLang="en-US" sz="1400" dirty="0">
                <a:latin typeface="+mn-ea"/>
                <a:ea typeface="+mn-ea"/>
              </a:rPr>
              <a:t>예측오차율 </a:t>
            </a:r>
            <a:r>
              <a:rPr lang="en-US" altLang="ko-KR" sz="1400" dirty="0">
                <a:latin typeface="+mn-ea"/>
                <a:ea typeface="+mn-ea"/>
              </a:rPr>
              <a:t>= (</a:t>
            </a:r>
            <a:r>
              <a:rPr lang="ko-KR" altLang="en-US" sz="1400" dirty="0">
                <a:latin typeface="+mn-ea"/>
                <a:ea typeface="+mn-ea"/>
              </a:rPr>
              <a:t>예측수요 </a:t>
            </a:r>
            <a:r>
              <a:rPr lang="en-US" altLang="ko-KR" sz="1400" dirty="0">
                <a:latin typeface="+mn-ea"/>
                <a:ea typeface="+mn-ea"/>
              </a:rPr>
              <a:t>- </a:t>
            </a:r>
            <a:r>
              <a:rPr lang="ko-KR" altLang="en-US" sz="1400" dirty="0">
                <a:latin typeface="+mn-ea"/>
                <a:ea typeface="+mn-ea"/>
              </a:rPr>
              <a:t>실적수요</a:t>
            </a:r>
            <a:r>
              <a:rPr lang="en-US" altLang="ko-KR" sz="1400" dirty="0">
                <a:latin typeface="+mn-ea"/>
                <a:ea typeface="+mn-ea"/>
              </a:rPr>
              <a:t>) / </a:t>
            </a:r>
            <a:r>
              <a:rPr lang="ko-KR" altLang="en-US" sz="1400" dirty="0">
                <a:latin typeface="+mn-ea"/>
                <a:ea typeface="+mn-ea"/>
              </a:rPr>
              <a:t>예측수요 </a:t>
            </a:r>
            <a:r>
              <a:rPr lang="en-US" altLang="ko-KR" sz="1400" dirty="0">
                <a:latin typeface="+mn-ea"/>
                <a:ea typeface="+mn-ea"/>
              </a:rPr>
              <a:t>× 100  </a:t>
            </a:r>
          </a:p>
          <a:p>
            <a:pPr>
              <a:defRPr/>
            </a:pPr>
            <a:r>
              <a:rPr lang="ko-KR" altLang="en-US" sz="1400" dirty="0">
                <a:latin typeface="+mn-ea"/>
                <a:ea typeface="+mn-ea"/>
              </a:rPr>
              <a:t>에너지가격왜곡개선 및 수요관리정책 개선 대안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녹색연합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재인용</a:t>
            </a:r>
            <a:endParaRPr lang="en-US" altLang="ko-KR" sz="1400" dirty="0">
              <a:latin typeface="+mn-ea"/>
              <a:ea typeface="+mn-ea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0" y="522288"/>
            <a:ext cx="9144000" cy="554037"/>
          </a:xfrm>
          <a:prstGeom prst="rect">
            <a:avLst/>
          </a:prstGeom>
          <a:noFill/>
          <a:ln w="14288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80</a:t>
            </a:r>
            <a:r>
              <a:rPr lang="ko-KR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년대 원전건설 시 장기수요예측 오차와 설비과잉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00C0F1C-E17D-4B8F-BEA8-D8160A6F6395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잘못된 전력정책이 전력소비를 부추긴다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313" y="6215063"/>
            <a:ext cx="5786437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분기별 전력판매량과 정부의 정책 개입 </a:t>
            </a:r>
            <a:endParaRPr lang="en-US" sz="1200" dirty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출처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en-US" sz="1200" dirty="0">
                <a:latin typeface="+mn-ea"/>
                <a:ea typeface="+mn-ea"/>
              </a:rPr>
              <a:t>Empirical Study: Correlation between Electricity Demand and Economic Development, </a:t>
            </a:r>
            <a:r>
              <a:rPr lang="en-US" altLang="ko-KR" sz="1200" dirty="0">
                <a:latin typeface="+mn-ea"/>
                <a:ea typeface="+mn-ea"/>
              </a:rPr>
              <a:t>Won-Young </a:t>
            </a:r>
            <a:r>
              <a:rPr lang="en-US" altLang="ko-KR" sz="1200" dirty="0" err="1">
                <a:latin typeface="+mn-ea"/>
                <a:ea typeface="+mn-ea"/>
              </a:rPr>
              <a:t>YangYi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en-US" sz="1200" dirty="0">
                <a:latin typeface="+mn-ea"/>
                <a:ea typeface="+mn-ea"/>
              </a:rPr>
              <a:t>2005</a:t>
            </a:r>
            <a:endParaRPr lang="ko-KR" altLang="en-US" sz="1200" dirty="0">
              <a:latin typeface="+mn-ea"/>
              <a:ea typeface="+mn-ea"/>
            </a:endParaRPr>
          </a:p>
        </p:txBody>
      </p:sp>
      <p:graphicFrame>
        <p:nvGraphicFramePr>
          <p:cNvPr id="8" name="차트 7"/>
          <p:cNvGraphicFramePr>
            <a:graphicFrameLocks noGrp="1"/>
          </p:cNvGraphicFramePr>
          <p:nvPr/>
        </p:nvGraphicFramePr>
        <p:xfrm>
          <a:off x="285720" y="1428736"/>
          <a:ext cx="8572560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500034" y="1357313"/>
          <a:ext cx="8215398" cy="4705808"/>
        </p:xfrm>
        <a:graphic>
          <a:graphicData uri="http://schemas.openxmlformats.org/drawingml/2006/table">
            <a:tbl>
              <a:tblPr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944030"/>
                <a:gridCol w="3127936"/>
                <a:gridCol w="1025424"/>
                <a:gridCol w="3118008"/>
              </a:tblGrid>
              <a:tr h="428613"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600" b="1" kern="0" dirty="0" smtClean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Times New Roman"/>
                        </a:rPr>
                        <a:t>시기</a:t>
                      </a:r>
                      <a:endParaRPr lang="ko-KR" sz="16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6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전기요금 인하 내용</a:t>
                      </a:r>
                      <a:endParaRPr lang="ko-KR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6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시기</a:t>
                      </a:r>
                      <a:endParaRPr lang="ko-KR" sz="16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altLang="en-US" sz="16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전기요금 인하 내용</a:t>
                      </a:r>
                      <a:endParaRPr lang="ko-KR" sz="16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44331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굴림"/>
                        </a:rPr>
                        <a:t>1982. 7.10</a:t>
                      </a:r>
                      <a:endParaRPr lang="ko-KR" sz="13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산업용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소규모 발전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)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</a:t>
                      </a:r>
                      <a:r>
                        <a:rPr lang="ko-KR" alt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평균 </a:t>
                      </a:r>
                      <a:r>
                        <a:rPr lang="en-US" altLang="ko-KR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4.8%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인하</a:t>
                      </a:r>
                      <a:endParaRPr lang="ko-KR" sz="13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1988. 3.21</a:t>
                      </a:r>
                      <a:endParaRPr lang="ko-KR" sz="13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alt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평균</a:t>
                      </a:r>
                      <a:r>
                        <a:rPr 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</a:t>
                      </a: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3.6%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인하</a:t>
                      </a:r>
                      <a:endParaRPr lang="en-US" altLang="ko-KR" sz="1300" kern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- 4.0%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가정용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- 7.5%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상업용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</a:t>
                      </a: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- 2.0%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산업용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- 20.0%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가로등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</a:t>
                      </a:r>
                      <a:endParaRPr lang="en-US" sz="1300" kern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                         )</a:t>
                      </a:r>
                      <a:endParaRPr lang="ko-KR" sz="13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331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굴림"/>
                        </a:rPr>
                        <a:t>1983. 4.22</a:t>
                      </a:r>
                      <a:endParaRPr lang="ko-KR" sz="13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alt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평균 </a:t>
                      </a:r>
                      <a:r>
                        <a:rPr lang="en-US" altLang="ko-KR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3.3%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인하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/>
                      </a:r>
                      <a:b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</a:b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 - 5.2%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가정용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- 6.3%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상업용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</a:t>
                      </a:r>
                      <a:endParaRPr lang="en-US" sz="1300" kern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-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6.5%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산업용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소규모 발전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)/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</a:t>
                      </a:r>
                      <a:endParaRPr lang="en-US" sz="1300" kern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-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8.0%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가로등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)</a:t>
                      </a:r>
                      <a:endParaRPr lang="ko-KR" sz="13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1988.11.30</a:t>
                      </a:r>
                      <a:endParaRPr lang="ko-KR" sz="13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alt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평균</a:t>
                      </a:r>
                      <a:r>
                        <a:rPr 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</a:t>
                      </a: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4.1%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인하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/>
                      </a:r>
                      <a:b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</a:b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 - 4.4%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가정용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- 10.6%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상업용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</a:t>
                      </a: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-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2.0%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산업용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- 2.0%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농업용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</a:t>
                      </a: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                           )</a:t>
                      </a:r>
                      <a:endParaRPr lang="ko-KR" sz="13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72115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굴림"/>
                        </a:rPr>
                        <a:t>1986. 2.22</a:t>
                      </a:r>
                      <a:endParaRPr lang="ko-KR" sz="13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alt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평균</a:t>
                      </a:r>
                      <a:r>
                        <a:rPr 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</a:t>
                      </a: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2.8%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인하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/>
                      </a:r>
                      <a:b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</a:b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 - 2.1%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가정용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- 3.3%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상업용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/>
                      </a:r>
                      <a:b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</a:b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- 2.8%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산업용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- 2.0%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농업용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- 3.0%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가로등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) </a:t>
                      </a:r>
                      <a:endParaRPr lang="ko-KR" sz="13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1989. 7. 1</a:t>
                      </a:r>
                      <a:endParaRPr lang="ko-KR" sz="13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alt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평균 </a:t>
                      </a:r>
                      <a:r>
                        <a:rPr lang="en-US" altLang="ko-KR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7</a:t>
                      </a:r>
                      <a:r>
                        <a:rPr 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.0</a:t>
                      </a: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%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인하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/>
                      </a:r>
                      <a:b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</a:b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 - 5.0%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가정용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- 15.8%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상업용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</a:t>
                      </a:r>
                      <a:endParaRPr lang="en-US" sz="1300" kern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-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5.0%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산업용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-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5.0%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농업용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-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7.0%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가로등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                    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)</a:t>
                      </a:r>
                      <a:endParaRPr lang="ko-KR" sz="13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331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굴림"/>
                        </a:rPr>
                        <a:t>1987. 5.28</a:t>
                      </a:r>
                      <a:endParaRPr lang="ko-KR" sz="13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alt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평균 </a:t>
                      </a:r>
                      <a:r>
                        <a:rPr 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4.0</a:t>
                      </a: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인하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/>
                      </a:r>
                      <a:b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</a:b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 - 1.3%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가정용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- 4.9%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상업용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</a:t>
                      </a: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- 4.5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산업용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- 20.0%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가로등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</a:p>
                    <a:p>
                      <a:pPr algn="l" latinLnBrk="0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altLang="ko-KR" sz="1300" kern="100" dirty="0" smtClean="0">
                          <a:latin typeface="+mn-ea"/>
                          <a:ea typeface="+mn-ea"/>
                          <a:cs typeface="Times New Roman"/>
                        </a:rPr>
                        <a:t>                      )</a:t>
                      </a:r>
                      <a:endParaRPr lang="ko-KR" sz="13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1990. 5. 1</a:t>
                      </a:r>
                      <a:endParaRPr lang="ko-KR" sz="1300" b="1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alt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평균</a:t>
                      </a:r>
                      <a:r>
                        <a:rPr 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</a:t>
                      </a: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3.7%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인하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/>
                      </a:r>
                      <a:b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</a:b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 - 3.6%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가정용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- 5.0%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산업용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-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2.1% for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농업용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                    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) </a:t>
                      </a:r>
                      <a:endParaRPr lang="ko-KR" sz="13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8762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b="1" kern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굴림"/>
                        </a:rPr>
                        <a:t>1987.11.16</a:t>
                      </a:r>
                      <a:endParaRPr lang="ko-KR" sz="1300" b="1" kern="100" dirty="0">
                        <a:effectLst/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alt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평균 </a:t>
                      </a:r>
                      <a:r>
                        <a:rPr lang="en-US" sz="1300" b="1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3.8</a:t>
                      </a:r>
                      <a:r>
                        <a:rPr lang="en-US" sz="1300" b="1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인하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/>
                      </a:r>
                      <a:b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</a:b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 - 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5.0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가정용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- 5.0% </a:t>
                      </a:r>
                      <a:r>
                        <a:rPr lang="ko-KR" alt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산업용</a:t>
                      </a:r>
                      <a:r>
                        <a:rPr lang="en-US" altLang="ko-KR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/ </a:t>
                      </a:r>
                      <a:r>
                        <a:rPr lang="en-US" sz="1300" kern="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  </a:t>
                      </a:r>
                      <a:endParaRPr lang="en-US" sz="1300" kern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</a:t>
                      </a:r>
                      <a:r>
                        <a:rPr lang="en-US" sz="1300" kern="0" baseline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                        </a:t>
                      </a:r>
                      <a:r>
                        <a:rPr lang="en-US" sz="1300" kern="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)</a:t>
                      </a:r>
                      <a:endParaRPr lang="ko-KR" sz="1300" kern="1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1660" marR="41660" marT="41660" marB="416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E15827-C544-42C9-BC39-39EA1F675AB9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111619" name="Rectangle 1"/>
          <p:cNvSpPr>
            <a:spLocks noChangeArrowheads="1"/>
          </p:cNvSpPr>
          <p:nvPr/>
        </p:nvSpPr>
        <p:spPr bwMode="auto">
          <a:xfrm>
            <a:off x="1643063" y="6143625"/>
            <a:ext cx="55721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ko-KR" altLang="en-US" sz="1100">
                <a:latin typeface="Book Antiqua" pitchFamily="18" charset="0"/>
                <a:cs typeface="Times New Roman" pitchFamily="18" charset="0"/>
              </a:rPr>
              <a:t>출처</a:t>
            </a:r>
            <a:r>
              <a:rPr lang="en-US" altLang="ko-KR" sz="1100">
                <a:latin typeface="Book Antiqua" pitchFamily="18" charset="0"/>
                <a:cs typeface="Times New Roman" pitchFamily="18" charset="0"/>
              </a:rPr>
              <a:t>: &lt;</a:t>
            </a:r>
            <a:r>
              <a:rPr lang="ko-KR" altLang="en-US" sz="1100">
                <a:latin typeface="Book Antiqua" pitchFamily="18" charset="0"/>
                <a:cs typeface="Times New Roman" pitchFamily="18" charset="0"/>
              </a:rPr>
              <a:t>전기가격 추이</a:t>
            </a:r>
            <a:r>
              <a:rPr lang="en-US" altLang="ko-KR" sz="1100">
                <a:latin typeface="Book Antiqua" pitchFamily="18" charset="0"/>
                <a:cs typeface="Times New Roman" pitchFamily="18" charset="0"/>
              </a:rPr>
              <a:t>&gt;, </a:t>
            </a:r>
            <a:r>
              <a:rPr lang="ko-KR" altLang="en-US" sz="1100">
                <a:latin typeface="Book Antiqua" pitchFamily="18" charset="0"/>
                <a:cs typeface="Times New Roman" pitchFamily="18" charset="0"/>
              </a:rPr>
              <a:t>에너지통계 데이터 베이스</a:t>
            </a:r>
            <a:r>
              <a:rPr lang="en-US" altLang="ko-KR" sz="1100">
                <a:latin typeface="Book Antiqua" pitchFamily="18" charset="0"/>
                <a:cs typeface="Times New Roman" pitchFamily="18" charset="0"/>
              </a:rPr>
              <a:t>, </a:t>
            </a:r>
            <a:r>
              <a:rPr lang="ko-KR" altLang="en-US" sz="1100">
                <a:latin typeface="Book Antiqua" pitchFamily="18" charset="0"/>
                <a:cs typeface="Times New Roman" pitchFamily="18" charset="0"/>
              </a:rPr>
              <a:t>에너지경제연구원</a:t>
            </a:r>
            <a:r>
              <a:rPr lang="en-US" altLang="ko-KR" sz="1100">
                <a:latin typeface="Book Antiqua" pitchFamily="18" charset="0"/>
                <a:cs typeface="Times New Roman" pitchFamily="18" charset="0"/>
              </a:rPr>
              <a:t>, 2005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9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차례에 걸친 전기요금 인하 정책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3363" y="5110163"/>
            <a:ext cx="1285875" cy="28575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 </a:t>
            </a:r>
            <a:r>
              <a:rPr 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- 29.7% </a:t>
            </a:r>
            <a:r>
              <a:rPr lang="ko-KR" alt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심야전력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525" y="5780088"/>
            <a:ext cx="1285875" cy="2778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 </a:t>
            </a:r>
            <a:r>
              <a:rPr 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- 5.3% </a:t>
            </a:r>
            <a:r>
              <a:rPr lang="ko-KR" alt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심야전력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4363" y="2395538"/>
            <a:ext cx="1285875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 </a:t>
            </a:r>
            <a:r>
              <a:rPr 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- 2.0% </a:t>
            </a:r>
            <a:r>
              <a:rPr lang="ko-KR" alt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심야전력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70550" y="3279775"/>
            <a:ext cx="1285875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 </a:t>
            </a:r>
            <a:r>
              <a:rPr 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- 10.6% </a:t>
            </a:r>
            <a:r>
              <a:rPr lang="ko-KR" alt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심야전력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10375" y="4125913"/>
            <a:ext cx="1285875" cy="2778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 </a:t>
            </a:r>
            <a:r>
              <a:rPr 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- 8.2% </a:t>
            </a:r>
            <a:r>
              <a:rPr lang="ko-KR" alt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심야전력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8500" y="4899025"/>
            <a:ext cx="1285875" cy="276225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 </a:t>
            </a:r>
            <a:r>
              <a:rPr 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- 4.5% </a:t>
            </a:r>
            <a:r>
              <a:rPr lang="ko-KR" altLang="en-US" sz="1300" b="1" kern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/>
                <a:ea typeface="굴림"/>
                <a:cs typeface="굴림"/>
              </a:rPr>
              <a:t>심야전력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에너지위기 대처방안 없는 국가에너지기본계획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571500" y="1857375"/>
            <a:ext cx="82661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 typeface="Wingdings" pitchFamily="2" charset="2"/>
              <a:buChar char="ü"/>
              <a:defRPr/>
            </a:pPr>
            <a:r>
              <a:rPr kumimoji="0" lang="en-US" altLang="ko-KR" sz="2400" b="1" dirty="0"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2400" b="1" dirty="0">
                <a:latin typeface="+mj-lt"/>
                <a:ea typeface="+mj-ea"/>
                <a:cs typeface="+mj-cs"/>
              </a:rPr>
              <a:t>한국 에너지 현황</a:t>
            </a:r>
            <a:r>
              <a:rPr kumimoji="0" lang="en-US" altLang="ko-KR" sz="2400" b="1" dirty="0"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b="1" dirty="0">
                <a:latin typeface="+mj-lt"/>
                <a:ea typeface="+mj-ea"/>
                <a:cs typeface="+mj-cs"/>
              </a:rPr>
              <a:t>경제 규모 대비 에너지 다소비 </a:t>
            </a:r>
            <a:endParaRPr kumimoji="0" lang="en-US" altLang="ko-KR" sz="24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b="1" dirty="0"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400" b="1" dirty="0">
                <a:latin typeface="+mj-lt"/>
                <a:ea typeface="+mj-ea"/>
                <a:cs typeface="+mj-cs"/>
              </a:rPr>
            </a:br>
            <a:r>
              <a:rPr kumimoji="0" lang="ko-KR" altLang="en-US" sz="2400" b="1" dirty="0">
                <a:latin typeface="+mj-lt"/>
                <a:ea typeface="+mj-ea"/>
                <a:cs typeface="+mj-cs"/>
              </a:rPr>
              <a:t>  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2. 2030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국가에너지기본계획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: ‘</a:t>
            </a:r>
            <a:r>
              <a:rPr kumimoji="0" lang="ko-KR" altLang="en-US" sz="2400" dirty="0" err="1">
                <a:latin typeface="+mj-lt"/>
                <a:ea typeface="+mj-ea"/>
                <a:cs typeface="+mj-cs"/>
              </a:rPr>
              <a:t>저탄소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 녹색성장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’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에 위배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400" dirty="0">
                <a:latin typeface="+mj-lt"/>
                <a:ea typeface="+mj-ea"/>
                <a:cs typeface="+mj-cs"/>
              </a:rPr>
            </a:b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3.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전력소비 급증은 정책실패의 결과다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4. </a:t>
            </a:r>
            <a:r>
              <a:rPr kumimoji="0" lang="ko-KR" altLang="en-US" sz="2400" dirty="0" err="1">
                <a:latin typeface="+mj-lt"/>
                <a:ea typeface="+mj-ea"/>
                <a:cs typeface="+mj-cs"/>
              </a:rPr>
              <a:t>핵발전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 설비 과잉이 불러올 악순환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5.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핵에너지 르네상스의 허구와 원전과잉으로 인한 문제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9563" y="1857375"/>
            <a:ext cx="8429625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C816AC-B34A-49BC-AF91-1257EBF9D4CD}" type="datetime5">
              <a:rPr lang="ko-KR" altLang="en-US" smtClean="0"/>
              <a:pPr>
                <a:defRPr/>
              </a:pPr>
              <a:t>2008/10/7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4C9FC-53F3-4C56-B3E9-54B8785A0AF5}" type="slidenum">
              <a:rPr lang="ko-KR" altLang="en-US" smtClean="0"/>
              <a:pPr>
                <a:defRPr/>
              </a:pPr>
              <a:t>20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76200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겨울철 전력수요 급증으로 동계피크 발생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313" y="6143625"/>
            <a:ext cx="5715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계절별 전력판매량 연간 변화 추이</a:t>
            </a:r>
            <a:endParaRPr lang="en-US" sz="1200" dirty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출처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en-US" sz="1200" dirty="0">
                <a:latin typeface="+mn-ea"/>
                <a:ea typeface="+mn-ea"/>
              </a:rPr>
              <a:t>Empirical Study: Correlation between Electricity Demand and Economic Development, Won-young </a:t>
            </a:r>
            <a:r>
              <a:rPr lang="en-US" sz="1200" dirty="0" err="1">
                <a:latin typeface="+mn-ea"/>
                <a:ea typeface="+mn-ea"/>
              </a:rPr>
              <a:t>YangYi</a:t>
            </a:r>
            <a:r>
              <a:rPr lang="en-US" sz="1200" dirty="0">
                <a:latin typeface="+mn-ea"/>
                <a:ea typeface="+mn-ea"/>
              </a:rPr>
              <a:t>, 2005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8" name="줄무늬가 있는 오른쪽 화살표 7"/>
          <p:cNvSpPr/>
          <p:nvPr/>
        </p:nvSpPr>
        <p:spPr>
          <a:xfrm rot="16200000">
            <a:off x="3229769" y="3699669"/>
            <a:ext cx="2028825" cy="201613"/>
          </a:xfrm>
          <a:prstGeom prst="stripedRightArrow">
            <a:avLst/>
          </a:prstGeom>
          <a:solidFill>
            <a:srgbClr val="00CCFF"/>
          </a:solidFill>
          <a:ln>
            <a:solidFill>
              <a:srgbClr val="37F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112646" name="차트 10"/>
          <p:cNvPicPr>
            <a:picLocks noChangeArrowheads="1"/>
          </p:cNvPicPr>
          <p:nvPr/>
        </p:nvPicPr>
        <p:blipFill>
          <a:blip r:embed="rId2"/>
          <a:srcRect b="-21"/>
          <a:stretch>
            <a:fillRect/>
          </a:stretch>
        </p:blipFill>
        <p:spPr bwMode="auto">
          <a:xfrm>
            <a:off x="285750" y="1500188"/>
            <a:ext cx="864393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줄무늬가 있는 오른쪽 화살표 10"/>
          <p:cNvSpPr/>
          <p:nvPr/>
        </p:nvSpPr>
        <p:spPr>
          <a:xfrm rot="16200000">
            <a:off x="919956" y="3509169"/>
            <a:ext cx="2017713" cy="142875"/>
          </a:xfrm>
          <a:prstGeom prst="stripedRightArrow">
            <a:avLst/>
          </a:prstGeom>
          <a:solidFill>
            <a:srgbClr val="33CCCC"/>
          </a:solidFill>
          <a:ln>
            <a:solidFill>
              <a:srgbClr val="37FF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94F0A-A3BB-4C9B-A963-C7997F390752}" type="slidenum">
              <a:rPr lang="ko-KR" altLang="en-US" smtClean="0"/>
              <a:pPr>
                <a:defRPr/>
              </a:pPr>
              <a:t>21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정책 개입 전후의 전력 소비 변화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5" y="6215063"/>
            <a:ext cx="6858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정책 개입 전후의 관련 방정식</a:t>
            </a:r>
            <a:r>
              <a:rPr lang="en-US" sz="1200" dirty="0">
                <a:latin typeface="+mn-ea"/>
                <a:ea typeface="+mn-ea"/>
              </a:rPr>
              <a:t> (4-6), (4-7), (4-8)</a:t>
            </a:r>
            <a:r>
              <a:rPr lang="ko-KR" altLang="en-US" sz="1200" dirty="0">
                <a:latin typeface="+mn-ea"/>
                <a:ea typeface="+mn-ea"/>
              </a:rPr>
              <a:t>의 그래프 </a:t>
            </a:r>
            <a:endParaRPr lang="en-US" sz="1200" dirty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출처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en-US" sz="1200" dirty="0">
                <a:latin typeface="+mn-ea"/>
                <a:ea typeface="+mn-ea"/>
              </a:rPr>
              <a:t>Empirical Study: Correlation between Electricity Demand and Economic Development, Won-young </a:t>
            </a:r>
            <a:r>
              <a:rPr lang="en-US" sz="1200" dirty="0" err="1">
                <a:latin typeface="+mn-ea"/>
                <a:ea typeface="+mn-ea"/>
              </a:rPr>
              <a:t>YangYi</a:t>
            </a:r>
            <a:r>
              <a:rPr lang="en-US" sz="1200" dirty="0">
                <a:latin typeface="+mn-ea"/>
                <a:ea typeface="+mn-ea"/>
              </a:rPr>
              <a:t>, 2005</a:t>
            </a:r>
            <a:endParaRPr lang="ko-KR" altLang="en-US" sz="1200" dirty="0">
              <a:latin typeface="+mn-ea"/>
              <a:ea typeface="+mn-ea"/>
            </a:endParaRPr>
          </a:p>
        </p:txBody>
      </p:sp>
      <p:grpSp>
        <p:nvGrpSpPr>
          <p:cNvPr id="17" name="그룹 16"/>
          <p:cNvGrpSpPr>
            <a:grpSpLocks/>
          </p:cNvGrpSpPr>
          <p:nvPr/>
        </p:nvGrpSpPr>
        <p:grpSpPr bwMode="auto">
          <a:xfrm>
            <a:off x="7500938" y="2271713"/>
            <a:ext cx="1643062" cy="1322387"/>
            <a:chOff x="7500958" y="2272344"/>
            <a:chExt cx="1643042" cy="1321557"/>
          </a:xfrm>
        </p:grpSpPr>
        <p:cxnSp>
          <p:nvCxnSpPr>
            <p:cNvPr id="8" name="직선 화살표 연결선 7"/>
            <p:cNvCxnSpPr/>
            <p:nvPr/>
          </p:nvCxnSpPr>
          <p:spPr>
            <a:xfrm rot="5400000" flipH="1" flipV="1">
              <a:off x="7908380" y="2650725"/>
              <a:ext cx="758349" cy="1588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500958" y="3286119"/>
              <a:ext cx="1643042" cy="30778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400" dirty="0">
                  <a:latin typeface="+mn-ea"/>
                  <a:ea typeface="+mn-ea"/>
                </a:rPr>
                <a:t>증가율 </a:t>
              </a:r>
              <a:r>
                <a:rPr lang="en-US" altLang="ko-KR" sz="1400" dirty="0">
                  <a:latin typeface="+mn-ea"/>
                  <a:ea typeface="+mn-ea"/>
                </a:rPr>
                <a:t>2</a:t>
              </a:r>
              <a:r>
                <a:rPr lang="ko-KR" altLang="en-US" sz="1400" dirty="0">
                  <a:latin typeface="+mn-ea"/>
                  <a:ea typeface="+mn-ea"/>
                </a:rPr>
                <a:t>배 상승</a:t>
              </a:r>
            </a:p>
          </p:txBody>
        </p:sp>
      </p:grpSp>
      <p:graphicFrame>
        <p:nvGraphicFramePr>
          <p:cNvPr id="13" name="차트 12"/>
          <p:cNvGraphicFramePr>
            <a:graphicFrameLocks noGrp="1"/>
          </p:cNvGraphicFramePr>
          <p:nvPr/>
        </p:nvGraphicFramePr>
        <p:xfrm>
          <a:off x="285720" y="1500174"/>
          <a:ext cx="7997976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85720" y="1600200"/>
          <a:ext cx="8401080" cy="475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357188" y="571500"/>
            <a:ext cx="8208962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7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열량기준 유가변동에 따른 에너지원간 요금 비교</a:t>
            </a:r>
          </a:p>
        </p:txBody>
      </p:sp>
      <p:sp>
        <p:nvSpPr>
          <p:cNvPr id="114691" name="Rectangle 15"/>
          <p:cNvSpPr>
            <a:spLocks noChangeArrowheads="1"/>
          </p:cNvSpPr>
          <p:nvPr/>
        </p:nvSpPr>
        <p:spPr bwMode="auto">
          <a:xfrm>
            <a:off x="0" y="6215063"/>
            <a:ext cx="7358063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참조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한국전력거래소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2008, </a:t>
            </a:r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국가에너지기본계획의 역할과 신규원전논쟁에 대한 제언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</a:p>
          <a:p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녹색연합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재인용</a:t>
            </a:r>
            <a:endParaRPr kumimoji="0" lang="en-US" altLang="ko-KR" sz="140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643937" cy="642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OECD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가정용 에너지가격비교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(2006)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1266825"/>
            <a:ext cx="8483600" cy="480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B/>
          </a:sp3d>
        </p:spPr>
      </p:pic>
      <p:sp>
        <p:nvSpPr>
          <p:cNvPr id="116739" name="Rectangle 8"/>
          <p:cNvSpPr>
            <a:spLocks noChangeArrowheads="1"/>
          </p:cNvSpPr>
          <p:nvPr/>
        </p:nvSpPr>
        <p:spPr bwMode="auto">
          <a:xfrm>
            <a:off x="428625" y="6154738"/>
            <a:ext cx="6715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kumimoji="0" lang="ko-KR" altLang="en-US" sz="1600">
                <a:latin typeface="맑은 고딕" pitchFamily="50" charset="-127"/>
                <a:ea typeface="맑은 고딕" pitchFamily="50" charset="-127"/>
              </a:rPr>
              <a:t>출처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600">
                <a:latin typeface="맑은 고딕" pitchFamily="50" charset="-127"/>
                <a:ea typeface="맑은 고딕" pitchFamily="50" charset="-127"/>
              </a:rPr>
              <a:t>지속가능소비생산연구원 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2008, </a:t>
            </a:r>
            <a:r>
              <a:rPr kumimoji="0" lang="ko-KR" altLang="en-US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국가에너지기본계획의 역할과 신규원전논쟁에 대한 제언</a:t>
            </a:r>
            <a:r>
              <a:rPr kumimoji="0" lang="en-US" altLang="ko-KR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녹색연합</a:t>
            </a:r>
            <a:r>
              <a:rPr kumimoji="0" lang="en-US" altLang="ko-KR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재인용</a:t>
            </a:r>
            <a:endParaRPr lang="ko-KR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4138"/>
            <a:ext cx="8189912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2" name="Rectangle 8"/>
          <p:cNvSpPr>
            <a:spLocks noChangeArrowheads="1"/>
          </p:cNvSpPr>
          <p:nvPr/>
        </p:nvSpPr>
        <p:spPr bwMode="auto">
          <a:xfrm>
            <a:off x="428625" y="6154738"/>
            <a:ext cx="67151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kumimoji="0" lang="ko-KR" altLang="en-US" sz="1600">
                <a:latin typeface="맑은 고딕" pitchFamily="50" charset="-127"/>
                <a:ea typeface="맑은 고딕" pitchFamily="50" charset="-127"/>
              </a:rPr>
              <a:t>출처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: </a:t>
            </a:r>
            <a:r>
              <a:rPr kumimoji="0" lang="ko-KR" altLang="en-US" sz="1600">
                <a:latin typeface="맑은 고딕" pitchFamily="50" charset="-127"/>
                <a:ea typeface="맑은 고딕" pitchFamily="50" charset="-127"/>
              </a:rPr>
              <a:t>지속가능소비생산연구원 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2008, </a:t>
            </a:r>
            <a:r>
              <a:rPr kumimoji="0" lang="ko-KR" altLang="en-US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국가에너지기본계획의 역할과 신규원전논쟁에 대한 제언</a:t>
            </a:r>
            <a:r>
              <a:rPr kumimoji="0" lang="en-US" altLang="ko-KR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녹색연합</a:t>
            </a:r>
            <a:r>
              <a:rPr kumimoji="0" lang="en-US" altLang="ko-KR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재인용</a:t>
            </a:r>
            <a:endParaRPr lang="ko-KR" altLang="en-US" sz="1600"/>
          </a:p>
        </p:txBody>
      </p:sp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643937" cy="642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OECD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산업용 에너지가격비교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(2006)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28625"/>
            <a:ext cx="7686675" cy="65405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한국의 전력소비 급증추세</a:t>
            </a:r>
          </a:p>
        </p:txBody>
      </p:sp>
      <p:sp>
        <p:nvSpPr>
          <p:cNvPr id="118786" name="Rectangle 8"/>
          <p:cNvSpPr>
            <a:spLocks noChangeArrowheads="1"/>
          </p:cNvSpPr>
          <p:nvPr/>
        </p:nvSpPr>
        <p:spPr bwMode="auto">
          <a:xfrm>
            <a:off x="395288" y="6226175"/>
            <a:ext cx="691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kumimoji="0" lang="ko-KR" altLang="en-US" sz="1600">
                <a:latin typeface="맑은 고딕" pitchFamily="50" charset="-127"/>
                <a:ea typeface="맑은 고딕" pitchFamily="50" charset="-127"/>
              </a:rPr>
              <a:t>출처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: IEA “</a:t>
            </a:r>
            <a:r>
              <a:rPr kumimoji="0" lang="en-US" altLang="ko-KR" sz="1600" i="1">
                <a:latin typeface="맑은 고딕" pitchFamily="50" charset="-127"/>
                <a:ea typeface="맑은 고딕" pitchFamily="50" charset="-127"/>
              </a:rPr>
              <a:t>Electricity Information 2007</a:t>
            </a:r>
            <a:r>
              <a:rPr kumimoji="0" lang="en-US" altLang="ko-KR" sz="1600">
                <a:latin typeface="맑은 고딕" pitchFamily="50" charset="-127"/>
                <a:ea typeface="맑은 고딕" pitchFamily="50" charset="-127"/>
              </a:rPr>
              <a:t> “, </a:t>
            </a:r>
            <a:r>
              <a:rPr kumimoji="0" lang="ko-KR" altLang="en-US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국가에너지기본계획의 역할과 신규원전논쟁에 대한 제언</a:t>
            </a:r>
            <a:r>
              <a:rPr kumimoji="0" lang="en-US" altLang="ko-KR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녹색연합</a:t>
            </a:r>
            <a:r>
              <a:rPr kumimoji="0" lang="en-US" altLang="ko-KR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6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재인용 </a:t>
            </a:r>
            <a:endParaRPr kumimoji="0" lang="en-US" altLang="ko-KR" sz="1600"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18" name="차트 17"/>
          <p:cNvGraphicFramePr>
            <a:graphicFrameLocks/>
          </p:cNvGraphicFramePr>
          <p:nvPr/>
        </p:nvGraphicFramePr>
        <p:xfrm>
          <a:off x="403196" y="1057259"/>
          <a:ext cx="8143932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에너지위기 대처방안 없는 국가에너지기본계획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571500" y="1857375"/>
            <a:ext cx="82661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1.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한국 에너지 현황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경제 규모 대비 에너지 다소비 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</a:t>
            </a: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2. 2030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국가에너지기본계획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: ‘</a:t>
            </a:r>
            <a:r>
              <a:rPr kumimoji="0" lang="ko-KR" altLang="en-US" sz="2400" dirty="0" err="1">
                <a:latin typeface="+mj-lt"/>
                <a:ea typeface="+mj-ea"/>
                <a:cs typeface="+mj-cs"/>
              </a:rPr>
              <a:t>저탄소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 녹색성장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’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에 위배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3.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전력소비 급증은 정책실패의 결과다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kumimoji="0" lang="en-US" altLang="ko-KR" sz="2400" b="1" dirty="0">
                <a:latin typeface="+mj-lt"/>
                <a:ea typeface="+mj-ea"/>
                <a:cs typeface="+mj-cs"/>
              </a:rPr>
              <a:t>4. </a:t>
            </a:r>
            <a:r>
              <a:rPr kumimoji="0" lang="ko-KR" altLang="en-US" sz="2400" b="1" dirty="0" err="1">
                <a:latin typeface="+mj-lt"/>
                <a:ea typeface="+mj-ea"/>
                <a:cs typeface="+mj-cs"/>
              </a:rPr>
              <a:t>핵발전</a:t>
            </a:r>
            <a:r>
              <a:rPr kumimoji="0" lang="ko-KR" altLang="en-US" sz="2400" b="1" dirty="0">
                <a:latin typeface="+mj-lt"/>
                <a:ea typeface="+mj-ea"/>
                <a:cs typeface="+mj-cs"/>
              </a:rPr>
              <a:t> 설비 과잉이 불러올 악순환</a:t>
            </a:r>
            <a:endParaRPr kumimoji="0" lang="en-US" altLang="ko-KR" sz="2400" b="1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5.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핵에너지 르네상스의 허구와 원전과잉으로 인한 문제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9563" y="1857375"/>
            <a:ext cx="8429625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제목 1"/>
          <p:cNvSpPr>
            <a:spLocks noGrp="1"/>
          </p:cNvSpPr>
          <p:nvPr>
            <p:ph type="title"/>
          </p:nvPr>
        </p:nvSpPr>
        <p:spPr>
          <a:xfrm>
            <a:off x="0" y="473075"/>
            <a:ext cx="9144000" cy="571500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원전과잉설비에 대한 대응과 장기적 영향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07963" y="1357313"/>
          <a:ext cx="8786875" cy="4686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4"/>
                <a:gridCol w="2678923"/>
                <a:gridCol w="2250299"/>
                <a:gridCol w="2143139"/>
              </a:tblGrid>
              <a:tr h="891219"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프랑스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한국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미국</a:t>
                      </a:r>
                      <a:endParaRPr lang="ko-KR" altLang="en-US" sz="2000" dirty="0"/>
                    </a:p>
                  </a:txBody>
                  <a:tcPr/>
                </a:tc>
              </a:tr>
              <a:tr h="903174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원전설비과잉</a:t>
                      </a:r>
                      <a:endParaRPr lang="en-US" altLang="ko-KR" sz="2000" dirty="0" smtClean="0"/>
                    </a:p>
                    <a:p>
                      <a:pPr latinLnBrk="1"/>
                      <a:r>
                        <a:rPr lang="ko-KR" altLang="en-US" sz="2000" dirty="0" smtClean="0"/>
                        <a:t>인지 시점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1978~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1982~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1973~1979</a:t>
                      </a:r>
                      <a:endParaRPr lang="ko-KR" altLang="en-US" sz="2000" dirty="0"/>
                    </a:p>
                  </a:txBody>
                  <a:tcPr/>
                </a:tc>
              </a:tr>
              <a:tr h="161246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  대응방식</a:t>
                      </a:r>
                      <a:r>
                        <a:rPr lang="en-US" altLang="ko-KR" sz="2000" dirty="0" smtClean="0"/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</a:tr>
              <a:tr h="1279461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2000" dirty="0" smtClean="0"/>
                        <a:t>장기적 영향</a:t>
                      </a:r>
                      <a:r>
                        <a:rPr lang="en-US" altLang="ko-KR" sz="2000" dirty="0" smtClean="0"/>
                        <a:t>:</a:t>
                      </a:r>
                    </a:p>
                    <a:p>
                      <a:pPr latinLnBrk="1"/>
                      <a:r>
                        <a:rPr lang="en-US" altLang="ko-KR" sz="2000" dirty="0" smtClean="0"/>
                        <a:t>Rebound</a:t>
                      </a:r>
                    </a:p>
                    <a:p>
                      <a:pPr latinLnBrk="1"/>
                      <a:r>
                        <a:rPr lang="en-US" altLang="ko-KR" sz="2000" dirty="0" smtClean="0"/>
                        <a:t>Effects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20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en-US" altLang="ko-KR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1885" name="직사각형 4"/>
          <p:cNvSpPr>
            <a:spLocks noChangeArrowheads="1"/>
          </p:cNvSpPr>
          <p:nvPr/>
        </p:nvSpPr>
        <p:spPr bwMode="auto">
          <a:xfrm>
            <a:off x="214313" y="6211888"/>
            <a:ext cx="6786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국가에너지기본계획의 역할과 신규원전논쟁에 대한 제언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녹색연합</a:t>
            </a:r>
            <a:endParaRPr lang="ko-KR" altLang="en-US" sz="1400"/>
          </a:p>
        </p:txBody>
      </p:sp>
      <p:sp>
        <p:nvSpPr>
          <p:cNvPr id="5" name="TextBox 4"/>
          <p:cNvSpPr txBox="1"/>
          <p:nvPr/>
        </p:nvSpPr>
        <p:spPr>
          <a:xfrm>
            <a:off x="1933575" y="3214688"/>
            <a:ext cx="27305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심야전기난방도입</a:t>
            </a:r>
            <a:r>
              <a:rPr lang="en-US" altLang="ko-KR" sz="2000" dirty="0">
                <a:latin typeface="+mn-ea"/>
                <a:ea typeface="+mn-ea"/>
              </a:rPr>
              <a:t>, </a:t>
            </a:r>
            <a:r>
              <a:rPr lang="ko-KR" altLang="en-US" sz="2000" dirty="0">
                <a:latin typeface="+mn-ea"/>
                <a:ea typeface="+mn-ea"/>
              </a:rPr>
              <a:t>전전화</a:t>
            </a:r>
            <a:r>
              <a:rPr lang="en-US" altLang="ko-KR" sz="2000" dirty="0">
                <a:latin typeface="+mn-ea"/>
                <a:ea typeface="+mn-ea"/>
              </a:rPr>
              <a:t>(</a:t>
            </a:r>
            <a:r>
              <a:rPr lang="ko-KR" altLang="en-US" sz="2000" dirty="0">
                <a:latin typeface="+mn-ea"/>
                <a:ea typeface="+mn-ea"/>
              </a:rPr>
              <a:t>全電化</a:t>
            </a:r>
            <a:r>
              <a:rPr lang="en-US" altLang="ko-KR" sz="2000" dirty="0">
                <a:latin typeface="+mn-ea"/>
                <a:ea typeface="+mn-ea"/>
              </a:rPr>
              <a:t>)</a:t>
            </a:r>
            <a:r>
              <a:rPr lang="ko-KR" altLang="en-US" sz="2000" dirty="0">
                <a:latin typeface="+mn-ea"/>
                <a:ea typeface="+mn-ea"/>
              </a:rPr>
              <a:t>주택</a:t>
            </a:r>
            <a:r>
              <a:rPr lang="en-US" altLang="ko-KR" sz="2000" dirty="0">
                <a:latin typeface="+mn-ea"/>
                <a:ea typeface="+mn-ea"/>
              </a:rPr>
              <a:t>,</a:t>
            </a:r>
          </a:p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산업용전기보일러</a:t>
            </a:r>
            <a:r>
              <a:rPr lang="en-US" altLang="ko-KR" sz="2000" dirty="0">
                <a:latin typeface="+mn-ea"/>
                <a:ea typeface="+mn-ea"/>
              </a:rPr>
              <a:t>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dirty="0" err="1">
                <a:latin typeface="+mn-ea"/>
                <a:ea typeface="+mn-ea"/>
              </a:rPr>
              <a:t>원가이하</a:t>
            </a:r>
            <a:r>
              <a:rPr lang="ko-KR" altLang="en-US" sz="2000" dirty="0">
                <a:latin typeface="+mn-ea"/>
                <a:ea typeface="+mn-ea"/>
              </a:rPr>
              <a:t> 전력수출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35513" y="3275013"/>
            <a:ext cx="2122487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전기요금인하</a:t>
            </a:r>
            <a:r>
              <a:rPr lang="en-US" altLang="ko-KR" sz="2000" dirty="0">
                <a:latin typeface="+mn-ea"/>
                <a:ea typeface="+mn-ea"/>
              </a:rPr>
              <a:t>,</a:t>
            </a:r>
          </a:p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심야전기도입</a:t>
            </a:r>
            <a:r>
              <a:rPr lang="en-US" altLang="ko-KR" sz="2000" dirty="0">
                <a:latin typeface="+mn-ea"/>
                <a:ea typeface="+mn-ea"/>
              </a:rPr>
              <a:t>,</a:t>
            </a:r>
          </a:p>
          <a:p>
            <a:pPr>
              <a:defRPr/>
            </a:pPr>
            <a:r>
              <a:rPr lang="ko-KR" altLang="en-US" sz="2000" dirty="0" err="1">
                <a:latin typeface="+mn-ea"/>
                <a:ea typeface="+mn-ea"/>
              </a:rPr>
              <a:t>경부하요금</a:t>
            </a:r>
            <a:r>
              <a:rPr lang="ko-KR" altLang="en-US" sz="2000" dirty="0">
                <a:latin typeface="+mn-ea"/>
                <a:ea typeface="+mn-ea"/>
              </a:rPr>
              <a:t> 인하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4825" y="3248025"/>
            <a:ext cx="2198688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민간투자자들 원전투자</a:t>
            </a:r>
            <a:r>
              <a:rPr lang="en-US" altLang="ko-KR" sz="2000" dirty="0">
                <a:latin typeface="+mn-ea"/>
                <a:ea typeface="+mn-ea"/>
              </a:rPr>
              <a:t>40</a:t>
            </a:r>
            <a:r>
              <a:rPr lang="ko-KR" altLang="en-US" sz="2000" dirty="0">
                <a:latin typeface="+mn-ea"/>
                <a:ea typeface="+mn-ea"/>
              </a:rPr>
              <a:t>건 취소</a:t>
            </a:r>
            <a:r>
              <a:rPr lang="en-US" altLang="ko-KR" sz="2000" dirty="0">
                <a:latin typeface="+mn-ea"/>
                <a:ea typeface="+mn-ea"/>
              </a:rPr>
              <a:t>,</a:t>
            </a:r>
          </a:p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효율개선투자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defRPr/>
            </a:pPr>
            <a:r>
              <a:rPr lang="en-US" altLang="ko-KR" sz="2000" dirty="0">
                <a:latin typeface="+mn-ea"/>
                <a:ea typeface="+mn-ea"/>
              </a:rPr>
              <a:t>(PURPA 1978 </a:t>
            </a:r>
            <a:r>
              <a:rPr lang="ko-KR" altLang="en-US" sz="2000" dirty="0">
                <a:latin typeface="+mn-ea"/>
                <a:ea typeface="+mn-ea"/>
              </a:rPr>
              <a:t>등</a:t>
            </a:r>
            <a:r>
              <a:rPr lang="en-US" altLang="ko-KR" sz="2000" dirty="0">
                <a:latin typeface="+mn-ea"/>
                <a:ea typeface="+mn-ea"/>
              </a:rPr>
              <a:t>)</a:t>
            </a:r>
            <a:endParaRPr lang="ko-KR" altLang="en-US" sz="2000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813" y="4921250"/>
            <a:ext cx="26543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주택용</a:t>
            </a:r>
            <a:r>
              <a:rPr lang="en-US" altLang="ko-KR" sz="2000" dirty="0">
                <a:latin typeface="+mn-ea"/>
                <a:ea typeface="+mn-ea"/>
              </a:rPr>
              <a:t>40% </a:t>
            </a:r>
            <a:r>
              <a:rPr lang="ko-KR" altLang="en-US" sz="2000" dirty="0">
                <a:latin typeface="+mn-ea"/>
                <a:ea typeface="+mn-ea"/>
              </a:rPr>
              <a:t>전기난방</a:t>
            </a:r>
            <a:r>
              <a:rPr lang="en-US" altLang="ko-KR" sz="2000" dirty="0">
                <a:latin typeface="+mn-ea"/>
                <a:ea typeface="+mn-ea"/>
              </a:rPr>
              <a:t>,</a:t>
            </a:r>
          </a:p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동계피크로 전력수입</a:t>
            </a:r>
            <a:r>
              <a:rPr lang="en-US" altLang="ko-KR" sz="2000" dirty="0">
                <a:latin typeface="+mn-ea"/>
                <a:ea typeface="+mn-ea"/>
              </a:rPr>
              <a:t>,</a:t>
            </a:r>
          </a:p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퇴역 중유발전 </a:t>
            </a:r>
            <a:r>
              <a:rPr lang="ko-KR" altLang="en-US" sz="2000" dirty="0" err="1">
                <a:latin typeface="+mn-ea"/>
                <a:ea typeface="+mn-ea"/>
              </a:rPr>
              <a:t>재가동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32325" y="4905375"/>
            <a:ext cx="2274888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전력수요급증</a:t>
            </a:r>
            <a:r>
              <a:rPr lang="en-US" altLang="ko-KR" sz="2000" dirty="0">
                <a:latin typeface="+mn-ea"/>
                <a:ea typeface="+mn-ea"/>
              </a:rPr>
              <a:t>,</a:t>
            </a:r>
          </a:p>
          <a:p>
            <a:pPr>
              <a:defRPr/>
            </a:pPr>
            <a:r>
              <a:rPr lang="en-US" altLang="ko-KR" sz="2000" dirty="0">
                <a:latin typeface="+mn-ea"/>
                <a:ea typeface="+mn-ea"/>
              </a:rPr>
              <a:t>1994</a:t>
            </a:r>
            <a:r>
              <a:rPr lang="ko-KR" altLang="en-US" sz="2000" dirty="0">
                <a:latin typeface="+mn-ea"/>
                <a:ea typeface="+mn-ea"/>
              </a:rPr>
              <a:t>년 예비율</a:t>
            </a:r>
            <a:r>
              <a:rPr lang="en-US" altLang="ko-KR" sz="2000" dirty="0">
                <a:latin typeface="+mn-ea"/>
                <a:ea typeface="+mn-ea"/>
              </a:rPr>
              <a:t>3%,</a:t>
            </a:r>
          </a:p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동계 </a:t>
            </a:r>
            <a:r>
              <a:rPr lang="en-US" altLang="ko-KR" sz="2000" dirty="0">
                <a:latin typeface="+mn-ea"/>
                <a:ea typeface="+mn-ea"/>
              </a:rPr>
              <a:t>LNG</a:t>
            </a:r>
            <a:r>
              <a:rPr lang="ko-KR" altLang="en-US" sz="2000" dirty="0" err="1">
                <a:latin typeface="+mn-ea"/>
                <a:ea typeface="+mn-ea"/>
              </a:rPr>
              <a:t>수급난</a:t>
            </a:r>
            <a:endParaRPr lang="en-US" altLang="ko-KR" sz="2000" dirty="0"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80225" y="4946650"/>
            <a:ext cx="20462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전력 공급 및 </a:t>
            </a:r>
            <a:endParaRPr lang="en-US" altLang="ko-KR" sz="2000" dirty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2000" dirty="0">
                <a:latin typeface="+mn-ea"/>
                <a:ea typeface="+mn-ea"/>
              </a:rPr>
              <a:t>수요효율개선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813" y="3541713"/>
            <a:ext cx="1143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부하관리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2475" y="3911600"/>
            <a:ext cx="5000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vs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263" y="4286250"/>
            <a:ext cx="1214437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설비취소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uiExpand="1" build="allAtOnce"/>
      <p:bldP spid="7" grpId="0" build="allAtOnce"/>
      <p:bldP spid="8" grpId="0" uiExpand="1" build="allAtOnce"/>
      <p:bldP spid="9" grpId="0" uiExpand="1" build="allAtOnce"/>
      <p:bldP spid="10" grpId="0" build="allAtOnce"/>
      <p:bldP spid="11" grpId="0" build="allAtOnce"/>
      <p:bldP spid="11" grpId="1" build="allAtOnce"/>
      <p:bldP spid="11" grpId="2" build="allAtOnce"/>
      <p:bldP spid="11" grpId="3" build="allAtOnce"/>
      <p:bldP spid="12" grpId="0" build="allAtOnce"/>
      <p:bldP spid="13" grpId="0" build="allAtOnce"/>
      <p:bldP spid="13" grpId="1" build="allAtOnce"/>
      <p:bldP spid="13" grpId="2" build="allAtOnce"/>
      <p:bldP spid="13" grpId="3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9850" y="425450"/>
            <a:ext cx="8401050" cy="6540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프랑스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(EDF)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의 분기별 전력수출현황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288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12288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00188"/>
            <a:ext cx="85010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84" name="직사각형 4"/>
          <p:cNvSpPr>
            <a:spLocks noChangeArrowheads="1"/>
          </p:cNvSpPr>
          <p:nvPr/>
        </p:nvSpPr>
        <p:spPr bwMode="auto">
          <a:xfrm>
            <a:off x="214313" y="6211888"/>
            <a:ext cx="70723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 i="1"/>
              <a:t>참조</a:t>
            </a:r>
            <a:r>
              <a:rPr lang="en-US" altLang="ko-KR" sz="1400" i="1"/>
              <a:t>: RTE – Analysis: CRE</a:t>
            </a:r>
          </a:p>
          <a:p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국가에너지기본계획의 역할과 신규원전논쟁에 대한 제언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녹색연합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재인용</a:t>
            </a:r>
            <a:endParaRPr lang="ko-K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8425" y="411163"/>
            <a:ext cx="8401050" cy="65405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프랑스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(EDF)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의 분기별 전력수입현황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23906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500188"/>
            <a:ext cx="8572500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타원 6"/>
          <p:cNvSpPr/>
          <p:nvPr/>
        </p:nvSpPr>
        <p:spPr>
          <a:xfrm>
            <a:off x="2714625" y="1857375"/>
            <a:ext cx="1143000" cy="1857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6357938" y="1785938"/>
            <a:ext cx="1143000" cy="18573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3929063" y="1357313"/>
            <a:ext cx="1143000" cy="2214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143500" y="3071813"/>
            <a:ext cx="1143000" cy="142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1357313" y="2428875"/>
            <a:ext cx="1143000" cy="1428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3913" name="직사각형 12"/>
          <p:cNvSpPr>
            <a:spLocks noChangeArrowheads="1"/>
          </p:cNvSpPr>
          <p:nvPr/>
        </p:nvSpPr>
        <p:spPr bwMode="auto">
          <a:xfrm>
            <a:off x="214313" y="6211888"/>
            <a:ext cx="70723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 i="1"/>
              <a:t>참조</a:t>
            </a:r>
            <a:r>
              <a:rPr lang="en-US" altLang="ko-KR" sz="1400" i="1"/>
              <a:t>: RTE – Analysis: CRE</a:t>
            </a:r>
          </a:p>
          <a:p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국가에너지기본계획의 역할과 신규원전논쟁에 대한 제언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녹색연합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재인용</a:t>
            </a:r>
            <a:endParaRPr lang="ko-KR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8E6CC32-AE37-48B5-9E6A-079216E0E532}" type="datetime5">
              <a:rPr lang="ko-KR" altLang="en-US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8BEBD-ED6D-4715-8EFC-BB077CBA5450}" type="slidenum">
              <a:rPr lang="ko-KR" altLang="en-US" smtClean="0"/>
              <a:pPr>
                <a:defRPr/>
              </a:pPr>
              <a:t>3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한국의 에너지 사용량 </a:t>
            </a: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Ⅰ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</p:nvPr>
        </p:nvGraphicFramePr>
        <p:xfrm>
          <a:off x="285750" y="1428750"/>
          <a:ext cx="8501122" cy="4286279"/>
        </p:xfrm>
        <a:graphic>
          <a:graphicData uri="http://schemas.openxmlformats.org/drawingml/2006/table">
            <a:tbl>
              <a:tblPr/>
              <a:tblGrid>
                <a:gridCol w="369615"/>
                <a:gridCol w="1409300"/>
                <a:gridCol w="789126"/>
                <a:gridCol w="1246820"/>
                <a:gridCol w="753050"/>
                <a:gridCol w="1194963"/>
                <a:gridCol w="852255"/>
                <a:gridCol w="1146765"/>
                <a:gridCol w="739228"/>
              </a:tblGrid>
              <a:tr h="363046"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1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　</a:t>
                      </a:r>
                      <a:endParaRPr lang="ko-KR" sz="105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1</a:t>
                      </a:r>
                      <a:r>
                        <a:rPr lang="ko-KR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인당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 GDP(2000USD/</a:t>
                      </a:r>
                      <a:r>
                        <a:rPr lang="ko-KR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인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)</a:t>
                      </a:r>
                      <a:endParaRPr lang="ko-KR" sz="1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Net Import(MTOE)</a:t>
                      </a:r>
                      <a:endParaRPr lang="ko-KR" sz="1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1</a:t>
                      </a:r>
                      <a:r>
                        <a:rPr lang="ko-KR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차 에너지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(MTOE)</a:t>
                      </a:r>
                      <a:endParaRPr lang="ko-KR" sz="1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전기 소비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(</a:t>
                      </a:r>
                      <a:r>
                        <a:rPr lang="en-US" sz="1200" b="1" kern="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TWh</a:t>
                      </a:r>
                      <a:r>
                        <a:rPr lang="en-US" sz="1200" b="1" kern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맑은 고딕"/>
                          <a:cs typeface="굴림"/>
                        </a:rPr>
                        <a:t>)</a:t>
                      </a:r>
                      <a:endParaRPr lang="ko-KR" sz="1100" b="1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룩셈부르크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51,217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미국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734.87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미국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2340.29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미국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4046.6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노르웨이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39,998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일본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438.98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중국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1735.23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중국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2363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일본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39,090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독일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214.47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러시아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646.68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일본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1051.9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4</a:t>
                      </a:r>
                      <a:endParaRPr lang="ko-KR" sz="1400" kern="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미국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37,063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한국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176.26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인도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537.31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러시아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828.12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5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스위스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34,609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이탈리아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159.33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일본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530.46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독일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586.42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6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덴마크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31,565 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프랑스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143.3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독일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344.75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캐나다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558.5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스웨덴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30,104 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스페인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124.68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프랑스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275.97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인도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525.93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8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아일랜드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29,906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중국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124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캐나다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271.95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프랑스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483.23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9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영국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27,014 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인도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121.6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영국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233.93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영국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376.63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10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핀란드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26,255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대만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95.06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한국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213.77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한국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375.66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11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캐나다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25,485 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터키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61.89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이탈리아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185.19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이탈리아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332.23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15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독일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23,791 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영국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32.26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호주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121.96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멕시코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195.73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프랑스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22,809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그리스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23.13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터키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85.21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스웨덴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139.34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21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스페인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15,688 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아일랜드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13.8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핀란드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34.96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벨기에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89.17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22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대만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15,532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룩셈부르크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4.68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오스트리아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34.36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핀란드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84.57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783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23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한국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13,211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덴마크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-10.52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노르웨이</a:t>
                      </a:r>
                      <a:endParaRPr lang="ko-KR" sz="12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32.12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오스트리아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64.95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5813" y="5786438"/>
            <a:ext cx="6572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출처</a:t>
            </a:r>
            <a:r>
              <a:rPr lang="en-US" altLang="ko-KR" sz="1200" dirty="0">
                <a:latin typeface="+mn-ea"/>
                <a:ea typeface="+mn-ea"/>
              </a:rPr>
              <a:t>: IEA, Key World Energy Statistics, 2007, </a:t>
            </a:r>
            <a:r>
              <a:rPr lang="ko-KR" altLang="en-US" sz="1200" dirty="0">
                <a:latin typeface="+mn-ea"/>
                <a:ea typeface="+mn-ea"/>
              </a:rPr>
              <a:t>재구성</a:t>
            </a:r>
            <a:r>
              <a:rPr lang="en-US" altLang="ko-KR" sz="1200" dirty="0">
                <a:latin typeface="+mn-ea"/>
                <a:ea typeface="+mn-ea"/>
              </a:rPr>
              <a:t>  </a:t>
            </a:r>
            <a:endParaRPr lang="ko-KR" altLang="en-US" sz="1200" dirty="0">
              <a:latin typeface="+mn-ea"/>
              <a:ea typeface="+mn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85750" y="5419725"/>
          <a:ext cx="2568041" cy="292783"/>
        </p:xfrm>
        <a:graphic>
          <a:graphicData uri="http://schemas.openxmlformats.org/drawingml/2006/table">
            <a:tbl>
              <a:tblPr/>
              <a:tblGrid>
                <a:gridCol w="369615"/>
                <a:gridCol w="1409300"/>
                <a:gridCol w="789126"/>
              </a:tblGrid>
              <a:tr h="292783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23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한국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13,211 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285750" y="3963988"/>
          <a:ext cx="8501122" cy="242030"/>
        </p:xfrm>
        <a:graphic>
          <a:graphicData uri="http://schemas.openxmlformats.org/drawingml/2006/table">
            <a:tbl>
              <a:tblPr/>
              <a:tblGrid>
                <a:gridCol w="369615"/>
                <a:gridCol w="1409300"/>
                <a:gridCol w="789126"/>
                <a:gridCol w="1246820"/>
                <a:gridCol w="753050"/>
                <a:gridCol w="1194963"/>
                <a:gridCol w="852255"/>
                <a:gridCol w="1146765"/>
                <a:gridCol w="739228"/>
              </a:tblGrid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10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핀란드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26,255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대만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95.06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한국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213.77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한국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375.66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/>
        </p:nvGraphicFramePr>
        <p:xfrm>
          <a:off x="288925" y="2517775"/>
          <a:ext cx="4567911" cy="242030"/>
        </p:xfrm>
        <a:graphic>
          <a:graphicData uri="http://schemas.openxmlformats.org/drawingml/2006/table">
            <a:tbl>
              <a:tblPr/>
              <a:tblGrid>
                <a:gridCol w="369615"/>
                <a:gridCol w="1409300"/>
                <a:gridCol w="789126"/>
                <a:gridCol w="1246820"/>
                <a:gridCol w="753050"/>
              </a:tblGrid>
              <a:tr h="242030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4</a:t>
                      </a:r>
                      <a:endParaRPr lang="ko-KR" sz="1400" b="1" kern="0" dirty="0">
                        <a:solidFill>
                          <a:srgbClr val="000000"/>
                        </a:solidFill>
                        <a:latin typeface="맑은 고딕"/>
                        <a:ea typeface="맑은 고딕"/>
                        <a:cs typeface="굴림"/>
                      </a:endParaRPr>
                    </a:p>
                  </a:txBody>
                  <a:tcPr marL="47145" marR="471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미국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37,063 </a:t>
                      </a: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latinLnBrk="0">
                        <a:spcAft>
                          <a:spcPts val="0"/>
                        </a:spcAft>
                      </a:pPr>
                      <a:r>
                        <a:rPr lang="ko-KR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한국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176.26</a:t>
                      </a:r>
                      <a:endParaRPr lang="ko-KR" sz="12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47145" marR="471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제목 1"/>
          <p:cNvSpPr>
            <a:spLocks noGrp="1"/>
          </p:cNvSpPr>
          <p:nvPr>
            <p:ph type="title"/>
          </p:nvPr>
        </p:nvSpPr>
        <p:spPr>
          <a:xfrm>
            <a:off x="14288" y="414338"/>
            <a:ext cx="8858250" cy="714375"/>
          </a:xfrm>
        </p:spPr>
        <p:txBody>
          <a:bodyPr/>
          <a:lstStyle/>
          <a:p>
            <a:pPr algn="l"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프랑스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폐지 중유설비 발전재개</a:t>
            </a: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57188" y="2643188"/>
          <a:ext cx="8329640" cy="3114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928"/>
                <a:gridCol w="1665928"/>
                <a:gridCol w="1665928"/>
                <a:gridCol w="1665928"/>
                <a:gridCol w="1665928"/>
              </a:tblGrid>
              <a:tr h="519115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용량</a:t>
                      </a:r>
                      <a:r>
                        <a:rPr lang="en-US" altLang="ko-KR" dirty="0" smtClean="0"/>
                        <a:t>(MW)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준공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폐쇄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발전재개</a:t>
                      </a:r>
                      <a:endParaRPr lang="ko-KR" altLang="en-US" dirty="0"/>
                    </a:p>
                  </a:txBody>
                  <a:tcPr/>
                </a:tc>
              </a:tr>
              <a:tr h="51911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Porcheville#1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600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1968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</a:tr>
              <a:tr h="51911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Porcheville#2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600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1973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</a:tr>
              <a:tr h="51911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Cordemais#3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700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1976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/>
                </a:tc>
              </a:tr>
              <a:tr h="519115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/>
                        <a:t>Aramon#1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700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-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/>
                </a:tc>
              </a:tr>
              <a:tr h="519115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합계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dirty="0" smtClean="0"/>
                        <a:t>2,600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4974" name="직사각형 4"/>
          <p:cNvSpPr>
            <a:spLocks noChangeArrowheads="1"/>
          </p:cNvSpPr>
          <p:nvPr/>
        </p:nvSpPr>
        <p:spPr bwMode="auto">
          <a:xfrm>
            <a:off x="428625" y="1455738"/>
            <a:ext cx="8001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/>
              <a:t>하계피크를 웃도는 동계피크의 증가로 인해 </a:t>
            </a:r>
            <a:endParaRPr lang="en-US" altLang="ko-KR" sz="2800"/>
          </a:p>
          <a:p>
            <a:r>
              <a:rPr lang="en-US" altLang="ko-KR" sz="2800"/>
              <a:t>1990</a:t>
            </a:r>
            <a:r>
              <a:rPr lang="ko-KR" altLang="en-US" sz="2800"/>
              <a:t>년대 폐쇄한 중유발전설비의 발전재개</a:t>
            </a:r>
          </a:p>
        </p:txBody>
      </p:sp>
      <p:sp>
        <p:nvSpPr>
          <p:cNvPr id="124975" name="직사각형 5"/>
          <p:cNvSpPr>
            <a:spLocks noChangeArrowheads="1"/>
          </p:cNvSpPr>
          <p:nvPr/>
        </p:nvSpPr>
        <p:spPr bwMode="auto">
          <a:xfrm>
            <a:off x="214313" y="6211888"/>
            <a:ext cx="70723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 i="1"/>
              <a:t>참조</a:t>
            </a:r>
            <a:r>
              <a:rPr lang="en-US" altLang="ko-KR" sz="1400" i="1"/>
              <a:t>: RTE – Analysis: CRE</a:t>
            </a:r>
          </a:p>
          <a:p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국가에너지기본계획의 역할과 신규원전논쟁에 대한 제언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녹색연합</a:t>
            </a:r>
            <a:r>
              <a:rPr kumimoji="0" lang="en-US" altLang="ko-KR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140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재인용</a:t>
            </a:r>
            <a:endParaRPr lang="ko-KR" altLang="en-US" sz="1400"/>
          </a:p>
        </p:txBody>
      </p:sp>
      <p:sp>
        <p:nvSpPr>
          <p:cNvPr id="124976" name="TextBox 5"/>
          <p:cNvSpPr txBox="1">
            <a:spLocks noChangeArrowheads="1"/>
          </p:cNvSpPr>
          <p:nvPr/>
        </p:nvSpPr>
        <p:spPr bwMode="auto">
          <a:xfrm>
            <a:off x="7286625" y="3571875"/>
            <a:ext cx="128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7004050" y="3170238"/>
          <a:ext cx="1665928" cy="207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928"/>
              </a:tblGrid>
              <a:tr h="519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9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2006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9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9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2008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357813" y="3170238"/>
          <a:ext cx="1665928" cy="207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5928"/>
              </a:tblGrid>
              <a:tr h="519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1995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9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1998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9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51911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1995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3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에너지위기 대처방안 없는 국가에너지기본계획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571500" y="1857375"/>
            <a:ext cx="82661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1.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한국 에너지 현황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경제 규모 대비 에너지 다소비 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</a:t>
            </a: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2. 2030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국가에너지기본계획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: ‘</a:t>
            </a:r>
            <a:r>
              <a:rPr kumimoji="0" lang="ko-KR" altLang="en-US" sz="2400" dirty="0" err="1">
                <a:latin typeface="+mj-lt"/>
                <a:ea typeface="+mj-ea"/>
                <a:cs typeface="+mj-cs"/>
              </a:rPr>
              <a:t>저탄소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 녹색성장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’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에 위배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3.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전력소비 급증은 정책실패의 결과다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4. </a:t>
            </a:r>
            <a:r>
              <a:rPr kumimoji="0" lang="ko-KR" altLang="en-US" sz="2400" dirty="0" err="1">
                <a:latin typeface="+mj-lt"/>
                <a:ea typeface="+mj-ea"/>
                <a:cs typeface="+mj-cs"/>
              </a:rPr>
              <a:t>핵발전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 설비 과잉이 불러올 악순환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kumimoji="0" lang="en-US" altLang="ko-KR" sz="2400" b="1" dirty="0">
                <a:latin typeface="+mj-lt"/>
                <a:ea typeface="+mj-ea"/>
                <a:cs typeface="+mj-cs"/>
              </a:rPr>
              <a:t>5. </a:t>
            </a:r>
            <a:r>
              <a:rPr kumimoji="0" lang="ko-KR" altLang="en-US" sz="2400" b="1" dirty="0">
                <a:latin typeface="+mj-lt"/>
                <a:ea typeface="+mj-ea"/>
                <a:cs typeface="+mj-cs"/>
              </a:rPr>
              <a:t>핵에너지 르네상스의 허구와 원전과잉으로 인한 문제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9563" y="1857375"/>
            <a:ext cx="8429625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6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14313" y="500063"/>
            <a:ext cx="8391525" cy="673100"/>
          </a:xfrm>
        </p:spPr>
        <p:txBody>
          <a:bodyPr/>
          <a:lstStyle/>
          <a:p>
            <a:pPr algn="l">
              <a:defRPr/>
            </a:pP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원자력</a:t>
            </a:r>
            <a:r>
              <a:rPr lang="en-US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르네상스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 </a:t>
            </a:r>
            <a:r>
              <a:rPr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줄어들고 있다</a:t>
            </a:r>
            <a:r>
              <a:rPr lang="en-US" altLang="ko-KR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cs-CZ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28002" name="Picture 16" descr="D:\stat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1585913"/>
            <a:ext cx="6286500" cy="4371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5060" name="Text Box 17"/>
          <p:cNvSpPr txBox="1">
            <a:spLocks noChangeArrowheads="1"/>
          </p:cNvSpPr>
          <p:nvPr/>
        </p:nvSpPr>
        <p:spPr bwMode="auto">
          <a:xfrm>
            <a:off x="142875" y="1571625"/>
            <a:ext cx="2786063" cy="2600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ko-KR" sz="2800" b="1" dirty="0">
                <a:latin typeface="+mn-ea"/>
                <a:ea typeface="+mn-ea"/>
              </a:rPr>
              <a:t>2007: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cs-CZ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가동 중인 핵발전소 </a:t>
            </a:r>
            <a:r>
              <a:rPr lang="en-US" altLang="ko-KR" dirty="0">
                <a:latin typeface="+mn-ea"/>
                <a:ea typeface="+mn-ea"/>
              </a:rPr>
              <a:t>439</a:t>
            </a:r>
            <a:r>
              <a:rPr lang="ko-KR" altLang="en-US" dirty="0">
                <a:latin typeface="+mn-ea"/>
                <a:ea typeface="+mn-ea"/>
              </a:rPr>
              <a:t>기</a:t>
            </a:r>
            <a:r>
              <a:rPr lang="cs-CZ" altLang="ko-KR" dirty="0">
                <a:latin typeface="+mn-ea"/>
                <a:ea typeface="+mn-ea"/>
              </a:rPr>
              <a:t> </a:t>
            </a:r>
          </a:p>
          <a:p>
            <a:pPr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cs-CZ" altLang="ko-KR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1</a:t>
            </a:r>
            <a:r>
              <a:rPr lang="ko-KR" altLang="en-US" dirty="0">
                <a:latin typeface="+mn-ea"/>
                <a:ea typeface="+mn-ea"/>
              </a:rPr>
              <a:t>차 에너지 소비에서 </a:t>
            </a:r>
            <a:r>
              <a:rPr lang="cs-CZ" altLang="ko-KR" dirty="0">
                <a:latin typeface="+mn-ea"/>
                <a:ea typeface="+mn-ea"/>
              </a:rPr>
              <a:t>6.3 % </a:t>
            </a:r>
            <a:r>
              <a:rPr lang="ko-KR" altLang="en-US" dirty="0">
                <a:latin typeface="+mn-ea"/>
                <a:ea typeface="+mn-ea"/>
              </a:rPr>
              <a:t>비중</a:t>
            </a:r>
            <a:endParaRPr lang="cs-CZ" altLang="ko-KR" dirty="0">
              <a:latin typeface="+mn-ea"/>
              <a:ea typeface="+mn-ea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en-US" altLang="ko-KR" dirty="0">
                <a:latin typeface="+mn-ea"/>
                <a:ea typeface="+mn-ea"/>
              </a:rPr>
              <a:t>2006</a:t>
            </a:r>
            <a:r>
              <a:rPr lang="ko-KR" altLang="en-US" dirty="0">
                <a:latin typeface="+mn-ea"/>
                <a:ea typeface="+mn-ea"/>
              </a:rPr>
              <a:t>년 대비 생산량은 </a:t>
            </a:r>
            <a:r>
              <a:rPr lang="cs-CZ" altLang="ko-KR" dirty="0">
                <a:latin typeface="+mn-ea"/>
                <a:ea typeface="+mn-ea"/>
              </a:rPr>
              <a:t>1.9 % </a:t>
            </a:r>
            <a:r>
              <a:rPr lang="ko-KR" altLang="en-US" dirty="0">
                <a:latin typeface="+mn-ea"/>
                <a:ea typeface="+mn-ea"/>
              </a:rPr>
              <a:t>감소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cs-CZ" altLang="ko-KR" dirty="0">
                <a:latin typeface="+mn-ea"/>
                <a:ea typeface="+mn-ea"/>
              </a:rPr>
              <a:t>(25 TWh)  </a:t>
            </a:r>
          </a:p>
        </p:txBody>
      </p:sp>
      <p:sp>
        <p:nvSpPr>
          <p:cNvPr id="128004" name="직사각형 4"/>
          <p:cNvSpPr>
            <a:spLocks noChangeArrowheads="1"/>
          </p:cNvSpPr>
          <p:nvPr/>
        </p:nvSpPr>
        <p:spPr bwMode="auto">
          <a:xfrm>
            <a:off x="214313" y="6211888"/>
            <a:ext cx="70723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ko-KR" altLang="en-US" sz="1400"/>
              <a:t>출처</a:t>
            </a:r>
            <a:r>
              <a:rPr lang="en-US" altLang="ko-KR" sz="1400"/>
              <a:t>: Greenpeace International</a:t>
            </a:r>
            <a:endParaRPr lang="ko-KR" altLang="en-US" sz="1400"/>
          </a:p>
        </p:txBody>
      </p:sp>
      <p:sp>
        <p:nvSpPr>
          <p:cNvPr id="7" name="TextBox 6"/>
          <p:cNvSpPr txBox="1"/>
          <p:nvPr/>
        </p:nvSpPr>
        <p:spPr>
          <a:xfrm>
            <a:off x="857250" y="2443163"/>
            <a:ext cx="2000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b="1" dirty="0">
                <a:latin typeface="+mn-ea"/>
                <a:ea typeface="+mn-ea"/>
              </a:rPr>
              <a:t>(2002</a:t>
            </a:r>
            <a:r>
              <a:rPr lang="ko-KR" altLang="en-US" b="1" dirty="0">
                <a:latin typeface="+mn-ea"/>
                <a:ea typeface="+mn-ea"/>
              </a:rPr>
              <a:t>년 </a:t>
            </a:r>
            <a:r>
              <a:rPr lang="en-US" altLang="ko-KR" b="1" dirty="0">
                <a:latin typeface="+mn-ea"/>
                <a:ea typeface="+mn-ea"/>
              </a:rPr>
              <a:t>444</a:t>
            </a:r>
            <a:r>
              <a:rPr lang="ko-KR" altLang="en-US" b="1" dirty="0">
                <a:latin typeface="+mn-ea"/>
                <a:ea typeface="+mn-ea"/>
              </a:rPr>
              <a:t>기</a:t>
            </a:r>
            <a:r>
              <a:rPr lang="en-US" altLang="ko-KR" b="1" dirty="0">
                <a:latin typeface="+mn-ea"/>
                <a:ea typeface="+mn-ea"/>
              </a:rPr>
              <a:t>)</a:t>
            </a:r>
            <a:endParaRPr lang="ko-KR" altLang="en-US" b="1" dirty="0"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54883-3247-4661-9AAC-C4B839F70EE4}" type="slidenum">
              <a:rPr lang="ko-KR" altLang="en-US" smtClean="0"/>
              <a:pPr>
                <a:defRPr/>
              </a:pPr>
              <a:t>33</a:t>
            </a:fld>
            <a:endParaRPr lang="ko-KR" altLang="en-US"/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</p:nvPr>
        </p:nvGraphicFramePr>
        <p:xfrm>
          <a:off x="214313" y="1500188"/>
          <a:ext cx="3143250" cy="4643438"/>
        </p:xfrm>
        <a:graphic>
          <a:graphicData uri="http://schemas.openxmlformats.org/drawingml/2006/table">
            <a:tbl>
              <a:tblPr/>
              <a:tblGrid>
                <a:gridCol w="1785937"/>
                <a:gridCol w="500063"/>
                <a:gridCol w="857250"/>
              </a:tblGrid>
              <a:tr h="3524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Country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No. of Units</a:t>
                      </a:r>
                    </a:p>
                  </a:txBody>
                  <a:tcPr marL="9525" marR="36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Total MW(e)</a:t>
                      </a:r>
                    </a:p>
                  </a:txBody>
                  <a:tcPr marL="9525" marR="36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ARMENIA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376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BELGIUM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11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BULGARIA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4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1632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CANADA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3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478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FRANCE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11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3951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GERMANY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19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5944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ITALY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4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1423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JAPAN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3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320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KAZAKHSTAN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52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LITHUANIA, REPUBLIC OF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1185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NETHERLANDS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55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RUSSIAN FEDERATION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5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786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SLOVAK REPUBLIC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2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518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SPAIN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2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621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SWEDEN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3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1225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UKRAINE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4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3500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UNITED KINGDOM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26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3324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UNITED STATES OF AMERICA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28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9764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Total: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119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굴림" charset="-127"/>
                        </a:rPr>
                        <a:t>35165</a:t>
                      </a:r>
                    </a:p>
                  </a:txBody>
                  <a:tcPr marL="9525" marR="72000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112" name="내용 개체 틀 4" descr="http://www.iaea.org/dbpage/images/age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75" y="1936750"/>
            <a:ext cx="528637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42875" y="428625"/>
            <a:ext cx="871537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폐쇄된 핵발전소 </a:t>
            </a: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119</a:t>
            </a: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기</a:t>
            </a: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29114" name="Rectangle 3"/>
          <p:cNvSpPr>
            <a:spLocks noChangeArrowheads="1"/>
          </p:cNvSpPr>
          <p:nvPr/>
        </p:nvSpPr>
        <p:spPr bwMode="auto">
          <a:xfrm>
            <a:off x="428625" y="6215063"/>
            <a:ext cx="4138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o-KR" altLang="en-US" sz="1200">
                <a:solidFill>
                  <a:srgbClr val="000000"/>
                </a:solidFill>
                <a:latin typeface="Verdana" pitchFamily="34" charset="0"/>
                <a:ea typeface="맑은 고딕" pitchFamily="50" charset="-127"/>
                <a:cs typeface="Times New Roman" pitchFamily="18" charset="0"/>
              </a:rPr>
              <a:t>출처</a:t>
            </a:r>
            <a:r>
              <a:rPr lang="en-US" altLang="ko-KR" sz="1200">
                <a:solidFill>
                  <a:srgbClr val="000000"/>
                </a:solidFill>
                <a:latin typeface="Verdana" pitchFamily="34" charset="0"/>
                <a:ea typeface="맑은 고딕" pitchFamily="50" charset="-127"/>
                <a:cs typeface="Times New Roman" pitchFamily="18" charset="0"/>
              </a:rPr>
              <a:t>:  </a:t>
            </a:r>
            <a:r>
              <a:rPr lang="en-US" altLang="ko-KR" sz="1200">
                <a:latin typeface="Verdana" pitchFamily="34" charset="0"/>
                <a:ea typeface="맑은 고딕" pitchFamily="50" charset="-127"/>
                <a:cs typeface="Times New Roman" pitchFamily="18" charset="0"/>
                <a:hlinkClick r:id="rId3"/>
              </a:rPr>
              <a:t>PRIS</a:t>
            </a:r>
            <a:r>
              <a:rPr lang="en-US" altLang="ko-KR" sz="1200">
                <a:solidFill>
                  <a:srgbClr val="000000"/>
                </a:solidFill>
                <a:latin typeface="Verdana" pitchFamily="34" charset="0"/>
                <a:ea typeface="맑은 고딕" pitchFamily="50" charset="-127"/>
                <a:cs typeface="Times New Roman" pitchFamily="18" charset="0"/>
              </a:rPr>
              <a:t> database. Last updated on 2008/07/01</a:t>
            </a:r>
            <a:endParaRPr lang="en-US" altLang="ko-KR" sz="2800">
              <a:ea typeface="맑은 고딕" pitchFamily="50" charset="-127"/>
              <a:cs typeface="Times New Roman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065896" y="1398242"/>
            <a:ext cx="2787943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9933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원자로 평균 수명</a:t>
            </a:r>
            <a:r>
              <a:rPr lang="cs-CZ" altLang="ko-KR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23</a:t>
            </a:r>
            <a:r>
              <a:rPr lang="ko-KR" altLang="en-US" sz="2000" b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년</a:t>
            </a:r>
          </a:p>
        </p:txBody>
      </p:sp>
      <p:sp>
        <p:nvSpPr>
          <p:cNvPr id="9" name="줄무늬가 있는 오른쪽 화살표 8"/>
          <p:cNvSpPr/>
          <p:nvPr/>
        </p:nvSpPr>
        <p:spPr>
          <a:xfrm>
            <a:off x="6858000" y="5929313"/>
            <a:ext cx="1500188" cy="117475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143375" y="500063"/>
            <a:ext cx="50006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곧 폐쇄될 핵발전소 </a:t>
            </a: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300</a:t>
            </a: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여기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Text Box 2"/>
          <p:cNvSpPr txBox="1">
            <a:spLocks noChangeArrowheads="1"/>
          </p:cNvSpPr>
          <p:nvPr/>
        </p:nvSpPr>
        <p:spPr bwMode="auto">
          <a:xfrm>
            <a:off x="214282" y="1428736"/>
            <a:ext cx="8509000" cy="17351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Nuclear assumed to see </a:t>
            </a:r>
            <a:r>
              <a:rPr lang="en-US" b="1" dirty="0">
                <a:latin typeface="Arial" charset="0"/>
              </a:rPr>
              <a:t>4-fold increase</a:t>
            </a:r>
            <a:r>
              <a:rPr lang="en-US" dirty="0">
                <a:latin typeface="Arial" charset="0"/>
              </a:rPr>
              <a:t>, from today’s </a:t>
            </a:r>
            <a:r>
              <a:rPr lang="cs-CZ" dirty="0">
                <a:latin typeface="Arial" charset="0"/>
              </a:rPr>
              <a:t/>
            </a:r>
            <a:br>
              <a:rPr lang="cs-CZ" dirty="0">
                <a:latin typeface="Arial" charset="0"/>
              </a:rPr>
            </a:br>
            <a:r>
              <a:rPr lang="en-US" dirty="0">
                <a:latin typeface="Arial" charset="0"/>
              </a:rPr>
              <a:t>2,700 </a:t>
            </a:r>
            <a:r>
              <a:rPr lang="en-US" dirty="0" err="1">
                <a:latin typeface="Arial" charset="0"/>
              </a:rPr>
              <a:t>TWh</a:t>
            </a:r>
            <a:r>
              <a:rPr lang="en-US" dirty="0">
                <a:latin typeface="Arial" charset="0"/>
              </a:rPr>
              <a:t>/year to 9,860 </a:t>
            </a:r>
            <a:r>
              <a:rPr lang="en-US" dirty="0" err="1">
                <a:latin typeface="Arial" charset="0"/>
              </a:rPr>
              <a:t>TWh</a:t>
            </a:r>
            <a:r>
              <a:rPr lang="en-US" dirty="0">
                <a:latin typeface="Arial" charset="0"/>
              </a:rPr>
              <a:t>/year in 2050.</a:t>
            </a:r>
          </a:p>
          <a:p>
            <a:pPr algn="l">
              <a:spcBef>
                <a:spcPct val="50000"/>
              </a:spcBef>
            </a:pPr>
            <a:r>
              <a:rPr lang="en-US" dirty="0">
                <a:latin typeface="Arial" charset="0"/>
              </a:rPr>
              <a:t>This means building 1,400 new large reactors </a:t>
            </a:r>
            <a:r>
              <a:rPr lang="cs-CZ" dirty="0">
                <a:latin typeface="Arial" charset="0"/>
              </a:rPr>
              <a:t>between 2010 and 2050 - </a:t>
            </a:r>
            <a:r>
              <a:rPr lang="en-US" b="1" dirty="0">
                <a:latin typeface="Arial" charset="0"/>
              </a:rPr>
              <a:t>32 every on average</a:t>
            </a:r>
            <a:r>
              <a:rPr lang="cs-CZ" b="1" dirty="0">
                <a:latin typeface="Arial" charset="0"/>
              </a:rPr>
              <a:t> for 40 years</a:t>
            </a:r>
            <a:endParaRPr lang="en-US" dirty="0">
              <a:latin typeface="Arial" charset="0"/>
            </a:endParaRP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406" y="436546"/>
            <a:ext cx="8391525" cy="635000"/>
          </a:xfrm>
          <a:noFill/>
          <a:ln/>
        </p:spPr>
        <p:txBody>
          <a:bodyPr/>
          <a:lstStyle/>
          <a:p>
            <a:pPr algn="l"/>
            <a:r>
              <a:rPr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신규 핵발전소 건설 전망</a:t>
            </a:r>
            <a:r>
              <a:rPr lang="en-US" altLang="ko-K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(GP International)</a:t>
            </a:r>
            <a:endParaRPr lang="cs-CZ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62151" name="Picture 7" descr="D:\ETP_ES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7913" y="2541588"/>
            <a:ext cx="5526087" cy="2901950"/>
          </a:xfrm>
          <a:prstGeom prst="rect">
            <a:avLst/>
          </a:prstGeom>
          <a:noFill/>
        </p:spPr>
      </p:pic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214282" y="3429000"/>
            <a:ext cx="3208330" cy="203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 dirty="0">
                <a:latin typeface="Arial" charset="0"/>
              </a:rPr>
              <a:t>Average on past ten years is 3 large reactors</a:t>
            </a:r>
            <a:r>
              <a:rPr lang="en-US" dirty="0">
                <a:latin typeface="Arial" charset="0"/>
              </a:rPr>
              <a:t>. Theoretical capacity is about 6 blocks a year worldwide. Even in its “best” decade 1980s the nuclear industry had a rate 16 large reactors.</a:t>
            </a:r>
            <a:endParaRPr lang="cs-CZ" dirty="0"/>
          </a:p>
        </p:txBody>
      </p:sp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3643306" y="5500702"/>
            <a:ext cx="5500726" cy="52322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400" i="1" dirty="0">
                <a:latin typeface="Arial" charset="0"/>
              </a:rPr>
              <a:t>Ref: International Energy Agency, </a:t>
            </a:r>
            <a:r>
              <a:rPr lang="cs-CZ" sz="1400" i="1" dirty="0" smtClean="0">
                <a:latin typeface="Arial" charset="0"/>
              </a:rPr>
              <a:t>Energy</a:t>
            </a:r>
            <a:r>
              <a:rPr lang="en-US" sz="1400" i="1" dirty="0" smtClean="0">
                <a:latin typeface="Arial" charset="0"/>
              </a:rPr>
              <a:t> </a:t>
            </a:r>
            <a:r>
              <a:rPr lang="cs-CZ" sz="1400" i="1" dirty="0" smtClean="0">
                <a:latin typeface="Arial" charset="0"/>
              </a:rPr>
              <a:t>Techologies </a:t>
            </a:r>
            <a:r>
              <a:rPr lang="cs-CZ" sz="1400" i="1" dirty="0">
                <a:latin typeface="Arial" charset="0"/>
              </a:rPr>
              <a:t>Perspectives 2008, June 2008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72E9D5-7EAE-47BE-9851-DD72E9E138B3}" type="slidenum">
              <a:rPr lang="ko-KR" altLang="en-US" smtClean="0"/>
              <a:pPr>
                <a:defRPr/>
              </a:pPr>
              <a:t>35</a:t>
            </a:fld>
            <a:endParaRPr lang="ko-KR" altLang="en-US"/>
          </a:p>
        </p:txBody>
      </p:sp>
      <p:pic>
        <p:nvPicPr>
          <p:cNvPr id="130051" name="내용 개체 틀 4"/>
          <p:cNvPicPr>
            <a:picLocks noGrp="1"/>
          </p:cNvPicPr>
          <p:nvPr>
            <p:ph idx="1"/>
          </p:nvPr>
        </p:nvPicPr>
        <p:blipFill>
          <a:blip r:embed="rId2"/>
          <a:srcRect l="5650" t="26871" r="4941" b="8310"/>
          <a:stretch>
            <a:fillRect/>
          </a:stretch>
        </p:blipFill>
        <p:spPr>
          <a:xfrm>
            <a:off x="214313" y="1500188"/>
            <a:ext cx="8715375" cy="4152900"/>
          </a:xfr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42875" y="428625"/>
            <a:ext cx="8715375" cy="6429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kumimoji="0"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유한한 에너지원 화석과 우라늄</a:t>
            </a:r>
            <a:r>
              <a:rPr kumimoji="0"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무한한 에너지원 재생에너지</a:t>
            </a:r>
          </a:p>
        </p:txBody>
      </p:sp>
      <p:sp>
        <p:nvSpPr>
          <p:cNvPr id="130053" name="Rectangle 3"/>
          <p:cNvSpPr>
            <a:spLocks noChangeArrowheads="1"/>
          </p:cNvSpPr>
          <p:nvPr/>
        </p:nvSpPr>
        <p:spPr bwMode="auto">
          <a:xfrm>
            <a:off x="500063" y="5786438"/>
            <a:ext cx="3105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ko-KR" altLang="en-US" sz="1200">
                <a:solidFill>
                  <a:srgbClr val="000000"/>
                </a:solidFill>
                <a:latin typeface="Verdana" pitchFamily="34" charset="0"/>
                <a:ea typeface="맑은 고딕" pitchFamily="50" charset="-127"/>
                <a:cs typeface="Times New Roman" pitchFamily="18" charset="0"/>
              </a:rPr>
              <a:t>출처</a:t>
            </a:r>
            <a:r>
              <a:rPr lang="en-US" altLang="ko-KR" sz="1200">
                <a:solidFill>
                  <a:srgbClr val="000000"/>
                </a:solidFill>
                <a:latin typeface="Verdana" pitchFamily="34" charset="0"/>
                <a:ea typeface="맑은 고딕" pitchFamily="50" charset="-127"/>
                <a:cs typeface="Times New Roman" pitchFamily="18" charset="0"/>
              </a:rPr>
              <a:t>: Q cell AG company presentation</a:t>
            </a:r>
            <a:endParaRPr lang="en-US" altLang="ko-KR" sz="2800">
              <a:ea typeface="맑은 고딕" pitchFamily="50" charset="-127"/>
              <a:cs typeface="Times New Roman" pitchFamily="18" charset="0"/>
            </a:endParaRPr>
          </a:p>
        </p:txBody>
      </p:sp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2408238" y="2786063"/>
            <a:ext cx="911225" cy="414337"/>
            <a:chOff x="2408843" y="2786058"/>
            <a:chExt cx="910965" cy="414980"/>
          </a:xfrm>
        </p:grpSpPr>
        <p:sp>
          <p:nvSpPr>
            <p:cNvPr id="7" name="순서도: 연결자 6"/>
            <p:cNvSpPr/>
            <p:nvPr/>
          </p:nvSpPr>
          <p:spPr>
            <a:xfrm>
              <a:off x="2426300" y="2786058"/>
              <a:ext cx="390414" cy="414980"/>
            </a:xfrm>
            <a:prstGeom prst="flowChartConnector">
              <a:avLst/>
            </a:prstGeom>
            <a:solidFill>
              <a:srgbClr val="B1A39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9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08843" y="2868736"/>
              <a:ext cx="910965" cy="2241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900" b="1" spc="-150" dirty="0">
                  <a:solidFill>
                    <a:schemeClr val="bg1"/>
                  </a:solidFill>
                  <a:latin typeface="+mn-ea"/>
                  <a:ea typeface="+mn-ea"/>
                </a:rPr>
                <a:t>URANIUM</a:t>
              </a:r>
              <a:endParaRPr lang="ko-KR" altLang="en-US" sz="900" b="1" spc="-150" dirty="0">
                <a:solidFill>
                  <a:schemeClr val="bg1"/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352BC-FE3B-473F-BAF0-0D71D8099598}" type="slidenum">
              <a:rPr lang="ko-KR" altLang="en-US" smtClean="0"/>
              <a:pPr>
                <a:defRPr/>
              </a:pPr>
              <a:t>36</a:t>
            </a:fld>
            <a:endParaRPr lang="ko-KR" altLang="en-US"/>
          </a:p>
        </p:txBody>
      </p:sp>
      <p:sp>
        <p:nvSpPr>
          <p:cNvPr id="131075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2400" smtClean="0">
                <a:solidFill>
                  <a:srgbClr val="555555"/>
                </a:solidFill>
              </a:rPr>
              <a:t>우라늄 매장량</a:t>
            </a:r>
            <a:endParaRPr lang="en-US" altLang="ko-KR" sz="2400" smtClean="0">
              <a:solidFill>
                <a:srgbClr val="555555"/>
              </a:solidFill>
            </a:endParaRPr>
          </a:p>
          <a:p>
            <a:pPr>
              <a:buFont typeface="Arial" charset="0"/>
              <a:buNone/>
            </a:pPr>
            <a:r>
              <a:rPr lang="en-US" altLang="ko-KR" sz="2400" smtClean="0">
                <a:solidFill>
                  <a:srgbClr val="555555"/>
                </a:solidFill>
              </a:rPr>
              <a:t>- </a:t>
            </a:r>
            <a:r>
              <a:rPr lang="ko-KR" altLang="en-US" sz="2400" smtClean="0">
                <a:solidFill>
                  <a:srgbClr val="555555"/>
                </a:solidFill>
              </a:rPr>
              <a:t>고등급 우라늄 매장량</a:t>
            </a:r>
            <a:r>
              <a:rPr lang="en-US" altLang="ko-KR" sz="2400" smtClean="0">
                <a:solidFill>
                  <a:srgbClr val="555555"/>
                </a:solidFill>
              </a:rPr>
              <a:t>: 547</a:t>
            </a:r>
            <a:r>
              <a:rPr lang="ko-KR" altLang="en-US" sz="2400" smtClean="0">
                <a:solidFill>
                  <a:srgbClr val="555555"/>
                </a:solidFill>
              </a:rPr>
              <a:t>만톤</a:t>
            </a:r>
            <a:endParaRPr lang="en-US" altLang="ko-KR" sz="2400" smtClean="0">
              <a:solidFill>
                <a:srgbClr val="555555"/>
              </a:solidFill>
            </a:endParaRPr>
          </a:p>
          <a:p>
            <a:pPr>
              <a:buFont typeface="Arial" charset="0"/>
              <a:buNone/>
            </a:pPr>
            <a:r>
              <a:rPr lang="en-US" altLang="ko-KR" sz="2400" smtClean="0">
                <a:solidFill>
                  <a:srgbClr val="555555"/>
                </a:solidFill>
              </a:rPr>
              <a:t>- </a:t>
            </a:r>
            <a:r>
              <a:rPr lang="ko-KR" altLang="en-US" sz="2400" smtClean="0">
                <a:solidFill>
                  <a:srgbClr val="555555"/>
                </a:solidFill>
              </a:rPr>
              <a:t>전세계 </a:t>
            </a:r>
            <a:r>
              <a:rPr lang="en-US" altLang="ko-KR" sz="2400" smtClean="0">
                <a:solidFill>
                  <a:srgbClr val="555555"/>
                </a:solidFill>
              </a:rPr>
              <a:t>439</a:t>
            </a:r>
            <a:r>
              <a:rPr lang="ko-KR" altLang="en-US" sz="2400" smtClean="0">
                <a:solidFill>
                  <a:srgbClr val="555555"/>
                </a:solidFill>
              </a:rPr>
              <a:t>기 핵발전소의 우라늄 이용량 </a:t>
            </a:r>
            <a:r>
              <a:rPr lang="en-US" altLang="ko-KR" sz="2400" smtClean="0">
                <a:solidFill>
                  <a:srgbClr val="555555"/>
                </a:solidFill>
              </a:rPr>
              <a:t>: 6</a:t>
            </a:r>
            <a:r>
              <a:rPr lang="ko-KR" altLang="en-US" sz="2400" smtClean="0">
                <a:solidFill>
                  <a:srgbClr val="555555"/>
                </a:solidFill>
              </a:rPr>
              <a:t>만</a:t>
            </a:r>
            <a:r>
              <a:rPr lang="en-US" altLang="ko-KR" sz="2400" smtClean="0">
                <a:solidFill>
                  <a:srgbClr val="555555"/>
                </a:solidFill>
              </a:rPr>
              <a:t>7</a:t>
            </a:r>
            <a:r>
              <a:rPr lang="ko-KR" altLang="en-US" sz="2400" smtClean="0">
                <a:solidFill>
                  <a:srgbClr val="555555"/>
                </a:solidFill>
              </a:rPr>
              <a:t>천여톤</a:t>
            </a:r>
            <a:endParaRPr lang="en-US" altLang="ko-KR" sz="2400" smtClean="0">
              <a:solidFill>
                <a:srgbClr val="555555"/>
              </a:solidFill>
            </a:endParaRPr>
          </a:p>
          <a:p>
            <a:pPr>
              <a:buFont typeface="Arial" charset="0"/>
              <a:buNone/>
            </a:pPr>
            <a:r>
              <a:rPr lang="en-US" altLang="ko-KR" sz="2400" smtClean="0">
                <a:solidFill>
                  <a:srgbClr val="555555"/>
                </a:solidFill>
              </a:rPr>
              <a:t>  547 / 7 =</a:t>
            </a:r>
          </a:p>
          <a:p>
            <a:pPr>
              <a:buFontTx/>
              <a:buChar char="-"/>
            </a:pPr>
            <a:r>
              <a:rPr lang="ko-KR" altLang="en-US" sz="2400" smtClean="0">
                <a:solidFill>
                  <a:srgbClr val="555555"/>
                </a:solidFill>
              </a:rPr>
              <a:t>저등급 우라늄 매장량</a:t>
            </a:r>
            <a:r>
              <a:rPr lang="en-US" altLang="ko-KR" sz="2400" smtClean="0">
                <a:solidFill>
                  <a:srgbClr val="555555"/>
                </a:solidFill>
              </a:rPr>
              <a:t>: 1,100</a:t>
            </a:r>
            <a:r>
              <a:rPr lang="ko-KR" altLang="en-US" sz="2400" smtClean="0">
                <a:solidFill>
                  <a:srgbClr val="555555"/>
                </a:solidFill>
              </a:rPr>
              <a:t>만톤 가량</a:t>
            </a:r>
            <a:endParaRPr lang="en-US" altLang="ko-KR" sz="2400" smtClean="0">
              <a:solidFill>
                <a:srgbClr val="555555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smtClean="0">
                <a:solidFill>
                  <a:srgbClr val="555555"/>
                </a:solidFill>
              </a:rPr>
              <a:t>저농도 우라늄 광석에서 우라늄 추출하기 위한 에너지는 핵발전으로</a:t>
            </a:r>
            <a:endParaRPr lang="en-US" altLang="ko-KR" sz="2400" smtClean="0">
              <a:solidFill>
                <a:srgbClr val="555555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smtClean="0">
                <a:solidFill>
                  <a:srgbClr val="555555"/>
                </a:solidFill>
              </a:rPr>
              <a:t>핵발전으로 기후변화 막으려면 </a:t>
            </a:r>
            <a:r>
              <a:rPr lang="en-US" altLang="ko-KR" sz="2400" smtClean="0">
                <a:solidFill>
                  <a:srgbClr val="555555"/>
                </a:solidFill>
              </a:rPr>
              <a:t>1,000MW </a:t>
            </a:r>
            <a:r>
              <a:rPr lang="ko-KR" altLang="en-US" sz="2400" smtClean="0">
                <a:solidFill>
                  <a:srgbClr val="555555"/>
                </a:solidFill>
              </a:rPr>
              <a:t>급</a:t>
            </a:r>
            <a:r>
              <a:rPr lang="en-US" altLang="ko-KR" sz="2400" smtClean="0">
                <a:solidFill>
                  <a:srgbClr val="555555"/>
                </a:solidFill>
              </a:rPr>
              <a:t> </a:t>
            </a:r>
            <a:r>
              <a:rPr lang="ko-KR" altLang="en-US" sz="2400" smtClean="0">
                <a:solidFill>
                  <a:srgbClr val="555555"/>
                </a:solidFill>
              </a:rPr>
              <a:t>원자로 </a:t>
            </a:r>
            <a:r>
              <a:rPr lang="en-US" altLang="ko-KR" sz="2400" smtClean="0">
                <a:solidFill>
                  <a:srgbClr val="555555"/>
                </a:solidFill>
              </a:rPr>
              <a:t>2~3,000</a:t>
            </a:r>
            <a:r>
              <a:rPr lang="ko-KR" altLang="en-US" sz="2400" smtClean="0">
                <a:solidFill>
                  <a:srgbClr val="555555"/>
                </a:solidFill>
              </a:rPr>
              <a:t>여개 추가로 필요 </a:t>
            </a:r>
            <a:endParaRPr lang="en-US" altLang="ko-KR" sz="2400" smtClean="0">
              <a:solidFill>
                <a:srgbClr val="555555"/>
              </a:solidFill>
            </a:endParaRPr>
          </a:p>
          <a:p>
            <a:pPr>
              <a:buFont typeface="Arial" charset="0"/>
              <a:buNone/>
            </a:pPr>
            <a:r>
              <a:rPr lang="en-US" altLang="ko-KR" sz="2400" smtClean="0">
                <a:solidFill>
                  <a:srgbClr val="555555"/>
                </a:solidFill>
                <a:sym typeface="Wingdings" pitchFamily="2" charset="2"/>
              </a:rPr>
              <a:t>     </a:t>
            </a:r>
            <a:endParaRPr lang="en-US" altLang="ko-KR" sz="2400" smtClean="0">
              <a:solidFill>
                <a:srgbClr val="555555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smtClean="0">
              <a:solidFill>
                <a:srgbClr val="555555"/>
              </a:solidFill>
            </a:endParaRPr>
          </a:p>
          <a:p>
            <a:pPr>
              <a:buFont typeface="Arial" charset="0"/>
              <a:buNone/>
            </a:pPr>
            <a:endParaRPr lang="en-US" altLang="ko-KR" sz="2400" smtClean="0">
              <a:solidFill>
                <a:srgbClr val="555555"/>
              </a:solidFill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42875" y="428625"/>
            <a:ext cx="8715375" cy="6429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유한한 에너지원 우라늄</a:t>
            </a: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</a:t>
            </a: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고속증식로도 실패한 기술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16163" y="2887663"/>
            <a:ext cx="15732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약</a:t>
            </a:r>
            <a:r>
              <a:rPr lang="en-US" altLang="ko-KR" sz="28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78</a:t>
            </a:r>
            <a:r>
              <a:rPr lang="ko-KR" altLang="en-US" sz="28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년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75" y="4173538"/>
            <a:ext cx="43624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생산한 에너지의 약 </a:t>
            </a:r>
            <a:r>
              <a:rPr lang="en-US" altLang="ko-KR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30</a:t>
            </a:r>
            <a:r>
              <a:rPr lang="ko-KR" altLang="en-US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배 소모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4463" y="5372100"/>
            <a:ext cx="54752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50</a:t>
            </a:r>
            <a:r>
              <a:rPr lang="ko-KR" altLang="en-US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년간 일주일에 한 개씩 건설해야 함</a:t>
            </a:r>
            <a:r>
              <a:rPr lang="en-US" altLang="ko-KR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.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800"/>
                            </p:stCondLst>
                            <p:childTnLst>
                              <p:par>
                                <p:cTn id="1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00"/>
                            </p:stCondLst>
                            <p:childTnLst>
                              <p:par>
                                <p:cTn id="3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00"/>
                            </p:stCondLst>
                            <p:childTnLst>
                              <p:par>
                                <p:cTn id="3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2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00"/>
                            </p:stCondLst>
                            <p:childTnLst>
                              <p:par>
                                <p:cTn id="46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  <p:bldP spid="10" grpId="0"/>
      <p:bldP spid="10" grpId="1"/>
      <p:bldP spid="10" grpId="2"/>
      <p:bldP spid="10" grpId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Picture 2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 l="50000" t="22438" r="7973" b="12189"/>
          <a:stretch>
            <a:fillRect/>
          </a:stretch>
        </p:blipFill>
        <p:spPr>
          <a:xfrm>
            <a:off x="1285875" y="1301750"/>
            <a:ext cx="6215063" cy="4768850"/>
          </a:xfrm>
        </p:spPr>
      </p:pic>
      <p:sp>
        <p:nvSpPr>
          <p:cNvPr id="132098" name="Text Box 10"/>
          <p:cNvSpPr txBox="1">
            <a:spLocks noChangeArrowheads="1"/>
          </p:cNvSpPr>
          <p:nvPr/>
        </p:nvSpPr>
        <p:spPr bwMode="auto">
          <a:xfrm>
            <a:off x="1285875" y="6143625"/>
            <a:ext cx="5929313" cy="523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>
                <a:latin typeface="Arial" charset="0"/>
              </a:rPr>
              <a:t>출처</a:t>
            </a:r>
            <a:r>
              <a:rPr lang="cs-CZ" altLang="ko-KR" sz="1400">
                <a:latin typeface="Arial" charset="0"/>
              </a:rPr>
              <a:t>: </a:t>
            </a:r>
            <a:r>
              <a:rPr lang="en-US" altLang="ko-KR" sz="1400">
                <a:latin typeface="Arial" charset="0"/>
              </a:rPr>
              <a:t>Valuing the greenhouse gas emissions from nuclear power: A critical survey. Benjamin K. Sovacool. 2008. Energy Policy. pp2950-2963</a:t>
            </a:r>
            <a:endParaRPr lang="cs-CZ" altLang="ko-KR" sz="1400">
              <a:latin typeface="Arial" charset="0"/>
            </a:endParaRPr>
          </a:p>
        </p:txBody>
      </p:sp>
      <p:sp>
        <p:nvSpPr>
          <p:cNvPr id="8" name="Rectangle 133"/>
          <p:cNvSpPr>
            <a:spLocks noGrp="1" noChangeArrowheads="1"/>
          </p:cNvSpPr>
          <p:nvPr>
            <p:ph type="title"/>
          </p:nvPr>
        </p:nvSpPr>
        <p:spPr bwMode="white">
          <a:xfrm>
            <a:off x="0" y="501650"/>
            <a:ext cx="9144000" cy="563563"/>
          </a:xfrm>
        </p:spPr>
        <p:txBody>
          <a:bodyPr/>
          <a:lstStyle/>
          <a:p>
            <a:pPr algn="l">
              <a:defRPr/>
            </a:pP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전 과정 평가를 통한 </a:t>
            </a:r>
            <a:r>
              <a:rPr lang="ko-KR" alt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발전원별</a:t>
            </a:r>
            <a:r>
              <a:rPr lang="ko-KR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이산화탄소 발생량 비교</a:t>
            </a:r>
            <a:endParaRPr lang="en-US" altLang="ko-KR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톱니 모양의 오른쪽 화살표 4"/>
          <p:cNvSpPr/>
          <p:nvPr/>
        </p:nvSpPr>
        <p:spPr>
          <a:xfrm rot="9721843">
            <a:off x="6224588" y="4560888"/>
            <a:ext cx="1500187" cy="158750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1428750" y="4789488"/>
            <a:ext cx="4729163" cy="161925"/>
            <a:chOff x="1428728" y="4789521"/>
            <a:chExt cx="4728556" cy="161583"/>
          </a:xfrm>
        </p:grpSpPr>
        <p:sp>
          <p:nvSpPr>
            <p:cNvPr id="6" name="TextBox 5"/>
            <p:cNvSpPr txBox="1"/>
            <p:nvPr/>
          </p:nvSpPr>
          <p:spPr>
            <a:xfrm>
              <a:off x="5942999" y="4789521"/>
              <a:ext cx="214285" cy="161583"/>
            </a:xfrm>
            <a:prstGeom prst="rect">
              <a:avLst/>
            </a:prstGeom>
            <a:ln w="25400"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ko-KR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</a:rPr>
                <a:t> 66</a:t>
              </a:r>
              <a:endParaRPr lang="ko-KR" altLang="en-US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endParaRPr>
            </a:p>
          </p:txBody>
        </p:sp>
        <p:cxnSp>
          <p:nvCxnSpPr>
            <p:cNvPr id="9" name="직선 연결선 8"/>
            <p:cNvCxnSpPr>
              <a:endCxn id="6" idx="2"/>
            </p:cNvCxnSpPr>
            <p:nvPr/>
          </p:nvCxnSpPr>
          <p:spPr>
            <a:xfrm>
              <a:off x="1428728" y="4928926"/>
              <a:ext cx="4620620" cy="22178"/>
            </a:xfrm>
            <a:prstGeom prst="line">
              <a:avLst/>
            </a:prstGeom>
            <a:ln w="25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2"/>
          <p:cNvSpPr txBox="1">
            <a:spLocks noChangeArrowheads="1"/>
          </p:cNvSpPr>
          <p:nvPr/>
        </p:nvSpPr>
        <p:spPr bwMode="auto">
          <a:xfrm>
            <a:off x="214313" y="1357313"/>
            <a:ext cx="85979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latin typeface="Arial" charset="0"/>
              </a:rPr>
              <a:t>Scenario that looks for ways to keep warming below 2</a:t>
            </a:r>
            <a:r>
              <a:rPr lang="cs-CZ" altLang="ko-KR">
                <a:latin typeface="Arial" charset="0"/>
              </a:rPr>
              <a:t>°</a:t>
            </a:r>
            <a:r>
              <a:rPr lang="en-US" altLang="ko-KR">
                <a:latin typeface="Arial" charset="0"/>
              </a:rPr>
              <a:t> C:</a:t>
            </a:r>
            <a:endParaRPr lang="cs-CZ" altLang="ko-KR">
              <a:latin typeface="Arial" charset="0"/>
            </a:endParaRPr>
          </a:p>
        </p:txBody>
      </p:sp>
      <p:pic>
        <p:nvPicPr>
          <p:cNvPr id="133122" name="Picture 9" descr="ETP_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" y="1773238"/>
            <a:ext cx="8274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3" name="Text Box 10"/>
          <p:cNvSpPr txBox="1">
            <a:spLocks noChangeArrowheads="1"/>
          </p:cNvSpPr>
          <p:nvPr/>
        </p:nvSpPr>
        <p:spPr bwMode="auto">
          <a:xfrm>
            <a:off x="0" y="6196013"/>
            <a:ext cx="7143750" cy="523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 dirty="0">
                <a:latin typeface="Arial" charset="0"/>
              </a:rPr>
              <a:t>출처</a:t>
            </a:r>
            <a:r>
              <a:rPr lang="cs-CZ" altLang="ko-KR" sz="1400" dirty="0">
                <a:latin typeface="Arial" charset="0"/>
              </a:rPr>
              <a:t>: International Energy Agency, Energy Techologies Perspectives 2008, June 2008</a:t>
            </a:r>
            <a:r>
              <a:rPr lang="en-US" altLang="ko-KR" sz="1400" dirty="0">
                <a:latin typeface="Arial" charset="0"/>
              </a:rPr>
              <a:t>, Greenpeace International, </a:t>
            </a:r>
            <a:r>
              <a:rPr lang="ko-KR" altLang="en-US" sz="1400" dirty="0">
                <a:latin typeface="Arial" charset="0"/>
              </a:rPr>
              <a:t>재인용</a:t>
            </a:r>
            <a:endParaRPr lang="cs-CZ" sz="1400" dirty="0">
              <a:latin typeface="Arial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핵발전이</a:t>
            </a: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아닌 효율과 재생에너지가 기후변화를 막는다</a:t>
            </a:r>
          </a:p>
        </p:txBody>
      </p:sp>
      <p:grpSp>
        <p:nvGrpSpPr>
          <p:cNvPr id="11" name="그룹 10"/>
          <p:cNvGrpSpPr>
            <a:grpSpLocks/>
          </p:cNvGrpSpPr>
          <p:nvPr/>
        </p:nvGrpSpPr>
        <p:grpSpPr bwMode="auto">
          <a:xfrm>
            <a:off x="6715125" y="3517900"/>
            <a:ext cx="1027113" cy="214313"/>
            <a:chOff x="6715140" y="3517284"/>
            <a:chExt cx="1027428" cy="215444"/>
          </a:xfrm>
        </p:grpSpPr>
        <p:sp>
          <p:nvSpPr>
            <p:cNvPr id="7" name="TextBox 6"/>
            <p:cNvSpPr txBox="1"/>
            <p:nvPr/>
          </p:nvSpPr>
          <p:spPr>
            <a:xfrm>
              <a:off x="7313812" y="3517284"/>
              <a:ext cx="428756" cy="2154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(6%)</a:t>
              </a:r>
              <a:endPara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  <p:cxnSp>
          <p:nvCxnSpPr>
            <p:cNvPr id="9" name="직선 연결선 8"/>
            <p:cNvCxnSpPr/>
            <p:nvPr/>
          </p:nvCxnSpPr>
          <p:spPr>
            <a:xfrm>
              <a:off x="6715140" y="3715173"/>
              <a:ext cx="1000432" cy="1596"/>
            </a:xfrm>
            <a:prstGeom prst="line">
              <a:avLst/>
            </a:prstGeom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대각선 줄무늬 9"/>
          <p:cNvSpPr/>
          <p:nvPr/>
        </p:nvSpPr>
        <p:spPr>
          <a:xfrm rot="10298882">
            <a:off x="4424363" y="3543300"/>
            <a:ext cx="2009775" cy="142875"/>
          </a:xfrm>
          <a:prstGeom prst="diagStripe">
            <a:avLst/>
          </a:prstGeom>
          <a:solidFill>
            <a:srgbClr val="DDDDDD"/>
          </a:solidFill>
          <a:ln>
            <a:solidFill>
              <a:srgbClr val="DD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35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35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AA79B-0166-4CEE-B570-8634FEAF1B75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11444-1D28-4805-8428-692D1ADCDB3C}" type="slidenum">
              <a:rPr lang="ko-KR" altLang="en-US" smtClean="0"/>
              <a:pPr>
                <a:defRPr/>
              </a:pPr>
              <a:t>39</a:t>
            </a:fld>
            <a:endParaRPr lang="ko-KR" alt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6196013"/>
            <a:ext cx="7143750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 dirty="0">
                <a:latin typeface="Arial" charset="0"/>
              </a:rPr>
              <a:t>출처</a:t>
            </a:r>
            <a:r>
              <a:rPr lang="cs-CZ" altLang="ko-KR" sz="1400" dirty="0">
                <a:latin typeface="Arial" charset="0"/>
              </a:rPr>
              <a:t>: </a:t>
            </a:r>
            <a:r>
              <a:rPr lang="en-US" altLang="ko-KR" sz="1400" dirty="0" smtClean="0">
                <a:latin typeface="Arial" charset="0"/>
              </a:rPr>
              <a:t>The Nuclear Illusion, Amory B. </a:t>
            </a:r>
            <a:r>
              <a:rPr lang="en-US" altLang="ko-KR" sz="1400" dirty="0" err="1" smtClean="0">
                <a:latin typeface="Arial" charset="0"/>
              </a:rPr>
              <a:t>Lovins</a:t>
            </a:r>
            <a:r>
              <a:rPr lang="en-US" altLang="ko-KR" sz="1400" dirty="0" smtClean="0">
                <a:latin typeface="Arial" charset="0"/>
              </a:rPr>
              <a:t> and </a:t>
            </a:r>
            <a:r>
              <a:rPr lang="en-US" altLang="ko-KR" sz="1400" dirty="0" err="1" smtClean="0">
                <a:latin typeface="Arial" charset="0"/>
              </a:rPr>
              <a:t>Imran</a:t>
            </a:r>
            <a:r>
              <a:rPr lang="en-US" altLang="ko-KR" sz="1400" dirty="0" smtClean="0">
                <a:latin typeface="Arial" charset="0"/>
              </a:rPr>
              <a:t> Sheikh, 2008. May</a:t>
            </a:r>
            <a:endParaRPr lang="cs-CZ" sz="1400" dirty="0">
              <a:latin typeface="Arial" charset="0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온실가스 줄이는 화력발전 대체 </a:t>
            </a:r>
            <a:r>
              <a:rPr kumimoji="0" lang="ko-KR" alt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발전원</a:t>
            </a:r>
            <a:r>
              <a:rPr kumimoji="0" lang="ko-KR" alt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비교</a:t>
            </a:r>
            <a:endParaRPr kumimoji="0" lang="ko-KR" alt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0" name="내용 개체 틀 9"/>
          <p:cNvPicPr>
            <a:picLocks noGrp="1"/>
          </p:cNvPicPr>
          <p:nvPr>
            <p:ph idx="1"/>
          </p:nvPr>
        </p:nvPicPr>
        <p:blipFill>
          <a:blip r:embed="rId2"/>
          <a:srcRect l="16785" t="5263" r="16408" b="29559"/>
          <a:stretch>
            <a:fillRect/>
          </a:stretch>
        </p:blipFill>
        <p:spPr bwMode="auto">
          <a:xfrm>
            <a:off x="571473" y="1477368"/>
            <a:ext cx="786642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28863"/>
          </a:xfrm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2400" smtClean="0"/>
              <a:t>경제 수준에 비해 높은 에너지를 소비하는 한국은 낮은 에너지 효율을 보이고 있다</a:t>
            </a:r>
            <a:endParaRPr lang="en-US" altLang="ko-KR" sz="2400" smtClean="0"/>
          </a:p>
          <a:p>
            <a:pPr>
              <a:buFont typeface="Wingdings" pitchFamily="2" charset="2"/>
              <a:buChar char="l"/>
            </a:pPr>
            <a:r>
              <a:rPr lang="ko-KR" altLang="en-US" sz="2400" smtClean="0"/>
              <a:t>에너지 수입의존도가 높은 나라들은 낮은 에너지원단위를 유지하면서 높은 에너지 효율을 보이고 있다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63DDEF-4FDA-4289-A562-E30CC7257D7E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D12B07-D051-4838-B9C1-D208D95D4559}" type="slidenum">
              <a:rPr lang="ko-KR" altLang="en-US" smtClean="0"/>
              <a:pPr>
                <a:defRPr/>
              </a:pPr>
              <a:t>4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한국의 낮은 에너지 효율 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714375" y="3357563"/>
          <a:ext cx="7715304" cy="2651760"/>
        </p:xfrm>
        <a:graphic>
          <a:graphicData uri="http://schemas.openxmlformats.org/drawingml/2006/table">
            <a:tbl>
              <a:tblPr/>
              <a:tblGrid>
                <a:gridCol w="1500197"/>
                <a:gridCol w="1500198"/>
                <a:gridCol w="2428892"/>
                <a:gridCol w="2286017"/>
              </a:tblGrid>
              <a:tr h="44672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인당 </a:t>
                      </a:r>
                      <a:r>
                        <a:rPr lang="en-US" altLang="ko-KR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GDP </a:t>
                      </a:r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순위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나라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Net Import(MTOE)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에너지원단위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(TOE/0002000USD)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미국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734.87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0.21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일본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438.98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독일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214.47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0.18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23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한국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176.26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4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63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이탈리아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159.33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0.16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17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프랑스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143.3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0.19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03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21</a:t>
                      </a:r>
                    </a:p>
                  </a:txBody>
                  <a:tcPr marL="45720" marR="4572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스페인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124.68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0.21</a:t>
                      </a:r>
                    </a:p>
                  </a:txBody>
                  <a:tcPr marL="45720" marR="4572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1563" y="6215063"/>
            <a:ext cx="4500562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출처</a:t>
            </a:r>
            <a:r>
              <a:rPr lang="en-US" altLang="ko-KR" sz="1200" dirty="0">
                <a:latin typeface="+mn-ea"/>
                <a:ea typeface="+mn-ea"/>
              </a:rPr>
              <a:t>: IEA, Key World Energy Statistics, 2007, </a:t>
            </a:r>
            <a:r>
              <a:rPr lang="ko-KR" altLang="en-US" sz="1200" dirty="0">
                <a:latin typeface="+mn-ea"/>
                <a:ea typeface="+mn-ea"/>
              </a:rPr>
              <a:t>재구성</a:t>
            </a:r>
            <a:r>
              <a:rPr lang="en-US" altLang="ko-KR" sz="1200" dirty="0">
                <a:latin typeface="+mn-ea"/>
                <a:ea typeface="+mn-ea"/>
              </a:rPr>
              <a:t>  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0875" y="4786313"/>
            <a:ext cx="8572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b="1" dirty="0">
                <a:solidFill>
                  <a:srgbClr val="000000"/>
                </a:solidFill>
                <a:latin typeface="맑은 고딕"/>
                <a:ea typeface="+mn-ea"/>
              </a:rPr>
              <a:t>0.34</a:t>
            </a:r>
            <a:endParaRPr lang="ko-KR" altLang="en-US" sz="1400" b="1" dirty="0">
              <a:solidFill>
                <a:srgbClr val="000000"/>
              </a:solidFill>
              <a:latin typeface="맑은 고딕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8" grpId="1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sz="2800" smtClean="0"/>
              <a:t>불충분한 원전사후처리 충당금</a:t>
            </a:r>
            <a:endParaRPr lang="en-US" altLang="ko-KR" sz="2800" smtClean="0"/>
          </a:p>
          <a:p>
            <a:pPr>
              <a:buFont typeface="Arial" charset="0"/>
              <a:buNone/>
            </a:pPr>
            <a:r>
              <a:rPr lang="ko-KR" altLang="en-US" sz="2800" smtClean="0"/>
              <a:t>한국</a:t>
            </a:r>
            <a:r>
              <a:rPr lang="en-US" altLang="ko-KR" sz="2800" smtClean="0"/>
              <a:t>,</a:t>
            </a:r>
            <a:r>
              <a:rPr lang="ko-KR" altLang="en-US" sz="2800" smtClean="0"/>
              <a:t> </a:t>
            </a:r>
            <a:endParaRPr lang="en-US" altLang="ko-KR" sz="2800" b="1" smtClean="0"/>
          </a:p>
          <a:p>
            <a:pPr>
              <a:buFont typeface="Arial" charset="0"/>
              <a:buNone/>
            </a:pPr>
            <a:r>
              <a:rPr lang="en-US" altLang="ko-KR" sz="2800" smtClean="0"/>
              <a:t> IEA, </a:t>
            </a:r>
            <a:endParaRPr lang="en-US" altLang="ko-KR" sz="2800" b="1" smtClean="0"/>
          </a:p>
          <a:p>
            <a:r>
              <a:rPr lang="ko-KR" altLang="en-US" sz="2800" smtClean="0"/>
              <a:t>계속 오르고 있는 사용후 핵연료 처분 비용</a:t>
            </a:r>
            <a:endParaRPr lang="en-US" altLang="ko-KR" sz="2800" smtClean="0"/>
          </a:p>
          <a:p>
            <a:pPr>
              <a:buFont typeface="Arial" charset="0"/>
              <a:buNone/>
            </a:pPr>
            <a:r>
              <a:rPr lang="ko-KR" altLang="en-US" sz="2800" smtClean="0"/>
              <a:t>미국</a:t>
            </a:r>
            <a:r>
              <a:rPr lang="en-US" altLang="ko-KR" sz="2800" smtClean="0"/>
              <a:t>, </a:t>
            </a:r>
            <a:endParaRPr lang="en-US" altLang="ko-KR" sz="2800" b="1" smtClean="0"/>
          </a:p>
          <a:p>
            <a:r>
              <a:rPr lang="ko-KR" altLang="en-US" sz="2800" smtClean="0"/>
              <a:t>                         받은 한국 핵산업계</a:t>
            </a:r>
            <a:endParaRPr lang="en-US" altLang="ko-KR" sz="2800" smtClean="0"/>
          </a:p>
          <a:p>
            <a:pPr>
              <a:buFont typeface="Arial" charset="0"/>
              <a:buNone/>
            </a:pPr>
            <a:r>
              <a:rPr lang="ko-KR" altLang="en-US" sz="2800" smtClean="0"/>
              <a:t>원전사후처리충당금 중 사용후핵연료처분 비용만 현금 적립하도록 법 개정 </a:t>
            </a:r>
            <a:r>
              <a:rPr lang="en-US" altLang="ko-KR" sz="2800" smtClean="0">
                <a:sym typeface="Wingdings" pitchFamily="2" charset="2"/>
              </a:rPr>
              <a:t></a:t>
            </a:r>
            <a:endParaRPr lang="en-US" altLang="ko-KR" sz="2800" smtClean="0"/>
          </a:p>
          <a:p>
            <a:pPr>
              <a:buFont typeface="Arial" charset="0"/>
              <a:buNone/>
            </a:pPr>
            <a:r>
              <a:rPr lang="ko-KR" altLang="en-US" sz="2800" smtClean="0"/>
              <a:t> 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B9BD93-69EE-4C6F-BBC5-9C4DBD845CE0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66884-3D21-4249-8C54-DF17D345EFC0}" type="slidenum">
              <a:rPr lang="ko-KR" altLang="en-US" smtClean="0"/>
              <a:pPr>
                <a:defRPr/>
              </a:pPr>
              <a:t>40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핵발전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경제성 신화 속에 숨겨진 비용 </a:t>
            </a: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</a:t>
            </a:r>
            <a:endParaRPr kumimoji="0"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25" y="2143125"/>
            <a:ext cx="35210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폐로 비용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3,200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억원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60513" y="2660650"/>
            <a:ext cx="54927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고리</a:t>
            </a:r>
            <a:r>
              <a:rPr lang="ko-KR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굴림" pitchFamily="50" charset="-127"/>
                <a:ea typeface="굴림" pitchFamily="50" charset="-127"/>
              </a:rPr>
              <a:t>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호기 폐로 비용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조원 추정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0188" y="3673475"/>
            <a:ext cx="6924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레이건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시대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13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조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" pitchFamily="2" charset="2"/>
              </a:rPr>
              <a:t>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최근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97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조로 재평가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88" y="4164013"/>
            <a:ext cx="30781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적립금 유예 특혜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4963" y="5105400"/>
            <a:ext cx="31369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" pitchFamily="2" charset="2"/>
              </a:rPr>
              <a:t>15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sym typeface="Wingdings" pitchFamily="2" charset="2"/>
              </a:rPr>
              <a:t>년 유예 논의 중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546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autoRev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00"/>
                            </p:stCondLst>
                            <p:childTnLst>
                              <p:par>
                                <p:cTn id="54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7" grpId="0" build="allAtOnce"/>
      <p:bldP spid="7" grpId="1" build="allAtOnce"/>
      <p:bldP spid="8" grpId="0" build="allAtOnce"/>
      <p:bldP spid="8" grpId="1" build="allAtOnce"/>
      <p:bldP spid="9" grpId="0" build="allAtOnce"/>
      <p:bldP spid="9" grpId="1" build="allAtOnce"/>
      <p:bldP spid="10" grpId="0" build="allAtOnce"/>
      <p:bldP spid="10" grpId="1" build="allAtOnce"/>
      <p:bldP spid="10" grpId="2" build="allAtOnce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00488"/>
          </a:xfrm>
        </p:spPr>
        <p:txBody>
          <a:bodyPr/>
          <a:lstStyle/>
          <a:p>
            <a:r>
              <a:rPr lang="en-US" altLang="ko-KR" sz="2800" smtClean="0"/>
              <a:t> </a:t>
            </a:r>
          </a:p>
          <a:p>
            <a:pPr>
              <a:buFont typeface="Arial" charset="0"/>
              <a:buNone/>
            </a:pPr>
            <a:r>
              <a:rPr lang="en-US" altLang="ko-KR" sz="2800" smtClean="0"/>
              <a:t>   (765kV, </a:t>
            </a:r>
            <a:r>
              <a:rPr lang="ko-KR" altLang="en-US" sz="2800" smtClean="0"/>
              <a:t>부산</a:t>
            </a:r>
            <a:r>
              <a:rPr lang="en-US" altLang="ko-KR" sz="2800" smtClean="0"/>
              <a:t>-&gt; </a:t>
            </a:r>
            <a:r>
              <a:rPr lang="ko-KR" altLang="en-US" sz="2800" smtClean="0"/>
              <a:t>서울          가량</a:t>
            </a:r>
            <a:r>
              <a:rPr lang="en-US" altLang="ko-KR" sz="2800" smtClean="0"/>
              <a:t>)</a:t>
            </a:r>
          </a:p>
          <a:p>
            <a:r>
              <a:rPr lang="ko-KR" altLang="en-US" sz="2800" b="1" smtClean="0"/>
              <a:t>  </a:t>
            </a:r>
            <a:endParaRPr lang="en-US" altLang="ko-KR" sz="2800" b="1" smtClean="0"/>
          </a:p>
          <a:p>
            <a:pPr>
              <a:buFont typeface="Arial" charset="0"/>
              <a:buNone/>
            </a:pPr>
            <a:r>
              <a:rPr lang="en-US" altLang="ko-KR" sz="2800" smtClean="0"/>
              <a:t>   (2000</a:t>
            </a:r>
            <a:r>
              <a:rPr lang="ko-KR" altLang="en-US" sz="2800" smtClean="0"/>
              <a:t>년 이후          </a:t>
            </a:r>
            <a:r>
              <a:rPr lang="en-US" altLang="ko-KR" sz="2800" smtClean="0"/>
              <a:t>, </a:t>
            </a:r>
            <a:r>
              <a:rPr lang="ko-KR" altLang="en-US" sz="2800" smtClean="0"/>
              <a:t>연간             관리비용</a:t>
            </a:r>
            <a:r>
              <a:rPr lang="en-US" altLang="ko-KR" sz="2800" smtClean="0"/>
              <a:t>)</a:t>
            </a:r>
            <a:r>
              <a:rPr lang="ko-KR" altLang="en-US" sz="2800" smtClean="0"/>
              <a:t> </a:t>
            </a:r>
            <a:endParaRPr lang="en-US" altLang="ko-KR" sz="2800" smtClean="0"/>
          </a:p>
          <a:p>
            <a:r>
              <a:rPr lang="ko-KR" altLang="en-US" sz="2800" smtClean="0"/>
              <a:t>전력산업기반기금에서                                                             </a:t>
            </a:r>
            <a:endParaRPr lang="en-US" altLang="ko-KR" sz="2800" smtClean="0"/>
          </a:p>
          <a:p>
            <a:endParaRPr lang="en-US" altLang="ko-KR" sz="2800" smtClean="0"/>
          </a:p>
          <a:p>
            <a:pPr>
              <a:buFont typeface="Arial" charset="0"/>
              <a:buNone/>
            </a:pPr>
            <a:r>
              <a:rPr lang="en-US" altLang="ko-KR" sz="2800" smtClean="0"/>
              <a:t>                                         </a:t>
            </a:r>
            <a:r>
              <a:rPr lang="ko-KR" altLang="en-US" sz="2800" smtClean="0"/>
              <a:t>이상 지출</a:t>
            </a:r>
            <a:r>
              <a:rPr lang="en-US" altLang="ko-KR" sz="2800" smtClean="0"/>
              <a:t>, </a:t>
            </a:r>
          </a:p>
          <a:p>
            <a:pPr>
              <a:buFont typeface="Arial" charset="0"/>
              <a:buNone/>
            </a:pPr>
            <a:r>
              <a:rPr lang="en-US" altLang="ko-KR" sz="2800" smtClean="0"/>
              <a:t>   </a:t>
            </a:r>
            <a:r>
              <a:rPr lang="ko-KR" altLang="en-US" sz="2800" smtClean="0"/>
              <a:t>앞으로 더욱 확대 될 것으로 보임 </a:t>
            </a:r>
          </a:p>
          <a:p>
            <a:pPr>
              <a:buFont typeface="Arial" charset="0"/>
              <a:buNone/>
            </a:pPr>
            <a:r>
              <a:rPr lang="ko-KR" altLang="en-US" sz="2800" smtClean="0"/>
              <a:t> 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B9BD93-69EE-4C6F-BBC5-9C4DBD845CE0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F5B4A-CECB-4B73-97B3-42352561B892}" type="slidenum">
              <a:rPr lang="ko-KR" altLang="en-US" smtClean="0"/>
              <a:pPr>
                <a:defRPr/>
              </a:pPr>
              <a:t>41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핵발전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경제성 신화 속에 숨겨진 비용 </a:t>
            </a: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</a:t>
            </a:r>
            <a:endParaRPr kumimoji="0"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2325" y="1616075"/>
            <a:ext cx="3184525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고압계통설비 비용</a:t>
            </a:r>
            <a:endParaRPr lang="en-US" altLang="ko-K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6563" y="2119313"/>
            <a:ext cx="12382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조 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5975" y="2649538"/>
            <a:ext cx="46418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양수발전 건설 및 운영 비용</a:t>
            </a:r>
          </a:p>
        </p:txBody>
      </p:sp>
      <p:grpSp>
        <p:nvGrpSpPr>
          <p:cNvPr id="12" name="그룹 11"/>
          <p:cNvGrpSpPr>
            <a:grpSpLocks/>
          </p:cNvGrpSpPr>
          <p:nvPr/>
        </p:nvGrpSpPr>
        <p:grpSpPr bwMode="auto">
          <a:xfrm>
            <a:off x="3103563" y="3128963"/>
            <a:ext cx="3651250" cy="538162"/>
            <a:chOff x="3103608" y="3129600"/>
            <a:chExt cx="3650456" cy="536868"/>
          </a:xfrm>
        </p:grpSpPr>
        <p:sp>
          <p:nvSpPr>
            <p:cNvPr id="9" name="TextBox 8"/>
            <p:cNvSpPr txBox="1"/>
            <p:nvPr/>
          </p:nvSpPr>
          <p:spPr>
            <a:xfrm>
              <a:off x="5157386" y="3129600"/>
              <a:ext cx="1596678" cy="5226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3</a:t>
              </a:r>
              <a:r>
                <a: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천억 원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103608" y="3143853"/>
              <a:ext cx="1237981" cy="5226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2</a:t>
              </a:r>
              <a:r>
                <a:rPr lang="ko-KR" alt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+mn-ea"/>
                </a:rPr>
                <a:t>조 원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85813" y="4187825"/>
            <a:ext cx="74295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원전주변지역지원금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,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특별 지원금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, 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홍보비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, 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연구개발비 등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4650" y="4678363"/>
            <a:ext cx="28575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800" dirty="0">
                <a:latin typeface="+mn-lt"/>
                <a:ea typeface="+mn-ea"/>
              </a:rPr>
              <a:t>연간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</a:t>
            </a:r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2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천여억</a:t>
            </a:r>
            <a:r>
              <a:rPr lang="ko-KR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</a:rPr>
              <a:t> 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00"/>
                            </p:stCondLst>
                            <p:childTnLst>
                              <p:par>
                                <p:cTn id="1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autoRev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6" grpId="1" build="allAtOnce"/>
      <p:bldP spid="7" grpId="0"/>
      <p:bldP spid="7" grpId="1"/>
      <p:bldP spid="8" grpId="0" build="allAtOnce"/>
      <p:bldP spid="8" grpId="1" build="allAtOnce"/>
      <p:bldP spid="11" grpId="0" build="allAtOnce"/>
      <p:bldP spid="11" grpId="1" build="allAtOnce"/>
      <p:bldP spid="13" grpId="0"/>
      <p:bldP spid="13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214279" y="1500171"/>
          <a:ext cx="8715442" cy="4357720"/>
        </p:xfrm>
        <a:graphic>
          <a:graphicData uri="http://schemas.openxmlformats.org/drawingml/2006/table">
            <a:tbl>
              <a:tblPr/>
              <a:tblGrid>
                <a:gridCol w="782555"/>
                <a:gridCol w="780722"/>
                <a:gridCol w="910075"/>
                <a:gridCol w="910075"/>
                <a:gridCol w="910075"/>
                <a:gridCol w="910993"/>
                <a:gridCol w="910075"/>
                <a:gridCol w="910075"/>
                <a:gridCol w="910075"/>
                <a:gridCol w="780722"/>
              </a:tblGrid>
              <a:tr h="1089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600" b="1" kern="100" spc="-35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핵종</a:t>
                      </a:r>
                      <a:r>
                        <a:rPr lang="ko-KR" sz="1600" b="1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우라늄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234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우라늄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235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우라늄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238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플루토늄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238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플루토늄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239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플루토늄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240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플루토늄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241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플루토늄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242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스태늄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126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89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600" b="1" kern="100" spc="-35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반감기</a:t>
                      </a:r>
                      <a:r>
                        <a:rPr lang="en-US" sz="1600" b="1" kern="100" spc="-35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 (</a:t>
                      </a:r>
                      <a:r>
                        <a:rPr lang="ko-KR" sz="1600" b="1" kern="100" spc="-35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년</a:t>
                      </a:r>
                      <a:r>
                        <a:rPr lang="en-US" sz="1600" b="1" kern="100" spc="-35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) 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24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만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5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천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7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억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4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백만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44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억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7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천만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88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만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4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천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6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천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5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백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14.5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37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만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6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천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10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만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9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600" b="1" kern="100" spc="-35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핵종</a:t>
                      </a: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넵트늄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237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아메리슘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241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아메리슘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243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퀴륨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245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퀴륨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247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지르코늄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93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테크네슘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99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요오드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129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400" kern="100" spc="-35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팔라듐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107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4">
                            <a:lumMod val="20000"/>
                            <a:lumOff val="8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20000"/>
                            <a:lumOff val="8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20000"/>
                            <a:lumOff val="8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10894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ko-KR" sz="1600" b="1" kern="100" spc="-35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반감기 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spc="-35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(</a:t>
                      </a:r>
                      <a:r>
                        <a:rPr lang="ko-KR" sz="1600" b="1" kern="100" spc="-35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년</a:t>
                      </a:r>
                      <a:r>
                        <a:rPr lang="en-US" sz="1600" b="1" kern="100" spc="-35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) 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백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14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만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432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7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천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385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8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천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506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1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천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5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백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6</a:t>
                      </a:r>
                      <a:r>
                        <a:rPr lang="ko-KR" sz="1400" kern="100" spc="-35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십만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1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천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5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백만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21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만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1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천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6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백만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6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백</a:t>
                      </a:r>
                      <a:r>
                        <a:rPr lang="en-US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굴림"/>
                          <a:cs typeface="Times New Roman"/>
                        </a:rPr>
                        <a:t>50</a:t>
                      </a:r>
                      <a:r>
                        <a:rPr lang="ko-KR" sz="1400" kern="100" spc="-35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Times New Roman"/>
                        </a:rPr>
                        <a:t>만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AA79B-0166-4CEE-B570-8634FEAF1B75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11444-1D28-4805-8428-692D1ADCDB3C}" type="slidenum">
              <a:rPr lang="ko-KR" altLang="en-US" smtClean="0"/>
              <a:pPr>
                <a:defRPr/>
              </a:pPr>
              <a:t>42</a:t>
            </a:fld>
            <a:endParaRPr lang="ko-KR" altLang="en-US"/>
          </a:p>
        </p:txBody>
      </p:sp>
      <p:sp>
        <p:nvSpPr>
          <p:cNvPr id="1607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맑은 고딕" pitchFamily="50" charset="-127"/>
                <a:ea typeface="맑은 고딕" pitchFamily="50" charset="-127"/>
                <a:cs typeface="굴림" pitchFamily="50" charset="-127"/>
              </a:rPr>
              <a:t>사용후 핵연료의 일부 방사성핵종과 반감기</a:t>
            </a:r>
            <a:endParaRPr kumimoji="1" 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eaLnBrk="0" hangingPunct="0">
              <a:defRPr/>
            </a:pPr>
            <a:r>
              <a:rPr kumimoji="0" lang="ko-KR" alt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사용후</a:t>
            </a:r>
            <a:r>
              <a:rPr kumimoji="0"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핵연료의 일부 </a:t>
            </a:r>
            <a:r>
              <a:rPr kumimoji="0" lang="ko-KR" alt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방사성핵종과</a:t>
            </a:r>
            <a:r>
              <a:rPr kumimoji="0"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반감기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AA79B-0166-4CEE-B570-8634FEAF1B75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11444-1D28-4805-8428-692D1ADCDB3C}" type="slidenum">
              <a:rPr lang="ko-KR" altLang="en-US" smtClean="0"/>
              <a:pPr>
                <a:defRPr/>
              </a:pPr>
              <a:t>43</a:t>
            </a:fld>
            <a:endParaRPr lang="ko-KR" altLang="en-US"/>
          </a:p>
        </p:txBody>
      </p:sp>
      <p:pic>
        <p:nvPicPr>
          <p:cNvPr id="5" name="내용 개체 틀 4"/>
          <p:cNvPicPr>
            <a:picLocks noGrp="1"/>
          </p:cNvPicPr>
          <p:nvPr>
            <p:ph idx="1"/>
          </p:nvPr>
        </p:nvPicPr>
        <p:blipFill>
          <a:blip r:embed="rId2"/>
          <a:srcRect l="12464" t="6648" r="10918" b="9141"/>
          <a:stretch>
            <a:fillRect/>
          </a:stretch>
        </p:blipFill>
        <p:spPr bwMode="auto">
          <a:xfrm>
            <a:off x="857224" y="1357298"/>
            <a:ext cx="7572428" cy="4668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6196013"/>
            <a:ext cx="7143750" cy="30777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 dirty="0">
                <a:latin typeface="Arial" charset="0"/>
              </a:rPr>
              <a:t>출처</a:t>
            </a:r>
            <a:r>
              <a:rPr lang="cs-CZ" altLang="ko-KR" sz="1400" dirty="0">
                <a:latin typeface="Arial" charset="0"/>
              </a:rPr>
              <a:t>: </a:t>
            </a:r>
            <a:r>
              <a:rPr lang="en-US" altLang="ko-KR" sz="1400" dirty="0" smtClean="0">
                <a:latin typeface="Arial" charset="0"/>
              </a:rPr>
              <a:t>The Nuclear Illusion, Amory B. </a:t>
            </a:r>
            <a:r>
              <a:rPr lang="en-US" altLang="ko-KR" sz="1400" dirty="0" err="1" smtClean="0">
                <a:latin typeface="Arial" charset="0"/>
              </a:rPr>
              <a:t>Lovins</a:t>
            </a:r>
            <a:r>
              <a:rPr lang="en-US" altLang="ko-KR" sz="1400" dirty="0" smtClean="0">
                <a:latin typeface="Arial" charset="0"/>
              </a:rPr>
              <a:t> and </a:t>
            </a:r>
            <a:r>
              <a:rPr lang="en-US" altLang="ko-KR" sz="1400" dirty="0" err="1" smtClean="0">
                <a:latin typeface="Arial" charset="0"/>
              </a:rPr>
              <a:t>Imran</a:t>
            </a:r>
            <a:r>
              <a:rPr lang="en-US" altLang="ko-KR" sz="1400" dirty="0" smtClean="0">
                <a:latin typeface="Arial" charset="0"/>
              </a:rPr>
              <a:t> Sheikh, 2008. May</a:t>
            </a:r>
            <a:endParaRPr lang="cs-CZ" sz="1400" dirty="0">
              <a:latin typeface="Arial" charset="0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eaLnBrk="0" hangingPunct="0">
              <a:defRPr/>
            </a:pPr>
            <a:r>
              <a:rPr kumimoji="0"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신규 건설 시 </a:t>
            </a:r>
            <a:r>
              <a:rPr kumimoji="0" lang="ko-KR" alt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발전원별</a:t>
            </a:r>
            <a:r>
              <a:rPr kumimoji="0"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단가 비교</a:t>
            </a:r>
            <a:r>
              <a:rPr kumimoji="0"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(MIT, keystone</a:t>
            </a:r>
            <a:r>
              <a:rPr kumimoji="0" lang="ko-KR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연구소 연구</a:t>
            </a:r>
            <a:r>
              <a:rPr kumimoji="0"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)</a:t>
            </a:r>
            <a:endParaRPr kumimoji="0" lang="ko-KR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214313" y="5770563"/>
            <a:ext cx="81692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주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: </a:t>
            </a: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발전량비중은 각 국가의 발전량 중 원자력발전이 차지하는 비중을 말함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.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     2005</a:t>
            </a: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년 세계 원전 시설용량은 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368GW(</a:t>
            </a: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상위 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10</a:t>
            </a: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개국 합이 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315GW, </a:t>
            </a: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이외 국가가 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53GW)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     2005</a:t>
            </a: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년 원전 발전량이 세계 전력생산량의 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15%, </a:t>
            </a: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상위 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10</a:t>
            </a: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개국 이외 국가는 평균 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8%)</a:t>
            </a:r>
          </a:p>
          <a:p>
            <a:pPr>
              <a:lnSpc>
                <a:spcPct val="110000"/>
              </a:lnSpc>
              <a:spcBef>
                <a:spcPct val="10000"/>
              </a:spcBef>
            </a:pP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자료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: IEA, 2007, Key World Energy Statistics; </a:t>
            </a: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통계청 국가별 면적 자료</a:t>
            </a:r>
            <a:r>
              <a:rPr lang="en-US" altLang="ko-KR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, </a:t>
            </a:r>
            <a:r>
              <a:rPr lang="ko-KR" altLang="en-US" sz="1400">
                <a:solidFill>
                  <a:srgbClr val="333333"/>
                </a:solidFill>
                <a:latin typeface="휴먼엑스포" pitchFamily="18" charset="-127"/>
                <a:ea typeface="휴먼엑스포" pitchFamily="18" charset="-127"/>
              </a:rPr>
              <a:t>윤순진 </a:t>
            </a:r>
          </a:p>
        </p:txBody>
      </p:sp>
      <p:graphicFrame>
        <p:nvGraphicFramePr>
          <p:cNvPr id="3075" name="Group 3"/>
          <p:cNvGraphicFramePr>
            <a:graphicFrameLocks noGrp="1"/>
          </p:cNvGraphicFramePr>
          <p:nvPr>
            <p:ph idx="1"/>
          </p:nvPr>
        </p:nvGraphicFramePr>
        <p:xfrm>
          <a:off x="201613" y="1357313"/>
          <a:ext cx="8739187" cy="4377535"/>
        </p:xfrm>
        <a:graphic>
          <a:graphicData uri="http://schemas.openxmlformats.org/drawingml/2006/table">
            <a:tbl>
              <a:tblPr/>
              <a:tblGrid>
                <a:gridCol w="1238250"/>
                <a:gridCol w="792162"/>
                <a:gridCol w="827088"/>
                <a:gridCol w="720725"/>
                <a:gridCol w="684212"/>
                <a:gridCol w="755650"/>
                <a:gridCol w="708025"/>
                <a:gridCol w="804863"/>
                <a:gridCol w="719137"/>
                <a:gridCol w="757238"/>
                <a:gridCol w="731837"/>
              </a:tblGrid>
              <a:tr h="3599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등위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  <a:cs typeface="Times New Roman" pitchFamily="18" charset="0"/>
                        </a:rPr>
                        <a:t>10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809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시설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용량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미국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프랑스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러시아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독일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우크라이나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캐나다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영국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스웨덴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GW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98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63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17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9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</a:t>
                      </a:r>
                      <a:r>
                        <a:rPr kumimoji="1" lang="en-US" alt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TWh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, %)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29.9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16.7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9.1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6.3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5.7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4.9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3.4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3.1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2.8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2.5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발전량비중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프랑스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우크라이나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스웨덴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일본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독일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영국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미국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러시아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캐나다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2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(%)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79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46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38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28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20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3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밀집도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일본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독일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영국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프랑스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스웨덴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우크라이나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캐나다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미국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러시아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5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(KW/ha)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9.93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1.73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0.49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0.37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0.36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0.32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0.21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0.05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0.02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336675" algn="l"/>
                        </a:tabLst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itchFamily="18" charset="0"/>
                        </a:rPr>
                        <a:t>0.01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05" name="Rectangle 133"/>
          <p:cNvSpPr>
            <a:spLocks noGrp="1" noChangeArrowheads="1"/>
          </p:cNvSpPr>
          <p:nvPr>
            <p:ph type="title"/>
          </p:nvPr>
        </p:nvSpPr>
        <p:spPr bwMode="white">
          <a:xfrm>
            <a:off x="0" y="501650"/>
            <a:ext cx="9144000" cy="563563"/>
          </a:xfrm>
        </p:spPr>
        <p:txBody>
          <a:bodyPr/>
          <a:lstStyle/>
          <a:p>
            <a:pPr algn="l">
              <a:defRPr/>
            </a:pPr>
            <a:r>
              <a:rPr lang="ko-KR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원전밀집도 </a:t>
            </a:r>
            <a:r>
              <a:rPr lang="en-US" altLang="ko-K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ko-KR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위인 대한민국</a:t>
            </a:r>
            <a:r>
              <a:rPr lang="en-US" altLang="ko-K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ko-KR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세계 </a:t>
            </a:r>
            <a:r>
              <a:rPr lang="en-US" altLang="ko-K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ko-KR" alt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대 원전 </a:t>
            </a:r>
            <a:r>
              <a:rPr lang="ko-KR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대국</a:t>
            </a:r>
            <a:r>
              <a:rPr lang="en-US" altLang="ko-K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ko-KR" altLang="en-US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중</a:t>
            </a:r>
            <a:r>
              <a:rPr lang="en-US" altLang="ko-KR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2005)</a:t>
            </a:r>
            <a:endParaRPr lang="en-US" altLang="ko-KR" sz="2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5263" y="1947863"/>
            <a:ext cx="714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한국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3175" y="3459163"/>
            <a:ext cx="714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한국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14475" y="4589463"/>
            <a:ext cx="71437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한국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8" grpId="1" build="allAtOnce"/>
      <p:bldP spid="8" grpId="2" build="allAtOnce"/>
      <p:bldP spid="8" grpId="3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14313" y="1857375"/>
            <a:ext cx="8572500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38242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600" b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저탄소</a:t>
            </a: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녹색성장의 미래에너지 비전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38" y="2047875"/>
            <a:ext cx="8501062" cy="3756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altLang="ko-KR" sz="2800" b="1" dirty="0">
                <a:latin typeface="+mj-ea"/>
                <a:ea typeface="+mj-ea"/>
              </a:rPr>
              <a:t>1. </a:t>
            </a:r>
            <a:r>
              <a:rPr lang="ko-KR" altLang="en-US" sz="2800" b="1" dirty="0">
                <a:latin typeface="+mj-ea"/>
                <a:ea typeface="+mj-ea"/>
              </a:rPr>
              <a:t>수요 정점 예측</a:t>
            </a:r>
            <a:r>
              <a:rPr lang="en-US" altLang="ko-KR" sz="2800" b="1" dirty="0">
                <a:latin typeface="+mj-ea"/>
                <a:ea typeface="+mj-ea"/>
              </a:rPr>
              <a:t>: </a:t>
            </a:r>
            <a:r>
              <a:rPr lang="ko-KR" altLang="en-US" sz="2800" b="1" dirty="0">
                <a:latin typeface="+mj-ea"/>
                <a:ea typeface="+mj-ea"/>
              </a:rPr>
              <a:t>고효율 사회로 전환해야 한다</a:t>
            </a:r>
            <a:endParaRPr lang="en-US" altLang="ko-KR" sz="28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ko-KR" sz="14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2. </a:t>
            </a:r>
            <a:r>
              <a:rPr lang="ko-KR" altLang="en-US" sz="2800" dirty="0">
                <a:latin typeface="+mj-ea"/>
                <a:ea typeface="+mj-ea"/>
              </a:rPr>
              <a:t>비효율적인 전력 비중은 줄여야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3. </a:t>
            </a:r>
            <a:r>
              <a:rPr lang="ko-KR" altLang="en-US" sz="2800" dirty="0">
                <a:latin typeface="+mj-ea"/>
                <a:ea typeface="+mj-ea"/>
              </a:rPr>
              <a:t>고효율 고부가가치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산업구조로 가야 한다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4.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효율 </a:t>
            </a:r>
            <a:r>
              <a:rPr lang="ko-KR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건축분야를 주목하자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5.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성장 </a:t>
            </a:r>
            <a:r>
              <a:rPr lang="ko-KR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재생에너지 확대해야 한다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6.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미래에너지 비전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9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40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3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4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4" grpId="0"/>
      <p:bldP spid="9" grpId="0" uiExpand="1" build="allAtOnce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내용 개체 틀 1"/>
          <p:cNvSpPr>
            <a:spLocks noGrp="1"/>
          </p:cNvSpPr>
          <p:nvPr>
            <p:ph idx="1"/>
          </p:nvPr>
        </p:nvSpPr>
        <p:spPr>
          <a:xfrm>
            <a:off x="349250" y="2116138"/>
            <a:ext cx="8294688" cy="3883025"/>
          </a:xfr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</p:spPr>
        <p:txBody>
          <a:bodyPr rIns="108000"/>
          <a:lstStyle/>
          <a:p>
            <a:pPr indent="0">
              <a:buFont typeface="Arial" charset="0"/>
              <a:buNone/>
            </a:pPr>
            <a:r>
              <a:rPr lang="ko-KR" altLang="en-US" sz="2000" smtClean="0"/>
              <a:t>목요일 유가가 배럴당</a:t>
            </a:r>
            <a:r>
              <a:rPr lang="en-US" sz="2000" smtClean="0">
                <a:ea typeface="맑은 고딕" pitchFamily="50" charset="-127"/>
              </a:rPr>
              <a:t> </a:t>
            </a:r>
            <a:r>
              <a:rPr lang="en-US" altLang="ko-KR" sz="2000" smtClean="0"/>
              <a:t>100,12</a:t>
            </a:r>
            <a:r>
              <a:rPr lang="ko-KR" altLang="en-US" sz="2000" smtClean="0"/>
              <a:t>달러로 상승한 가운데 독일경제연구소</a:t>
            </a:r>
            <a:r>
              <a:rPr lang="en-US" altLang="ko-KR" sz="2000" smtClean="0"/>
              <a:t>(DIW)</a:t>
            </a:r>
            <a:r>
              <a:rPr lang="ko-KR" altLang="en-US" sz="2000" smtClean="0"/>
              <a:t>는 배럴당</a:t>
            </a:r>
            <a:r>
              <a:rPr lang="en-US" sz="2000" smtClean="0">
                <a:ea typeface="맑은 고딕" pitchFamily="50" charset="-127"/>
              </a:rPr>
              <a:t> </a:t>
            </a:r>
            <a:r>
              <a:rPr lang="en-US" altLang="ko-KR" sz="2000" smtClean="0"/>
              <a:t>100</a:t>
            </a:r>
            <a:r>
              <a:rPr lang="ko-KR" altLang="en-US" sz="2000" smtClean="0"/>
              <a:t>달러가 유가상승의 끝은 아니라고 주장했다</a:t>
            </a:r>
            <a:r>
              <a:rPr lang="en-US" altLang="ko-KR" sz="2000" smtClean="0"/>
              <a:t>. DIW</a:t>
            </a:r>
            <a:r>
              <a:rPr lang="ko-KR" altLang="en-US" sz="2000" smtClean="0"/>
              <a:t>의 에너지 전문가인 클라우디아 켐퍼트는 목요일자 베를리너 짜이퉁 인터뷰를 통해 유가는 오히려</a:t>
            </a:r>
            <a:r>
              <a:rPr lang="en-US" sz="2000" smtClean="0">
                <a:ea typeface="맑은 고딕" pitchFamily="50" charset="-127"/>
              </a:rPr>
              <a:t> </a:t>
            </a:r>
            <a:r>
              <a:rPr lang="en-US" altLang="ko-KR" sz="2000" smtClean="0"/>
              <a:t>10</a:t>
            </a:r>
            <a:r>
              <a:rPr lang="ko-KR" altLang="en-US" sz="2000" smtClean="0"/>
              <a:t>년 안에</a:t>
            </a:r>
            <a:r>
              <a:rPr lang="en-US" sz="2000" smtClean="0">
                <a:ea typeface="맑은 고딕" pitchFamily="50" charset="-127"/>
              </a:rPr>
              <a:t> </a:t>
            </a:r>
            <a:r>
              <a:rPr lang="en-US" altLang="ko-KR" sz="2000" smtClean="0"/>
              <a:t>2</a:t>
            </a:r>
            <a:r>
              <a:rPr lang="ko-KR" altLang="en-US" sz="2000" smtClean="0"/>
              <a:t>배 가량 상승할</a:t>
            </a:r>
            <a:r>
              <a:rPr lang="en-US" sz="2000" smtClean="0">
                <a:ea typeface="맑은 고딕" pitchFamily="50" charset="-127"/>
              </a:rPr>
              <a:t> </a:t>
            </a:r>
            <a:r>
              <a:rPr lang="ko-KR" altLang="en-US" sz="2000" smtClean="0"/>
              <a:t>것으로 내다봤다</a:t>
            </a:r>
            <a:r>
              <a:rPr lang="en-US" altLang="ko-KR" sz="2000" smtClean="0"/>
              <a:t>. </a:t>
            </a:r>
            <a:r>
              <a:rPr lang="ko-KR" altLang="en-US" sz="2000" smtClean="0"/>
              <a:t>캠퍼트는</a:t>
            </a:r>
            <a:r>
              <a:rPr lang="en-US" sz="2000" smtClean="0">
                <a:ea typeface="맑은 고딕" pitchFamily="50" charset="-127"/>
              </a:rPr>
              <a:t> </a:t>
            </a:r>
            <a:r>
              <a:rPr lang="en-US" altLang="ko-KR" sz="2400" b="1" smtClean="0"/>
              <a:t>"</a:t>
            </a:r>
            <a:r>
              <a:rPr lang="ko-KR" altLang="en-US" sz="2400" b="1" smtClean="0"/>
              <a:t>석유매장량이 갈수록 줄어들어</a:t>
            </a:r>
            <a:r>
              <a:rPr lang="en-US" sz="2400" b="1" smtClean="0">
                <a:ea typeface="맑은 고딕" pitchFamily="50" charset="-127"/>
              </a:rPr>
              <a:t> </a:t>
            </a:r>
            <a:r>
              <a:rPr lang="ko-KR" altLang="en-US" sz="2400" b="1" smtClean="0"/>
              <a:t>유가를 인상시키는 요인으로 작용할 것</a:t>
            </a:r>
            <a:r>
              <a:rPr lang="en-US" altLang="ko-KR" sz="2400" b="1" smtClean="0"/>
              <a:t>"</a:t>
            </a:r>
            <a:r>
              <a:rPr lang="ko-KR" altLang="en-US" sz="2000" smtClean="0"/>
              <a:t>이라고 주장했다</a:t>
            </a:r>
            <a:r>
              <a:rPr lang="en-US" altLang="ko-KR" sz="2000" smtClean="0"/>
              <a:t>. </a:t>
            </a:r>
          </a:p>
          <a:p>
            <a:pPr indent="0">
              <a:buFont typeface="Arial" charset="0"/>
              <a:buNone/>
            </a:pPr>
            <a:r>
              <a:rPr lang="en-US" sz="1100" smtClean="0">
                <a:ea typeface="맑은 고딕" pitchFamily="50" charset="-127"/>
              </a:rPr>
              <a:t> </a:t>
            </a:r>
            <a:endParaRPr lang="ko-KR" altLang="en-US" sz="1100" smtClean="0"/>
          </a:p>
          <a:p>
            <a:pPr indent="0">
              <a:buFont typeface="Arial" charset="0"/>
              <a:buNone/>
            </a:pPr>
            <a:r>
              <a:rPr lang="ko-KR" altLang="en-US" sz="2000" smtClean="0"/>
              <a:t>유가는 이미 지난 수요일 저녁 뉴욕 선물시장에서 배럴당</a:t>
            </a:r>
            <a:r>
              <a:rPr lang="en-US" sz="2000" smtClean="0">
                <a:ea typeface="맑은 고딕" pitchFamily="50" charset="-127"/>
              </a:rPr>
              <a:t> </a:t>
            </a:r>
            <a:r>
              <a:rPr lang="en-US" altLang="ko-KR" sz="2000" smtClean="0"/>
              <a:t>100</a:t>
            </a:r>
            <a:r>
              <a:rPr lang="ko-KR" altLang="en-US" sz="2000" smtClean="0"/>
              <a:t>달러를 기록했으며 오늘 다시</a:t>
            </a:r>
            <a:r>
              <a:rPr lang="en-US" sz="2000" smtClean="0">
                <a:ea typeface="맑은 고딕" pitchFamily="50" charset="-127"/>
              </a:rPr>
              <a:t> </a:t>
            </a:r>
            <a:r>
              <a:rPr lang="en-US" altLang="ko-KR" sz="2000" smtClean="0"/>
              <a:t>12</a:t>
            </a:r>
            <a:r>
              <a:rPr lang="ko-KR" altLang="en-US" sz="2000" smtClean="0"/>
              <a:t>센트가 상승했다</a:t>
            </a:r>
            <a:r>
              <a:rPr lang="en-US" altLang="ko-KR" sz="2000" smtClean="0"/>
              <a:t>. </a:t>
            </a:r>
            <a:r>
              <a:rPr lang="ko-KR" altLang="en-US" sz="2000" smtClean="0"/>
              <a:t>캠퍼트에 따르면</a:t>
            </a:r>
            <a:r>
              <a:rPr lang="en-US" altLang="ko-KR" sz="2000" smtClean="0"/>
              <a:t>, </a:t>
            </a:r>
          </a:p>
          <a:p>
            <a:pPr indent="0">
              <a:buFont typeface="Arial" charset="0"/>
              <a:buNone/>
            </a:pPr>
            <a:endParaRPr lang="en-US" altLang="ko-KR" sz="2000" smtClean="0"/>
          </a:p>
          <a:p>
            <a:pPr indent="0">
              <a:buFont typeface="Arial" charset="0"/>
              <a:buNone/>
            </a:pPr>
            <a:endParaRPr lang="en-US" altLang="ko-KR" sz="2000" smtClean="0"/>
          </a:p>
          <a:p>
            <a:pPr indent="0">
              <a:buFont typeface="Arial" charset="0"/>
              <a:buNone/>
            </a:pPr>
            <a:endParaRPr lang="en-US" altLang="ko-KR" sz="2000" smtClean="0"/>
          </a:p>
          <a:p>
            <a:pPr indent="0">
              <a:buFont typeface="Arial" charset="0"/>
              <a:buNone/>
            </a:pPr>
            <a:endParaRPr lang="en-US" altLang="ko-KR" sz="1200" smtClean="0"/>
          </a:p>
          <a:p>
            <a:pPr indent="0">
              <a:buFont typeface="Arial" charset="0"/>
              <a:buNone/>
            </a:pPr>
            <a:r>
              <a:rPr lang="en-US" altLang="ko-KR" sz="1200" smtClean="0"/>
              <a:t>*</a:t>
            </a:r>
            <a:r>
              <a:rPr lang="ko-KR" altLang="en-US" sz="1200" smtClean="0"/>
              <a:t>출처</a:t>
            </a:r>
            <a:r>
              <a:rPr lang="en-US" sz="1200" smtClean="0">
                <a:ea typeface="맑은 고딕" pitchFamily="50" charset="-127"/>
              </a:rPr>
              <a:t> </a:t>
            </a:r>
            <a:r>
              <a:rPr lang="en-US" altLang="ko-KR" sz="1200" smtClean="0"/>
              <a:t>: </a:t>
            </a:r>
            <a:r>
              <a:rPr lang="ko-KR" altLang="en-US" sz="1200" smtClean="0"/>
              <a:t>독일 국영방송</a:t>
            </a:r>
            <a:r>
              <a:rPr lang="en-US" sz="1200" smtClean="0">
                <a:ea typeface="맑은 고딕" pitchFamily="50" charset="-127"/>
              </a:rPr>
              <a:t> </a:t>
            </a:r>
            <a:r>
              <a:rPr lang="en-US" altLang="ko-KR" sz="1200" smtClean="0"/>
              <a:t>ARD 2008</a:t>
            </a:r>
            <a:r>
              <a:rPr lang="ko-KR" altLang="en-US" sz="1200" smtClean="0"/>
              <a:t>년</a:t>
            </a:r>
            <a:r>
              <a:rPr lang="en-US" sz="1200" smtClean="0">
                <a:ea typeface="맑은 고딕" pitchFamily="50" charset="-127"/>
              </a:rPr>
              <a:t> </a:t>
            </a:r>
            <a:r>
              <a:rPr lang="en-US" altLang="ko-KR" sz="1200" smtClean="0"/>
              <a:t>1</a:t>
            </a:r>
            <a:r>
              <a:rPr lang="ko-KR" altLang="en-US" sz="1200" smtClean="0"/>
              <a:t>월</a:t>
            </a:r>
            <a:r>
              <a:rPr lang="en-US" sz="1200" smtClean="0">
                <a:ea typeface="맑은 고딕" pitchFamily="50" charset="-127"/>
              </a:rPr>
              <a:t> </a:t>
            </a:r>
            <a:r>
              <a:rPr lang="en-US" altLang="ko-KR" sz="1200" smtClean="0"/>
              <a:t>8</a:t>
            </a:r>
            <a:r>
              <a:rPr lang="ko-KR" altLang="en-US" sz="1200" smtClean="0"/>
              <a:t>일자 뉴스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B9BD93-69EE-4C6F-BBC5-9C4DBD845CE0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90D84-039F-4C1C-89FC-3F3839AAED72}" type="slidenum">
              <a:rPr lang="ko-KR" altLang="en-US" smtClean="0"/>
              <a:pPr>
                <a:defRPr/>
              </a:pPr>
              <a:t>46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395288" y="1350963"/>
            <a:ext cx="814387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3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독일경제연구소</a:t>
            </a:r>
            <a:r>
              <a:rPr kumimoji="0" lang="en-US" altLang="en-US" sz="3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, 2018</a:t>
            </a:r>
            <a:r>
              <a:rPr kumimoji="0" lang="ko-KR" altLang="en-US" sz="30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년 유가 두 배 상승 예측 </a:t>
            </a:r>
            <a:endParaRPr kumimoji="0" lang="ko-KR" altLang="en-US" sz="30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313" y="5160963"/>
            <a:ext cx="77787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altLang="en-US" sz="2000" b="1" dirty="0">
                <a:latin typeface="+mn-lt"/>
                <a:ea typeface="+mn-ea"/>
              </a:rPr>
              <a:t>"</a:t>
            </a:r>
            <a:r>
              <a:rPr lang="ko-KR" altLang="en-US" sz="2000" b="1" dirty="0">
                <a:latin typeface="+mn-lt"/>
                <a:ea typeface="+mn-ea"/>
              </a:rPr>
              <a:t>배럴당 유가는</a:t>
            </a:r>
            <a:r>
              <a:rPr lang="en-US" altLang="en-US" sz="2000" b="1" dirty="0">
                <a:latin typeface="+mn-lt"/>
                <a:ea typeface="+mn-ea"/>
              </a:rPr>
              <a:t> 5</a:t>
            </a:r>
            <a:r>
              <a:rPr lang="ko-KR" altLang="en-US" sz="2000" b="1" dirty="0">
                <a:latin typeface="+mn-lt"/>
                <a:ea typeface="+mn-ea"/>
              </a:rPr>
              <a:t>년 후</a:t>
            </a:r>
            <a:r>
              <a:rPr lang="en-US" altLang="en-US" sz="2000" b="1" dirty="0">
                <a:latin typeface="+mn-lt"/>
                <a:ea typeface="+mn-ea"/>
              </a:rPr>
              <a:t> 150</a:t>
            </a:r>
            <a:r>
              <a:rPr lang="ko-KR" altLang="en-US" sz="2000" b="1" dirty="0">
                <a:latin typeface="+mn-lt"/>
                <a:ea typeface="+mn-ea"/>
              </a:rPr>
              <a:t>달러</a:t>
            </a:r>
            <a:r>
              <a:rPr lang="en-US" altLang="en-US" sz="2000" b="1" dirty="0">
                <a:latin typeface="+mn-lt"/>
                <a:ea typeface="+mn-ea"/>
              </a:rPr>
              <a:t>, 10</a:t>
            </a:r>
            <a:r>
              <a:rPr lang="ko-KR" altLang="en-US" sz="2000" b="1" dirty="0">
                <a:latin typeface="+mn-lt"/>
                <a:ea typeface="+mn-ea"/>
              </a:rPr>
              <a:t>년 후</a:t>
            </a:r>
            <a:r>
              <a:rPr lang="en-US" altLang="en-US" sz="2000" b="1" dirty="0">
                <a:latin typeface="+mn-lt"/>
                <a:ea typeface="+mn-ea"/>
              </a:rPr>
              <a:t> 200</a:t>
            </a:r>
            <a:r>
              <a:rPr lang="ko-KR" altLang="en-US" sz="2000" b="1" dirty="0">
                <a:latin typeface="+mn-lt"/>
                <a:ea typeface="+mn-ea"/>
              </a:rPr>
              <a:t>달러로 예측하는 것이 현실을 반영하는 예측</a:t>
            </a:r>
            <a:r>
              <a:rPr lang="en-US" altLang="en-US" sz="2000" b="1" dirty="0">
                <a:latin typeface="+mn-lt"/>
                <a:ea typeface="+mn-ea"/>
              </a:rPr>
              <a:t>" </a:t>
            </a:r>
            <a:r>
              <a:rPr lang="ko-KR" altLang="en-US" sz="2000" dirty="0">
                <a:latin typeface="+mn-lt"/>
                <a:ea typeface="+mn-ea"/>
              </a:rPr>
              <a:t>이다</a:t>
            </a:r>
            <a:r>
              <a:rPr lang="en-US" altLang="en-US" sz="2000" dirty="0">
                <a:latin typeface="+mn-lt"/>
                <a:ea typeface="+mn-ea"/>
              </a:rPr>
              <a:t> </a:t>
            </a: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0" y="428625"/>
            <a:ext cx="914400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20000"/>
              </a:lnSpc>
              <a:defRPr/>
            </a:pPr>
            <a:r>
              <a:rPr kumimoji="0" lang="ko-KR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에너지위기 의식 반영한 현실적인 유가예측 필요</a:t>
            </a:r>
            <a:endParaRPr kumimoji="0" lang="ko-KR" altLang="en-US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63DDEF-4FDA-4289-A562-E30CC7257D7E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10E4F-B50E-4CD6-BF68-1DE16FEC8DD4}" type="slidenum">
              <a:rPr lang="ko-KR" altLang="en-US" smtClean="0"/>
              <a:pPr>
                <a:defRPr/>
              </a:pPr>
              <a:t>47</a:t>
            </a:fld>
            <a:endParaRPr lang="ko-KR" altLang="en-US"/>
          </a:p>
        </p:txBody>
      </p:sp>
      <p:pic>
        <p:nvPicPr>
          <p:cNvPr id="141315" name="내용 개체 틀 4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500188"/>
            <a:ext cx="8286750" cy="4286250"/>
          </a:xfrm>
        </p:spPr>
      </p:pic>
      <p:sp>
        <p:nvSpPr>
          <p:cNvPr id="6" name="TextBox 5"/>
          <p:cNvSpPr txBox="1"/>
          <p:nvPr/>
        </p:nvSpPr>
        <p:spPr>
          <a:xfrm>
            <a:off x="285750" y="5786438"/>
            <a:ext cx="7215188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독일의 실질 </a:t>
            </a:r>
            <a:r>
              <a:rPr lang="en-US" sz="1200" dirty="0">
                <a:latin typeface="+mn-ea"/>
                <a:ea typeface="+mn-ea"/>
              </a:rPr>
              <a:t>GDP</a:t>
            </a:r>
            <a:r>
              <a:rPr lang="ko-KR" altLang="en-US" sz="1200" dirty="0">
                <a:latin typeface="+mn-ea"/>
                <a:ea typeface="+mn-ea"/>
              </a:rPr>
              <a:t>와</a:t>
            </a:r>
            <a:r>
              <a:rPr lang="en-US" sz="1200" dirty="0">
                <a:latin typeface="+mn-ea"/>
                <a:ea typeface="+mn-ea"/>
              </a:rPr>
              <a:t> 1</a:t>
            </a:r>
            <a:r>
              <a:rPr lang="ko-KR" altLang="en-US" sz="1200" dirty="0">
                <a:latin typeface="+mn-ea"/>
                <a:ea typeface="+mn-ea"/>
              </a:rPr>
              <a:t>차 에너지 소비증가  </a:t>
            </a:r>
            <a:endParaRPr lang="en-US" sz="1200" dirty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출처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en-US" sz="1200" dirty="0">
                <a:latin typeface="+mn-ea"/>
                <a:ea typeface="+mn-ea"/>
              </a:rPr>
              <a:t>&lt;</a:t>
            </a:r>
            <a:r>
              <a:rPr lang="en-US" sz="1200" dirty="0" err="1">
                <a:latin typeface="+mn-ea"/>
                <a:ea typeface="+mn-ea"/>
              </a:rPr>
              <a:t>EwI</a:t>
            </a:r>
            <a:r>
              <a:rPr lang="en-US" sz="1200" dirty="0">
                <a:latin typeface="+mn-ea"/>
                <a:ea typeface="+mn-ea"/>
              </a:rPr>
              <a:t>/ </a:t>
            </a:r>
            <a:r>
              <a:rPr lang="en-US" sz="1200" dirty="0" err="1">
                <a:latin typeface="+mn-ea"/>
                <a:ea typeface="+mn-ea"/>
              </a:rPr>
              <a:t>Prognos</a:t>
            </a:r>
            <a:r>
              <a:rPr lang="en-US" sz="1200" dirty="0">
                <a:latin typeface="+mn-ea"/>
                <a:ea typeface="+mn-ea"/>
              </a:rPr>
              <a:t>-Study The Trend of Energy Markets Up to the year 2030, Reference </a:t>
            </a:r>
          </a:p>
          <a:p>
            <a:pPr>
              <a:defRPr/>
            </a:pPr>
            <a:r>
              <a:rPr lang="en-US" sz="1200" dirty="0">
                <a:latin typeface="+mn-ea"/>
                <a:ea typeface="+mn-ea"/>
              </a:rPr>
              <a:t>Forecast for the Energy Sector Energy Report Ⅳ-Summary&gt;, Documentation No 545, May 2005, </a:t>
            </a:r>
          </a:p>
          <a:p>
            <a:pPr>
              <a:defRPr/>
            </a:pPr>
            <a:r>
              <a:rPr lang="en-US" sz="1200" dirty="0">
                <a:latin typeface="+mn-ea"/>
                <a:ea typeface="+mn-ea"/>
              </a:rPr>
              <a:t>Federal Ministry of Economics and </a:t>
            </a:r>
            <a:r>
              <a:rPr lang="en-US" sz="1200" dirty="0" err="1">
                <a:latin typeface="+mn-ea"/>
                <a:ea typeface="+mn-ea"/>
              </a:rPr>
              <a:t>Labour</a:t>
            </a:r>
            <a:r>
              <a:rPr lang="en-US" sz="1200" dirty="0">
                <a:latin typeface="+mn-ea"/>
                <a:ea typeface="+mn-ea"/>
              </a:rPr>
              <a:t> 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경제 발전이 에너지 수요를 줄일 수 있다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줄무늬가 있는 오른쪽 화살표 7"/>
          <p:cNvSpPr/>
          <p:nvPr/>
        </p:nvSpPr>
        <p:spPr>
          <a:xfrm rot="5400000">
            <a:off x="7500938" y="3571875"/>
            <a:ext cx="714375" cy="428625"/>
          </a:xfrm>
          <a:prstGeom prst="stripedRightArrow">
            <a:avLst/>
          </a:prstGeom>
          <a:solidFill>
            <a:srgbClr val="00B05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1203964" y="2680928"/>
            <a:ext cx="2428892" cy="3571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latin typeface="+mn-ea"/>
              </a:rPr>
              <a:t>경제성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안정성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smtClean="0">
                <a:latin typeface="+mn-ea"/>
              </a:rPr>
              <a:t>친환경</a:t>
            </a:r>
            <a:endParaRPr lang="ko-KR" altLang="en-US" sz="16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8" grpId="2" animBg="1"/>
      <p:bldP spid="8" grpId="3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CE558A-9E05-4976-827A-4EE8EFC4E3A6}" type="slidenum">
              <a:rPr lang="ko-KR" altLang="en-US" smtClean="0"/>
              <a:pPr>
                <a:defRPr/>
              </a:pPr>
              <a:t>48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수요예측 정점</a:t>
            </a: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고효율 사회를 준비해야 한다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28750" y="5786438"/>
            <a:ext cx="6215063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400" dirty="0">
                <a:latin typeface="+mn-ea"/>
                <a:ea typeface="+mn-ea"/>
              </a:rPr>
              <a:t>에너지경제연구원 수요전망과 에너지소비 </a:t>
            </a:r>
            <a:r>
              <a:rPr lang="ko-KR" altLang="en-US" sz="1400" dirty="0" err="1">
                <a:latin typeface="+mn-ea"/>
                <a:ea typeface="+mn-ea"/>
              </a:rPr>
              <a:t>포화전망안</a:t>
            </a:r>
            <a:r>
              <a:rPr lang="ko-KR" altLang="en-US" sz="1400" dirty="0">
                <a:latin typeface="+mn-ea"/>
                <a:ea typeface="+mn-ea"/>
              </a:rPr>
              <a:t> 비교</a:t>
            </a:r>
            <a:endParaRPr lang="en-US" altLang="ko-KR" sz="1400" dirty="0">
              <a:latin typeface="+mn-ea"/>
              <a:ea typeface="+mn-ea"/>
            </a:endParaRPr>
          </a:p>
          <a:p>
            <a:pPr>
              <a:defRPr/>
            </a:pPr>
            <a:r>
              <a:rPr lang="ko-KR" altLang="en-US" sz="1400" dirty="0">
                <a:latin typeface="+mn-ea"/>
                <a:ea typeface="+mn-ea"/>
              </a:rPr>
              <a:t>출처</a:t>
            </a:r>
            <a:r>
              <a:rPr lang="en-US" altLang="ko-KR" sz="1400" dirty="0">
                <a:latin typeface="+mn-ea"/>
                <a:ea typeface="+mn-ea"/>
              </a:rPr>
              <a:t>: </a:t>
            </a:r>
            <a:r>
              <a:rPr lang="ko-KR" altLang="en-US" sz="1400" dirty="0">
                <a:latin typeface="+mn-ea"/>
                <a:ea typeface="+mn-ea"/>
              </a:rPr>
              <a:t>국가에너지 기본계획 안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에너지경제연구원</a:t>
            </a:r>
            <a:r>
              <a:rPr lang="en-US" altLang="ko-KR" sz="1400" dirty="0">
                <a:latin typeface="+mn-ea"/>
                <a:ea typeface="+mn-ea"/>
              </a:rPr>
              <a:t>, 2008, </a:t>
            </a:r>
            <a:r>
              <a:rPr lang="ko-KR" altLang="en-US" sz="1400" dirty="0" err="1">
                <a:latin typeface="+mn-ea"/>
                <a:ea typeface="+mn-ea"/>
              </a:rPr>
              <a:t>에너지수요예측및</a:t>
            </a:r>
            <a:r>
              <a:rPr lang="ko-KR" altLang="en-US" sz="1400" dirty="0">
                <a:latin typeface="+mn-ea"/>
                <a:ea typeface="+mn-ea"/>
              </a:rPr>
              <a:t> 실수요 비교와 </a:t>
            </a:r>
            <a:r>
              <a:rPr lang="en-US" altLang="ko-KR" sz="1400" dirty="0">
                <a:latin typeface="+mn-ea"/>
                <a:ea typeface="+mn-ea"/>
              </a:rPr>
              <a:t>202020</a:t>
            </a:r>
            <a:r>
              <a:rPr lang="ko-KR" altLang="en-US" sz="1400" dirty="0">
                <a:latin typeface="+mn-ea"/>
                <a:ea typeface="+mn-ea"/>
              </a:rPr>
              <a:t>안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환경연합 재구성</a:t>
            </a:r>
            <a:r>
              <a:rPr lang="en-US" altLang="ko-KR" sz="1400" dirty="0">
                <a:latin typeface="+mn-ea"/>
                <a:ea typeface="+mn-ea"/>
              </a:rPr>
              <a:t> </a:t>
            </a:r>
            <a:endParaRPr lang="ko-KR" altLang="en-US" sz="1400" dirty="0">
              <a:latin typeface="+mn-ea"/>
              <a:ea typeface="+mn-ea"/>
            </a:endParaRP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</p:nvPr>
        </p:nvGraphicFramePr>
        <p:xfrm>
          <a:off x="457200" y="1357298"/>
          <a:ext cx="7686700" cy="476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 uiExpand="1">
        <p:bldSub>
          <a:bldChart bld="series"/>
        </p:bldSub>
      </p:bldGraphic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14313" y="1857375"/>
            <a:ext cx="8572500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44386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600" b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저탄소</a:t>
            </a: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녹색성장의 미래에너지 비전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38" y="2047875"/>
            <a:ext cx="8501062" cy="3756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1. </a:t>
            </a:r>
            <a:r>
              <a:rPr lang="ko-KR" altLang="en-US" sz="2800" dirty="0">
                <a:latin typeface="+mj-ea"/>
                <a:ea typeface="+mj-ea"/>
              </a:rPr>
              <a:t>수요 정점 예측</a:t>
            </a:r>
            <a:r>
              <a:rPr lang="en-US" altLang="ko-KR" sz="2800" dirty="0">
                <a:latin typeface="+mj-ea"/>
                <a:ea typeface="+mj-ea"/>
              </a:rPr>
              <a:t>: </a:t>
            </a:r>
            <a:r>
              <a:rPr lang="ko-KR" altLang="en-US" sz="2800" dirty="0">
                <a:latin typeface="+mj-ea"/>
                <a:ea typeface="+mj-ea"/>
              </a:rPr>
              <a:t>고효율 사회로 전환해야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ko-KR" sz="1400" b="1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z="2800" b="1" dirty="0">
                <a:latin typeface="+mj-ea"/>
                <a:ea typeface="+mj-ea"/>
              </a:rPr>
              <a:t>2. </a:t>
            </a:r>
            <a:r>
              <a:rPr lang="ko-KR" altLang="en-US" sz="2800" b="1" dirty="0">
                <a:latin typeface="+mj-ea"/>
                <a:ea typeface="+mj-ea"/>
              </a:rPr>
              <a:t>비효율적인 전력 비중은 줄여야 한다</a:t>
            </a:r>
            <a:endParaRPr lang="en-US" altLang="ko-KR" sz="2800" b="1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3. </a:t>
            </a:r>
            <a:r>
              <a:rPr lang="ko-KR" altLang="en-US" sz="2800" dirty="0">
                <a:latin typeface="+mj-ea"/>
                <a:ea typeface="+mj-ea"/>
              </a:rPr>
              <a:t>고효율 고부가가치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산업구조로 가야 한다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4.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효율 </a:t>
            </a:r>
            <a:r>
              <a:rPr lang="ko-KR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건축분야를 주목하자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5.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성장 </a:t>
            </a:r>
            <a:r>
              <a:rPr lang="ko-KR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재생에너지 확대해야 한다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6.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미래에너지 비전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4" grpId="0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63DDEF-4FDA-4289-A562-E30CC7257D7E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651246-2D4B-47E9-84C2-82ECB9B4AE53}" type="slidenum">
              <a:rPr lang="ko-KR" altLang="en-US" smtClean="0"/>
              <a:pPr>
                <a:defRPr/>
              </a:pPr>
              <a:t>5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한국 에너지 사용의 비효율성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357188" y="1714500"/>
          <a:ext cx="8215370" cy="3715857"/>
        </p:xfrm>
        <a:graphic>
          <a:graphicData uri="http://schemas.openxmlformats.org/drawingml/2006/table">
            <a:tbl>
              <a:tblPr/>
              <a:tblGrid>
                <a:gridCol w="1071570"/>
                <a:gridCol w="1571636"/>
                <a:gridCol w="1643074"/>
                <a:gridCol w="2000264"/>
                <a:gridCol w="1928826"/>
              </a:tblGrid>
              <a:tr h="421008"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　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총에너지소비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(</a:t>
                      </a:r>
                      <a:r>
                        <a:rPr lang="ko-KR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천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TOE)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최종에너지비율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최종에너지 중 전력비율</a:t>
                      </a:r>
                      <a:endParaRPr lang="ko-KR" sz="1600" b="1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61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</a:t>
                      </a:r>
                      <a:r>
                        <a:rPr lang="ko-KR" sz="1600" b="1" kern="0" dirty="0" err="1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차에너지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0">
                        <a:spcAft>
                          <a:spcPts val="0"/>
                        </a:spcAft>
                      </a:pPr>
                      <a:r>
                        <a:rPr lang="ko-KR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최종에너지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02704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1970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19,678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17,882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90.9%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3.7%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04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1980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43,911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37,597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85.6%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7.5%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04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1990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93,192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75,107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80.6%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10.8%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04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2000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192,887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149,852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77.7%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13.7%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04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2003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215,067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163,995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76.3%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15.4%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704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2005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228,622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170,854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74.7%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16.7%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1008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2006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233,372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173,584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5813" y="5703888"/>
            <a:ext cx="6572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출처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ko-KR" altLang="en-US" sz="1200" dirty="0">
                <a:latin typeface="+mn-ea"/>
                <a:ea typeface="+mn-ea"/>
              </a:rPr>
              <a:t>에너지경제연구원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주요에너지지표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최종에너지 소비 데이터 베이스</a:t>
            </a:r>
            <a:r>
              <a:rPr lang="en-US" altLang="ko-KR" sz="1200" dirty="0">
                <a:latin typeface="+mn-ea"/>
                <a:ea typeface="+mn-ea"/>
              </a:rPr>
              <a:t>,</a:t>
            </a:r>
            <a:r>
              <a:rPr lang="ko-KR" altLang="en-US" sz="1200" dirty="0">
                <a:latin typeface="+mn-ea"/>
                <a:ea typeface="+mn-ea"/>
              </a:rPr>
              <a:t> 재구성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27713" y="5045075"/>
            <a:ext cx="8572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600" b="1" dirty="0">
                <a:latin typeface="+mn-ea"/>
                <a:ea typeface="+mn-ea"/>
              </a:rPr>
              <a:t>74.4%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9225" y="5045075"/>
            <a:ext cx="857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600" b="1" dirty="0">
                <a:latin typeface="+mn-ea"/>
                <a:ea typeface="+mn-ea"/>
              </a:rPr>
              <a:t>17.3%</a:t>
            </a:r>
            <a:endParaRPr lang="ko-KR" altLang="en-US" sz="16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63DDEF-4FDA-4289-A562-E30CC7257D7E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8C854-A182-48A8-A53B-326369C03BD9}" type="slidenum">
              <a:rPr lang="ko-KR" altLang="en-US" smtClean="0"/>
              <a:pPr>
                <a:defRPr/>
              </a:pPr>
              <a:t>50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793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전력비중을 늘리고 있는 국가에너지기본계획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내용 개체 틀 9"/>
          <p:cNvGraphicFramePr>
            <a:graphicFrameLocks noGrp="1"/>
          </p:cNvGraphicFramePr>
          <p:nvPr>
            <p:ph idx="1"/>
          </p:nvPr>
        </p:nvGraphicFramePr>
        <p:xfrm>
          <a:off x="357188" y="1428750"/>
          <a:ext cx="8215370" cy="4244557"/>
        </p:xfrm>
        <a:graphic>
          <a:graphicData uri="http://schemas.openxmlformats.org/drawingml/2006/table">
            <a:tbl>
              <a:tblPr/>
              <a:tblGrid>
                <a:gridCol w="642912"/>
                <a:gridCol w="1428760"/>
                <a:gridCol w="928694"/>
                <a:gridCol w="1285914"/>
                <a:gridCol w="2000264"/>
                <a:gridCol w="1928826"/>
              </a:tblGrid>
              <a:tr h="366551">
                <a:tc row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　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600" b="1" kern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총</a:t>
                      </a:r>
                      <a:r>
                        <a:rPr lang="en-US" altLang="ko-KR" sz="1600" b="1" kern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 </a:t>
                      </a:r>
                      <a:r>
                        <a:rPr lang="ko-KR" sz="1600" b="1" kern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에너지소비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(</a:t>
                      </a:r>
                      <a:r>
                        <a:rPr lang="ko-KR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천</a:t>
                      </a: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TOE)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600" b="1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최종에너지비율</a:t>
                      </a:r>
                      <a:endParaRPr lang="ko-KR" sz="1600" b="1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600" b="1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최종에너지 중 전력비율</a:t>
                      </a:r>
                      <a:endParaRPr lang="ko-KR" sz="1600" b="1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4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</a:t>
                      </a:r>
                      <a:r>
                        <a:rPr lang="ko-KR" sz="1600" b="1" kern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차</a:t>
                      </a:r>
                      <a:r>
                        <a:rPr lang="en-US" altLang="ko-KR" sz="1600" b="1" kern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 </a:t>
                      </a:r>
                      <a:r>
                        <a:rPr lang="ko-KR" sz="1600" b="1" kern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에너지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sz="1600" b="1" kern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최종</a:t>
                      </a:r>
                      <a:r>
                        <a:rPr lang="en-US" altLang="ko-KR" sz="1600" b="1" kern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 </a:t>
                      </a:r>
                      <a:r>
                        <a:rPr lang="ko-KR" sz="1600" b="1" kern="0" dirty="0" smtClea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에너지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061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1970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19,678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17,882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90.9%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3.7%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1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1980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43,911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37,597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85.6%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7.5%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1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1990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93,192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75,107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80.6%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10.8%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1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2000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192,887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149,852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77.7%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13.7%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1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2003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215,067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163,995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76.3%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15.4%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615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2005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228,622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170,854 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74.7%</a:t>
                      </a:r>
                      <a:endParaRPr lang="ko-KR" sz="16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16.7%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551"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2006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233,372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173,584 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74.4%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sz="1600" b="1" kern="0" dirty="0">
                          <a:solidFill>
                            <a:srgbClr val="000000"/>
                          </a:solidFill>
                          <a:latin typeface="맑은 고딕"/>
                          <a:ea typeface="맑은 고딕"/>
                          <a:cs typeface="굴림"/>
                        </a:rPr>
                        <a:t>17.3%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69">
                <a:tc rowSpan="2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2030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altLang="en-US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시나리오</a:t>
                      </a:r>
                      <a:r>
                        <a:rPr lang="en-US" altLang="ko-KR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1</a:t>
                      </a:r>
                    </a:p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altLang="en-US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유가 </a:t>
                      </a:r>
                      <a:r>
                        <a:rPr lang="en-US" altLang="ko-KR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100</a:t>
                      </a:r>
                      <a:r>
                        <a:rPr lang="ko-KR" altLang="en-US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달러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kern="100" dirty="0" smtClean="0">
                          <a:latin typeface="+mn-lt"/>
                          <a:ea typeface="+mn-ea"/>
                          <a:cs typeface="Times New Roman"/>
                        </a:rPr>
                        <a:t>308,500</a:t>
                      </a:r>
                      <a:endParaRPr lang="ko-KR" altLang="en-US" sz="1600" kern="100" dirty="0" smtClean="0"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214,900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04669">
                <a:tc vMerge="1"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altLang="en-US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시나리오</a:t>
                      </a:r>
                      <a:r>
                        <a:rPr lang="en-US" altLang="ko-KR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2</a:t>
                      </a:r>
                    </a:p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ko-KR" altLang="en-US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유가 </a:t>
                      </a:r>
                      <a:r>
                        <a:rPr lang="en-US" altLang="ko-KR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119</a:t>
                      </a:r>
                      <a:r>
                        <a:rPr lang="ko-KR" altLang="en-US" sz="1600" b="1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달러</a:t>
                      </a: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300,400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r>
                        <a:rPr lang="en-US" altLang="ko-KR" sz="1600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207,500</a:t>
                      </a:r>
                      <a:endParaRPr lang="ko-KR" sz="16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0">
                        <a:spcAft>
                          <a:spcPts val="0"/>
                        </a:spcAft>
                      </a:pPr>
                      <a:endParaRPr lang="ko-KR" sz="16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2865" marR="628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85813" y="5643563"/>
            <a:ext cx="6572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dirty="0">
                <a:latin typeface="+mn-ea"/>
                <a:ea typeface="+mn-ea"/>
              </a:rPr>
              <a:t>출처</a:t>
            </a:r>
            <a:r>
              <a:rPr lang="en-US" altLang="ko-KR" sz="1200" dirty="0">
                <a:latin typeface="+mn-ea"/>
                <a:ea typeface="+mn-ea"/>
              </a:rPr>
              <a:t>: </a:t>
            </a:r>
            <a:r>
              <a:rPr lang="ko-KR" altLang="en-US" sz="1200" dirty="0">
                <a:latin typeface="+mn-ea"/>
                <a:ea typeface="+mn-ea"/>
              </a:rPr>
              <a:t>에너지경제연구원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주요에너지지표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최종에너지 소비 데이터 베이스</a:t>
            </a:r>
            <a:r>
              <a:rPr lang="en-US" altLang="ko-KR" sz="1200" dirty="0">
                <a:latin typeface="+mn-ea"/>
                <a:ea typeface="+mn-ea"/>
              </a:rPr>
              <a:t>,</a:t>
            </a:r>
            <a:r>
              <a:rPr lang="ko-KR" altLang="en-US" sz="1200" dirty="0">
                <a:latin typeface="+mn-ea"/>
                <a:ea typeface="+mn-ea"/>
              </a:rPr>
              <a:t> </a:t>
            </a:r>
            <a:r>
              <a:rPr lang="en-US" altLang="ko-KR" sz="1200" dirty="0">
                <a:latin typeface="+mn-ea"/>
                <a:ea typeface="+mn-ea"/>
              </a:rPr>
              <a:t>2030 </a:t>
            </a:r>
            <a:r>
              <a:rPr lang="ko-KR" altLang="en-US" sz="1200" dirty="0">
                <a:latin typeface="+mn-ea"/>
                <a:ea typeface="+mn-ea"/>
              </a:rPr>
              <a:t>국가에너지 기본계획 안</a:t>
            </a:r>
            <a:r>
              <a:rPr lang="en-US" altLang="ko-KR" sz="1200" dirty="0">
                <a:latin typeface="+mn-ea"/>
                <a:ea typeface="+mn-ea"/>
              </a:rPr>
              <a:t>, </a:t>
            </a:r>
            <a:r>
              <a:rPr lang="ko-KR" altLang="en-US" sz="1200" dirty="0">
                <a:latin typeface="+mn-ea"/>
                <a:ea typeface="+mn-ea"/>
              </a:rPr>
              <a:t>에너지경제연구원</a:t>
            </a:r>
            <a:r>
              <a:rPr lang="en-US" altLang="ko-KR" sz="1200" dirty="0">
                <a:latin typeface="+mn-ea"/>
                <a:ea typeface="+mn-ea"/>
              </a:rPr>
              <a:t>,</a:t>
            </a:r>
            <a:r>
              <a:rPr lang="ko-KR" altLang="en-US" sz="1200" dirty="0">
                <a:latin typeface="+mn-ea"/>
                <a:ea typeface="+mn-ea"/>
              </a:rPr>
              <a:t> 재구성</a:t>
            </a:r>
            <a:r>
              <a:rPr lang="en-US" altLang="ko-KR" sz="1200" dirty="0">
                <a:latin typeface="+mn-ea"/>
                <a:ea typeface="+mn-ea"/>
              </a:rPr>
              <a:t> </a:t>
            </a:r>
            <a:endParaRPr lang="ko-KR" altLang="en-US" sz="1200" dirty="0">
              <a:latin typeface="+mn-ea"/>
              <a:ea typeface="+mn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3425" y="4786313"/>
            <a:ext cx="857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600" b="1" dirty="0">
                <a:latin typeface="+mn-ea"/>
                <a:ea typeface="+mn-ea"/>
              </a:rPr>
              <a:t>69.7%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15250" y="4786313"/>
            <a:ext cx="857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600" b="1" dirty="0">
                <a:latin typeface="+mn-ea"/>
                <a:ea typeface="+mn-ea"/>
              </a:rPr>
              <a:t>20.9%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3425" y="5286375"/>
            <a:ext cx="8572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600" b="1" dirty="0">
                <a:latin typeface="+mn-ea"/>
                <a:ea typeface="+mn-ea"/>
              </a:rPr>
              <a:t>69.1%</a:t>
            </a:r>
            <a:endParaRPr lang="ko-KR" altLang="en-US" sz="1600" b="1" dirty="0">
              <a:latin typeface="+mn-ea"/>
              <a:ea typeface="+mn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250" y="5259388"/>
            <a:ext cx="8572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ko-KR" sz="1600" b="1" dirty="0">
                <a:latin typeface="+mn-ea"/>
                <a:ea typeface="+mn-ea"/>
              </a:rPr>
              <a:t>21.3%</a:t>
            </a:r>
            <a:endParaRPr lang="ko-KR" altLang="en-US" sz="16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3" grpId="0" build="allAtOnce"/>
      <p:bldP spid="14" grpId="0" build="allAtOnce"/>
      <p:bldP spid="15" grpId="0" build="allAtOnce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5D390B-0106-4A01-8FDC-017F983137BA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31F30-3A29-4216-84C5-E11F5F5D0922}" type="slidenum">
              <a:rPr lang="ko-KR" altLang="en-US" smtClean="0"/>
              <a:pPr>
                <a:defRPr/>
              </a:pPr>
              <a:t>51</a:t>
            </a:fld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28596" y="1571612"/>
          <a:ext cx="8115328" cy="404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 bwMode="auto">
          <a:xfrm>
            <a:off x="793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사라지는 에너지를 줄여야 한다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568086"/>
            <a:ext cx="8501122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버려지는 에너지 양의 증가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3,300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만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TOE =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핵발전소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 18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기</a:t>
            </a: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173413" y="2470150"/>
            <a:ext cx="1285875" cy="42862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 flipV="1">
            <a:off x="3187700" y="3214688"/>
            <a:ext cx="1285875" cy="142875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A1E6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4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Chart bld="seriesEl"/>
        </p:bldSub>
      </p:bldGraphic>
      <p:bldP spid="7" grpId="0" build="allAtOnce"/>
      <p:bldP spid="7" grpId="1" build="allAtOnce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5D390B-0106-4A01-8FDC-017F983137BA}" type="datetime5">
              <a:rPr lang="ko-KR" altLang="en-US" smtClean="0"/>
              <a:pPr>
                <a:defRPr/>
              </a:pPr>
              <a:t>2008/10/7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F5C50-52D4-4520-9F92-E4F8AD199742}" type="slidenum">
              <a:rPr lang="ko-KR" altLang="en-US" smtClean="0"/>
              <a:pPr>
                <a:defRPr/>
              </a:pPr>
              <a:t>52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793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전력비중을 낮추고 전체 에너지를 생각하자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324" y="5572141"/>
            <a:ext cx="8572560" cy="461665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rIns="36000">
            <a:spAutoFit/>
          </a:bodyPr>
          <a:lstStyle/>
          <a:p>
            <a:pPr>
              <a:defRPr/>
            </a:pP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전력 외 에너지 비중은 </a:t>
            </a:r>
            <a:r>
              <a:rPr lang="en-US" altLang="ko-K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80%, </a:t>
            </a:r>
            <a:r>
              <a:rPr lang="ko-KR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수송과 건축분야 효율 정책 절실</a:t>
            </a:r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idx="1"/>
          </p:nvPr>
        </p:nvGraphicFramePr>
        <p:xfrm>
          <a:off x="1571604" y="1600201"/>
          <a:ext cx="6143668" cy="397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1A1E6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7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50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7" grpId="1" build="allAtOnce"/>
      <p:bldGraphic spid="9" grpId="0" uiExpand="1">
        <p:bldSub>
          <a:bldChart bld="category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14313" y="1857375"/>
            <a:ext cx="8572500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50530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600" b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저탄소</a:t>
            </a: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녹색성장의 미래에너지 비전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38" y="2047875"/>
            <a:ext cx="8501062" cy="3756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1. </a:t>
            </a:r>
            <a:r>
              <a:rPr lang="ko-KR" altLang="en-US" sz="2800" dirty="0">
                <a:latin typeface="+mj-ea"/>
                <a:ea typeface="+mj-ea"/>
              </a:rPr>
              <a:t>수요 정점 예측</a:t>
            </a:r>
            <a:r>
              <a:rPr lang="en-US" altLang="ko-KR" sz="2800" dirty="0">
                <a:latin typeface="+mj-ea"/>
                <a:ea typeface="+mj-ea"/>
              </a:rPr>
              <a:t>: </a:t>
            </a:r>
            <a:r>
              <a:rPr lang="ko-KR" altLang="en-US" sz="2800" dirty="0">
                <a:latin typeface="+mj-ea"/>
                <a:ea typeface="+mj-ea"/>
              </a:rPr>
              <a:t>고효율 사회로 전환해야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ko-KR" sz="14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2. </a:t>
            </a:r>
            <a:r>
              <a:rPr lang="ko-KR" altLang="en-US" sz="2800" dirty="0">
                <a:latin typeface="+mj-ea"/>
                <a:ea typeface="+mj-ea"/>
              </a:rPr>
              <a:t>비효율적인 전력 비중은 줄여야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z="2800" b="1" dirty="0">
                <a:latin typeface="+mj-ea"/>
                <a:ea typeface="+mj-ea"/>
              </a:rPr>
              <a:t>3. </a:t>
            </a:r>
            <a:r>
              <a:rPr lang="ko-KR" altLang="en-US" sz="2800" b="1" dirty="0">
                <a:latin typeface="+mj-ea"/>
                <a:ea typeface="+mj-ea"/>
              </a:rPr>
              <a:t>고효율 고부가가치 산업구조로 가야 한다</a:t>
            </a:r>
            <a:endParaRPr lang="en-US" altLang="ko-KR" sz="2800" b="1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4.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효율 </a:t>
            </a:r>
            <a:r>
              <a:rPr lang="ko-KR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건축분야를 주목하자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5.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성장 </a:t>
            </a:r>
            <a:r>
              <a:rPr lang="ko-KR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재생에너지 확대해야 한다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6.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미래에너지 비전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4" grpId="0"/>
      <p:bldP spid="9" grpId="0" build="allAtOnce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7" name="내용 개체 틀 5" descr="일본에너지소비증가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285875"/>
            <a:ext cx="7072312" cy="4786313"/>
          </a:xfrm>
          <a:solidFill>
            <a:srgbClr val="2965DD"/>
          </a:solidFill>
        </p:spPr>
      </p:pic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E5DEA-2A14-4B4F-9A45-2F8D72CE276B}" type="slidenum">
              <a:rPr lang="ko-KR" altLang="en-US" smtClean="0"/>
              <a:pPr>
                <a:defRPr/>
              </a:pPr>
              <a:t>54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119063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일본 오일쇼크 후 산업부문 에너지 소비 정체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357313" y="6215063"/>
            <a:ext cx="43529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dirty="0">
                <a:latin typeface="+mn-ea"/>
                <a:ea typeface="+mn-ea"/>
              </a:rPr>
              <a:t>*</a:t>
            </a:r>
            <a:r>
              <a:rPr lang="ko-KR" altLang="en-US" dirty="0">
                <a:latin typeface="+mn-ea"/>
                <a:ea typeface="+mn-ea"/>
              </a:rPr>
              <a:t>출처</a:t>
            </a:r>
            <a:r>
              <a:rPr lang="en-US" altLang="ko-KR" dirty="0">
                <a:latin typeface="+mn-ea"/>
                <a:ea typeface="+mn-ea"/>
              </a:rPr>
              <a:t>: </a:t>
            </a:r>
            <a:r>
              <a:rPr lang="ko-KR" altLang="en-US" dirty="0">
                <a:latin typeface="+mn-ea"/>
                <a:ea typeface="+mn-ea"/>
              </a:rPr>
              <a:t>일본의 에너지 </a:t>
            </a:r>
            <a:r>
              <a:rPr lang="en-US" altLang="ko-KR" dirty="0">
                <a:latin typeface="+mn-ea"/>
                <a:ea typeface="+mn-ea"/>
              </a:rPr>
              <a:t>2008, </a:t>
            </a:r>
            <a:r>
              <a:rPr lang="ko-KR" altLang="en-US" dirty="0" err="1">
                <a:latin typeface="+mn-ea"/>
                <a:ea typeface="+mn-ea"/>
              </a:rPr>
              <a:t>경제산업성</a:t>
            </a:r>
            <a:endParaRPr lang="ko-KR" altLang="en-US" dirty="0">
              <a:latin typeface="+mn-ea"/>
              <a:ea typeface="+mn-ea"/>
            </a:endParaRPr>
          </a:p>
        </p:txBody>
      </p:sp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6832600" y="4075113"/>
            <a:ext cx="954088" cy="501650"/>
            <a:chOff x="6832407" y="4074321"/>
            <a:chExt cx="954303" cy="501704"/>
          </a:xfrm>
        </p:grpSpPr>
        <p:sp>
          <p:nvSpPr>
            <p:cNvPr id="8" name="타원형 설명선 7"/>
            <p:cNvSpPr/>
            <p:nvPr/>
          </p:nvSpPr>
          <p:spPr>
            <a:xfrm rot="4510824">
              <a:off x="7057912" y="3848816"/>
              <a:ext cx="501704" cy="952715"/>
            </a:xfrm>
            <a:prstGeom prst="wedgeEllipseCallout">
              <a:avLst/>
            </a:prstGeom>
            <a:solidFill>
              <a:srgbClr val="2965D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00720" y="4142590"/>
              <a:ext cx="785990" cy="3397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600" b="1" dirty="0">
                  <a:solidFill>
                    <a:schemeClr val="bg1"/>
                  </a:solidFill>
                  <a:latin typeface="+mn-ea"/>
                  <a:ea typeface="+mn-ea"/>
                </a:rPr>
                <a:t>1.0</a:t>
              </a:r>
              <a:r>
                <a:rPr lang="ko-KR" altLang="en-US" sz="1600" b="1" dirty="0">
                  <a:solidFill>
                    <a:schemeClr val="bg1"/>
                  </a:solidFill>
                  <a:latin typeface="+mn-ea"/>
                  <a:ea typeface="+mn-ea"/>
                </a:rPr>
                <a:t>배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714375" y="1428750"/>
          <a:ext cx="3143272" cy="4572025"/>
        </p:xfrm>
        <a:graphic>
          <a:graphicData uri="http://schemas.openxmlformats.org/drawingml/2006/table">
            <a:tbl>
              <a:tblPr/>
              <a:tblGrid>
                <a:gridCol w="2049960"/>
                <a:gridCol w="1093312"/>
              </a:tblGrid>
              <a:tr h="283811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업  종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2004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년</a:t>
                      </a:r>
                      <a:endParaRPr lang="en-US" altLang="ko-KR" sz="1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6">
                            <a:lumMod val="60000"/>
                            <a:lumOff val="40000"/>
                            <a:tint val="66000"/>
                            <a:satMod val="160000"/>
                          </a:schemeClr>
                        </a:gs>
                        <a:gs pos="50000">
                          <a:schemeClr val="accent6">
                            <a:lumMod val="60000"/>
                            <a:lumOff val="40000"/>
                            <a:tint val="44500"/>
                            <a:satMod val="160000"/>
                          </a:schemeClr>
                        </a:gs>
                        <a:gs pos="100000">
                          <a:schemeClr val="accent6">
                            <a:lumMod val="60000"/>
                            <a:lumOff val="40000"/>
                            <a:tint val="23500"/>
                            <a:satMod val="160000"/>
                          </a:schemeClr>
                        </a:gs>
                      </a:gsLst>
                      <a:lin ang="10800000" scaled="1"/>
                      <a:tileRect/>
                    </a:gradFill>
                  </a:tcPr>
                </a:tc>
              </a:tr>
              <a:tr h="2719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제조업 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0.035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음식료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0.030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섬유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•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의류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0.046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목재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•</a:t>
                      </a:r>
                      <a:r>
                        <a:rPr lang="ko-KR" altLang="en-US" sz="1600" b="1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펼프</a:t>
                      </a:r>
                      <a:endParaRPr lang="ko-KR" altLang="en-US" sz="1600" b="1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0.084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인쇄</a:t>
                      </a:r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•</a:t>
                      </a:r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출판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0.018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석유화학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0.942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비금속광물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0.126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차 금속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0.046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조립 금속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0.026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기타 기계류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0.011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컴퓨터</a:t>
                      </a:r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•</a:t>
                      </a:r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사무용기기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0.004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기타 전기기기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0.013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전자부품</a:t>
                      </a:r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•</a:t>
                      </a:r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영상기계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0.016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의료</a:t>
                      </a:r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•</a:t>
                      </a:r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정밀기계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0.013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446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수송장비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0.012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98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가구</a:t>
                      </a:r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•</a:t>
                      </a:r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기타 제조업</a:t>
                      </a:r>
                    </a:p>
                  </a:txBody>
                  <a:tcPr marL="72000" marR="72000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0.014</a:t>
                      </a:r>
                    </a:p>
                  </a:txBody>
                  <a:tcPr marL="72000" marR="72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EFF359-FD1A-43A4-B5FE-34730FC0AB94}" type="slidenum">
              <a:rPr lang="ko-KR" altLang="en-US" smtClean="0"/>
              <a:pPr>
                <a:defRPr/>
              </a:pPr>
              <a:t>55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119063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2500"/>
          </a:bodyPr>
          <a:lstStyle/>
          <a:p>
            <a:pPr>
              <a:defRPr/>
            </a:pP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업종별 에너지 비용 비율 비교와 비중 비교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215063"/>
            <a:ext cx="62150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ctr">
              <a:defRPr/>
            </a:pPr>
            <a:r>
              <a:rPr lang="ko-KR" altLang="en-US" sz="1600" dirty="0">
                <a:solidFill>
                  <a:srgbClr val="000000"/>
                </a:solidFill>
                <a:latin typeface="+mn-ea"/>
                <a:ea typeface="+mn-ea"/>
              </a:rPr>
              <a:t>제조업 업종별 에너지비용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ea typeface="+mn-ea"/>
              </a:rPr>
              <a:t>/</a:t>
            </a:r>
            <a:r>
              <a:rPr lang="ko-KR" altLang="en-US" sz="1600" dirty="0">
                <a:solidFill>
                  <a:srgbClr val="000000"/>
                </a:solidFill>
                <a:latin typeface="+mn-ea"/>
                <a:ea typeface="+mn-ea"/>
              </a:rPr>
              <a:t>총생산비용 비율</a:t>
            </a:r>
            <a:endParaRPr lang="en-US" altLang="ko-KR" sz="1600" dirty="0">
              <a:solidFill>
                <a:srgbClr val="000000"/>
              </a:solidFill>
              <a:latin typeface="+mn-ea"/>
              <a:ea typeface="+mn-ea"/>
            </a:endParaRPr>
          </a:p>
          <a:p>
            <a:pPr fontAlgn="ctr">
              <a:defRPr/>
            </a:pPr>
            <a:r>
              <a:rPr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*출처 국제에너지가격 변동이 국내 제조업에 미치는 영향 분석</a:t>
            </a:r>
            <a:r>
              <a:rPr lang="en-US" altLang="ko-KR" sz="1200" dirty="0">
                <a:solidFill>
                  <a:srgbClr val="000000"/>
                </a:solidFill>
                <a:latin typeface="+mn-ea"/>
                <a:ea typeface="+mn-ea"/>
              </a:rPr>
              <a:t>, 2006.12, </a:t>
            </a:r>
            <a:r>
              <a:rPr lang="ko-KR" altLang="en-US" sz="1200" dirty="0">
                <a:solidFill>
                  <a:srgbClr val="000000"/>
                </a:solidFill>
                <a:latin typeface="+mn-ea"/>
                <a:ea typeface="+mn-ea"/>
              </a:rPr>
              <a:t>산업연구원</a:t>
            </a:r>
          </a:p>
        </p:txBody>
      </p:sp>
      <p:graphicFrame>
        <p:nvGraphicFramePr>
          <p:cNvPr id="8" name="다이어그램 7"/>
          <p:cNvGraphicFramePr/>
          <p:nvPr/>
        </p:nvGraphicFramePr>
        <p:xfrm>
          <a:off x="3929058" y="2549358"/>
          <a:ext cx="5214942" cy="3071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929188" y="1643063"/>
            <a:ext cx="3143250" cy="40005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1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차 금속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, </a:t>
            </a:r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석유화학산업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1470FC-30DB-4802-A501-88DE8B8F2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B61470FC-30DB-4802-A501-88DE8B8F2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7BB7187-A170-4C49-9187-378C69F7F9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67BB7187-A170-4C49-9187-378C69F7F9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4037CB6-8309-4F36-B29D-78DCB9A991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A4037CB6-8309-4F36-B29D-78DCB9A991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2378E9D-A052-4AE2-983F-C5016543F8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92378E9D-A052-4AE2-983F-C5016543F8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62DB1B-EA21-41D0-82FE-2018F41221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462DB1B-EA21-41D0-82FE-2018F41221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5D390B-0106-4A01-8FDC-017F983137BA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C5094D-B2AD-4302-8780-71B5535264F7}" type="slidenum">
              <a:rPr lang="ko-KR" altLang="en-US" smtClean="0"/>
              <a:pPr>
                <a:defRPr/>
              </a:pPr>
              <a:t>56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793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0" lang="ko-KR" alt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에너지다소비업계 특혜 지원 위해 국민세금  투입</a:t>
            </a:r>
            <a:endParaRPr kumimoji="0" lang="ko-KR" altLang="en-US" sz="3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14282" y="1428733"/>
          <a:ext cx="8715436" cy="2714646"/>
        </p:xfrm>
        <a:graphic>
          <a:graphicData uri="http://schemas.openxmlformats.org/drawingml/2006/table">
            <a:tbl>
              <a:tblPr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101382"/>
                <a:gridCol w="1904213"/>
                <a:gridCol w="1709709"/>
                <a:gridCol w="1000132"/>
              </a:tblGrid>
              <a:tr h="791226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구                    분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평균 </a:t>
                      </a:r>
                      <a:r>
                        <a:rPr lang="ko-KR" alt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요금</a:t>
                      </a:r>
                      <a:endParaRPr lang="en-US" altLang="ko-KR" sz="20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원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/kWh, 2007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년**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사용량</a:t>
                      </a:r>
                      <a:endParaRPr lang="en-US" altLang="ko-KR" sz="20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GWh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, 2006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년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비 중</a:t>
                      </a:r>
                      <a:endParaRPr lang="ko-KR" altLang="en-US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48085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산업용 전력 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64.56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174,662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50.0%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5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 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-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산업용 </a:t>
                      </a:r>
                      <a:r>
                        <a:rPr lang="ko-KR" altLang="en-US" sz="2000" b="0" i="0" u="none" strike="noStrike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경부하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을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,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병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),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심야전력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5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주택용 전력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114.31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52,522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15.1%</a:t>
                      </a:r>
                    </a:p>
                  </a:txBody>
                  <a:tcPr marL="36000" marR="36000" marT="8106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855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*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07.08~08.07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자료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**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국가에너지기본계획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안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8106" marR="8106" marT="81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16" name="그룹 15"/>
          <p:cNvGrpSpPr>
            <a:grpSpLocks/>
          </p:cNvGrpSpPr>
          <p:nvPr/>
        </p:nvGrpSpPr>
        <p:grpSpPr bwMode="auto">
          <a:xfrm>
            <a:off x="6421438" y="2714625"/>
            <a:ext cx="2571750" cy="411163"/>
            <a:chOff x="6422136" y="2714620"/>
            <a:chExt cx="2571736" cy="410560"/>
          </a:xfrm>
        </p:grpSpPr>
        <p:sp>
          <p:nvSpPr>
            <p:cNvPr id="8" name="TextBox 7"/>
            <p:cNvSpPr txBox="1"/>
            <p:nvPr/>
          </p:nvSpPr>
          <p:spPr>
            <a:xfrm>
              <a:off x="6422136" y="2725717"/>
              <a:ext cx="1428742" cy="3994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ctr">
                <a:defRPr/>
              </a:pPr>
              <a:r>
                <a:rPr lang="en-US" altLang="ko-KR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굴림" pitchFamily="50" charset="-127"/>
                </a:rPr>
                <a:t>103,612*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2315" y="2714620"/>
              <a:ext cx="1071557" cy="3994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ctr">
                <a:defRPr/>
              </a:pPr>
              <a:r>
                <a:rPr lang="en-US" altLang="ko-KR" sz="2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굴림" pitchFamily="50" charset="-127"/>
                </a:rPr>
                <a:t>27.0%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43438" y="2714625"/>
            <a:ext cx="12858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ctr">
              <a:defRPr/>
            </a:pPr>
            <a:r>
              <a:rPr lang="en-US" altLang="ko-KR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굴림" pitchFamily="50" charset="-127"/>
              </a:rPr>
              <a:t>38.93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28625" y="4430713"/>
            <a:ext cx="8572500" cy="1660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l"/>
              <a:defRPr/>
            </a:pPr>
            <a:r>
              <a:rPr lang="ko-KR" altLang="en-US" sz="2800" dirty="0">
                <a:latin typeface="+mn-ea"/>
                <a:ea typeface="+mn-ea"/>
              </a:rPr>
              <a:t>산업용 요금으로 환산</a:t>
            </a:r>
            <a:r>
              <a:rPr lang="en-US" altLang="ko-KR" sz="2800" dirty="0">
                <a:latin typeface="+mn-ea"/>
                <a:ea typeface="+mn-ea"/>
              </a:rPr>
              <a:t>:</a:t>
            </a:r>
          </a:p>
          <a:p>
            <a:pPr>
              <a:buFont typeface="Wingdings" pitchFamily="2" charset="2"/>
              <a:buChar char="l"/>
              <a:defRPr/>
            </a:pPr>
            <a:endParaRPr lang="en-US" altLang="ko-KR" sz="900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ko-KR" altLang="en-US" sz="2800" dirty="0">
                <a:latin typeface="+mn-ea"/>
                <a:ea typeface="+mn-ea"/>
              </a:rPr>
              <a:t>주택용 요금으로 환산</a:t>
            </a:r>
            <a:r>
              <a:rPr lang="en-US" altLang="ko-KR" sz="2800" dirty="0">
                <a:latin typeface="+mn-ea"/>
                <a:ea typeface="+mn-ea"/>
              </a:rPr>
              <a:t>:</a:t>
            </a:r>
          </a:p>
          <a:p>
            <a:pPr>
              <a:buFont typeface="Wingdings" pitchFamily="2" charset="2"/>
              <a:buChar char="l"/>
              <a:defRPr/>
            </a:pPr>
            <a:endParaRPr lang="en-US" altLang="ko-KR" sz="900" dirty="0">
              <a:latin typeface="+mn-ea"/>
              <a:ea typeface="+mn-ea"/>
            </a:endParaRPr>
          </a:p>
          <a:p>
            <a:pPr>
              <a:buFont typeface="Wingdings" pitchFamily="2" charset="2"/>
              <a:buChar char="l"/>
              <a:defRPr/>
            </a:pPr>
            <a:r>
              <a:rPr lang="ko-KR" altLang="en-US" sz="2800" dirty="0">
                <a:latin typeface="+mn-ea"/>
                <a:ea typeface="+mn-ea"/>
              </a:rPr>
              <a:t>한전과 가스공사 추경예산 투입</a:t>
            </a:r>
            <a:r>
              <a:rPr lang="en-US" altLang="ko-KR" sz="2800" dirty="0">
                <a:latin typeface="+mn-ea"/>
                <a:ea typeface="+mn-ea"/>
              </a:rPr>
              <a:t>: 1</a:t>
            </a:r>
            <a:r>
              <a:rPr lang="ko-KR" altLang="en-US" sz="2800" dirty="0">
                <a:latin typeface="+mn-ea"/>
                <a:ea typeface="+mn-ea"/>
              </a:rPr>
              <a:t>조 </a:t>
            </a:r>
            <a:r>
              <a:rPr lang="en-US" altLang="ko-KR" sz="2800" dirty="0">
                <a:latin typeface="+mn-ea"/>
                <a:ea typeface="+mn-ea"/>
              </a:rPr>
              <a:t>2,550</a:t>
            </a:r>
            <a:r>
              <a:rPr lang="ko-KR" altLang="en-US" sz="2800" dirty="0">
                <a:latin typeface="+mn-ea"/>
                <a:ea typeface="+mn-ea"/>
              </a:rPr>
              <a:t>억 원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65663" y="4411663"/>
            <a:ext cx="31130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+mn-ea"/>
                <a:ea typeface="+mn-ea"/>
              </a:rPr>
              <a:t>1</a:t>
            </a:r>
            <a:r>
              <a:rPr lang="ko-KR" altLang="en-US" sz="2800" dirty="0">
                <a:latin typeface="+mn-ea"/>
                <a:ea typeface="+mn-ea"/>
              </a:rPr>
              <a:t>조 </a:t>
            </a:r>
            <a:r>
              <a:rPr lang="en-US" altLang="ko-KR" sz="2800" dirty="0">
                <a:latin typeface="+mn-ea"/>
                <a:ea typeface="+mn-ea"/>
              </a:rPr>
              <a:t>4</a:t>
            </a:r>
            <a:r>
              <a:rPr lang="ko-KR" altLang="en-US" sz="2800" dirty="0">
                <a:latin typeface="+mn-ea"/>
                <a:ea typeface="+mn-ea"/>
              </a:rPr>
              <a:t>천억 원 특혜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8838" y="5014913"/>
            <a:ext cx="31130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+mn-ea"/>
                <a:ea typeface="+mn-ea"/>
              </a:rPr>
              <a:t>5</a:t>
            </a:r>
            <a:r>
              <a:rPr lang="ko-KR" altLang="en-US" sz="2800" dirty="0">
                <a:latin typeface="+mn-ea"/>
                <a:ea typeface="+mn-ea"/>
              </a:rPr>
              <a:t>조 </a:t>
            </a:r>
            <a:r>
              <a:rPr lang="en-US" altLang="ko-KR" sz="2800" dirty="0">
                <a:latin typeface="+mn-ea"/>
                <a:ea typeface="+mn-ea"/>
              </a:rPr>
              <a:t>5</a:t>
            </a:r>
            <a:r>
              <a:rPr lang="ko-KR" altLang="en-US" sz="2800" dirty="0">
                <a:latin typeface="+mn-ea"/>
                <a:ea typeface="+mn-ea"/>
              </a:rPr>
              <a:t>천억 원 특혜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  <p:bldP spid="15" grpId="0"/>
      <p:bldP spid="15" grpId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17687-BF19-43EE-95F4-35FF92530FB5}" type="slidenum">
              <a:rPr lang="ko-KR" altLang="en-US" smtClean="0"/>
              <a:pPr>
                <a:defRPr/>
              </a:pPr>
              <a:t>57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산업부문의 에너지 효율 점검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56676" name="그림 6"/>
          <p:cNvPicPr>
            <a:picLocks noChangeAspect="1" noChangeArrowheads="1"/>
          </p:cNvPicPr>
          <p:nvPr/>
        </p:nvPicPr>
        <p:blipFill>
          <a:blip r:embed="rId2"/>
          <a:srcRect l="19611" t="9972" r="21228" b="9418"/>
          <a:stretch>
            <a:fillRect/>
          </a:stretch>
        </p:blipFill>
        <p:spPr bwMode="auto">
          <a:xfrm>
            <a:off x="373063" y="1439863"/>
            <a:ext cx="828675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85875" y="6143625"/>
            <a:ext cx="6215063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ctr">
              <a:defRPr/>
            </a:pPr>
            <a:r>
              <a:rPr lang="ko-KR" altLang="en-US" sz="1600" dirty="0">
                <a:solidFill>
                  <a:srgbClr val="000000"/>
                </a:solidFill>
                <a:latin typeface="+mn-ea"/>
                <a:ea typeface="+mn-ea"/>
              </a:rPr>
              <a:t>시멘트 산업에서의 에너지 효율 국제 비교</a:t>
            </a:r>
            <a:endParaRPr lang="en-US" altLang="ko-KR" sz="1600" dirty="0">
              <a:solidFill>
                <a:srgbClr val="000000"/>
              </a:solidFill>
              <a:latin typeface="+mn-ea"/>
              <a:ea typeface="+mn-ea"/>
            </a:endParaRPr>
          </a:p>
          <a:p>
            <a:pPr fontAlgn="ctr">
              <a:defRPr/>
            </a:pP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*출처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Tracking Industrial Energy Efficiency and CO2 Emission, IEA, 2007</a:t>
            </a:r>
            <a:endParaRPr lang="ko-KR" altLang="en-US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산업부문의 효율향상 잠재력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88" y="6178550"/>
            <a:ext cx="67151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ctr">
              <a:defRPr/>
            </a:pPr>
            <a:r>
              <a:rPr lang="ko-KR" altLang="en-US" sz="1600" dirty="0">
                <a:solidFill>
                  <a:srgbClr val="000000"/>
                </a:solidFill>
                <a:latin typeface="+mn-ea"/>
                <a:ea typeface="+mn-ea"/>
              </a:rPr>
              <a:t>상용효율 기술 이용해서 줄일 수 있는 에너지 양과 </a:t>
            </a:r>
            <a:r>
              <a:rPr lang="en-US" altLang="ko-KR" sz="1600" dirty="0">
                <a:solidFill>
                  <a:srgbClr val="000000"/>
                </a:solidFill>
                <a:latin typeface="+mn-ea"/>
                <a:ea typeface="+mn-ea"/>
              </a:rPr>
              <a:t>CO2 </a:t>
            </a:r>
            <a:r>
              <a:rPr lang="ko-KR" altLang="en-US" sz="1600" dirty="0">
                <a:solidFill>
                  <a:srgbClr val="000000"/>
                </a:solidFill>
                <a:latin typeface="+mn-ea"/>
                <a:ea typeface="+mn-ea"/>
              </a:rPr>
              <a:t>양</a:t>
            </a:r>
            <a:endParaRPr lang="en-US" altLang="ko-KR" sz="1600" dirty="0">
              <a:solidFill>
                <a:srgbClr val="000000"/>
              </a:solidFill>
              <a:latin typeface="+mn-ea"/>
              <a:ea typeface="+mn-ea"/>
            </a:endParaRPr>
          </a:p>
          <a:p>
            <a:pPr fontAlgn="ctr">
              <a:defRPr/>
            </a:pP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*출처 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Tracking Industrial Energy Efficiency and CO2 Emission, IEA, 2007</a:t>
            </a:r>
            <a:endParaRPr lang="ko-KR" altLang="en-US" sz="1400" dirty="0">
              <a:solidFill>
                <a:srgbClr val="000000"/>
              </a:solidFill>
              <a:latin typeface="+mn-ea"/>
              <a:ea typeface="+mn-ea"/>
            </a:endParaRPr>
          </a:p>
        </p:txBody>
      </p:sp>
      <p:pic>
        <p:nvPicPr>
          <p:cNvPr id="157699" name="내용 개체 틀 7"/>
          <p:cNvPicPr>
            <a:picLocks noGrp="1"/>
          </p:cNvPicPr>
          <p:nvPr>
            <p:ph idx="1"/>
          </p:nvPr>
        </p:nvPicPr>
        <p:blipFill>
          <a:blip r:embed="rId2"/>
          <a:srcRect l="30412" t="14182" r="30534" b="14806"/>
          <a:stretch>
            <a:fillRect/>
          </a:stretch>
        </p:blipFill>
        <p:spPr>
          <a:xfrm>
            <a:off x="714375" y="1214438"/>
            <a:ext cx="7500938" cy="4911725"/>
          </a:xfrm>
        </p:spPr>
      </p:pic>
      <p:grpSp>
        <p:nvGrpSpPr>
          <p:cNvPr id="2" name="그룹 25"/>
          <p:cNvGrpSpPr>
            <a:grpSpLocks/>
          </p:cNvGrpSpPr>
          <p:nvPr/>
        </p:nvGrpSpPr>
        <p:grpSpPr bwMode="auto">
          <a:xfrm>
            <a:off x="5938838" y="3643313"/>
            <a:ext cx="1643062" cy="428625"/>
            <a:chOff x="5712845" y="3429000"/>
            <a:chExt cx="2359617" cy="642942"/>
          </a:xfrm>
        </p:grpSpPr>
        <p:cxnSp>
          <p:nvCxnSpPr>
            <p:cNvPr id="15" name="직선 화살표 연결선 14"/>
            <p:cNvCxnSpPr/>
            <p:nvPr/>
          </p:nvCxnSpPr>
          <p:spPr>
            <a:xfrm rot="10800000" flipV="1">
              <a:off x="5715124" y="3429000"/>
              <a:ext cx="2357338" cy="42862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8" name="직선 화살표 연결선 17"/>
            <p:cNvCxnSpPr/>
            <p:nvPr/>
          </p:nvCxnSpPr>
          <p:spPr>
            <a:xfrm rot="10800000" flipV="1">
              <a:off x="5712845" y="3429000"/>
              <a:ext cx="2357338" cy="6429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3" name="그룹 23"/>
          <p:cNvGrpSpPr>
            <a:grpSpLocks/>
          </p:cNvGrpSpPr>
          <p:nvPr/>
        </p:nvGrpSpPr>
        <p:grpSpPr bwMode="auto">
          <a:xfrm rot="21356675" flipH="1">
            <a:off x="3490913" y="2066925"/>
            <a:ext cx="1741487" cy="696913"/>
            <a:chOff x="3286116" y="2285992"/>
            <a:chExt cx="2359617" cy="642942"/>
          </a:xfrm>
        </p:grpSpPr>
        <p:cxnSp>
          <p:nvCxnSpPr>
            <p:cNvPr id="20" name="직선 화살표 연결선 19"/>
            <p:cNvCxnSpPr/>
            <p:nvPr/>
          </p:nvCxnSpPr>
          <p:spPr>
            <a:xfrm rot="10800000" flipV="1">
              <a:off x="3302602" y="2282043"/>
              <a:ext cx="2357467" cy="42911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rot="10800000" flipV="1">
              <a:off x="3286119" y="2286044"/>
              <a:ext cx="2357467" cy="64294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14313" y="1857375"/>
            <a:ext cx="8572500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58722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600" b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저탄소</a:t>
            </a: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녹색성장의 미래에너지 비전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38" y="2047875"/>
            <a:ext cx="8501062" cy="3756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1. </a:t>
            </a:r>
            <a:r>
              <a:rPr lang="ko-KR" altLang="en-US" sz="2800" dirty="0">
                <a:latin typeface="+mj-ea"/>
                <a:ea typeface="+mj-ea"/>
              </a:rPr>
              <a:t>수요 정점 예측</a:t>
            </a:r>
            <a:r>
              <a:rPr lang="en-US" altLang="ko-KR" sz="2800" dirty="0">
                <a:latin typeface="+mj-ea"/>
                <a:ea typeface="+mj-ea"/>
              </a:rPr>
              <a:t>: </a:t>
            </a:r>
            <a:r>
              <a:rPr lang="ko-KR" altLang="en-US" sz="2800" dirty="0">
                <a:latin typeface="+mj-ea"/>
                <a:ea typeface="+mj-ea"/>
              </a:rPr>
              <a:t>고효율 사회로 전환해야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ko-KR" sz="14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2. </a:t>
            </a:r>
            <a:r>
              <a:rPr lang="ko-KR" altLang="en-US" sz="2800" dirty="0">
                <a:latin typeface="+mj-ea"/>
                <a:ea typeface="+mj-ea"/>
              </a:rPr>
              <a:t>비효율적인 전력 비중은 줄여야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3. </a:t>
            </a:r>
            <a:r>
              <a:rPr lang="ko-KR" altLang="en-US" sz="2800" dirty="0">
                <a:latin typeface="+mj-ea"/>
                <a:ea typeface="+mj-ea"/>
              </a:rPr>
              <a:t>고효율 고부가가치 산업구조로 가야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4. </a:t>
            </a:r>
            <a:r>
              <a:rPr lang="ko-KR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효율 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건축분야를 주목하자</a:t>
            </a:r>
            <a:endParaRPr lang="en-US" altLang="ko-KR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5.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성장 </a:t>
            </a:r>
            <a:r>
              <a:rPr lang="ko-KR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재생에너지 확대해야 한다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6.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미래에너지 비전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4" grpId="0"/>
      <p:bldP spid="9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5D390B-0106-4A01-8FDC-017F983137BA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9C362E-489C-434A-A03C-B8DBA24B7B64}" type="slidenum">
              <a:rPr lang="ko-KR" altLang="en-US" smtClean="0"/>
              <a:pPr>
                <a:defRPr/>
              </a:pPr>
              <a:t>6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사라지는 에너지가 늘어난다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내용 개체 틀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520988-3269-4602-B84D-39EF8CC471F7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26F628-6FA5-4894-9E51-729836E8CAF4}" type="slidenum">
              <a:rPr lang="ko-KR" altLang="en-US" smtClean="0"/>
              <a:pPr>
                <a:defRPr/>
              </a:pPr>
              <a:t>60</a:t>
            </a:fld>
            <a:endParaRPr lang="ko-KR" altLang="en-US"/>
          </a:p>
        </p:txBody>
      </p:sp>
      <p:pic>
        <p:nvPicPr>
          <p:cNvPr id="160771" name="그림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960" t="6924" r="10258" b="11079"/>
          <a:stretch>
            <a:fillRect/>
          </a:stretch>
        </p:blipFill>
        <p:spPr>
          <a:xfrm>
            <a:off x="785813" y="1357313"/>
            <a:ext cx="7572375" cy="4646612"/>
          </a:xfr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전체 에너지의 </a:t>
            </a: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24% </a:t>
            </a: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소비하는 건축분야의 효율 </a:t>
            </a:r>
            <a:r>
              <a:rPr kumimoji="0" lang="ko-KR" altLang="en-US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잠재량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9188" y="6211888"/>
            <a:ext cx="6357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*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출처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국가에너지기본계획 효율관련 </a:t>
            </a:r>
            <a:r>
              <a:rPr lang="ko-KR" altLang="en-US" sz="1400" dirty="0" err="1">
                <a:solidFill>
                  <a:srgbClr val="000000"/>
                </a:solidFill>
                <a:latin typeface="+mn-ea"/>
                <a:ea typeface="+mn-ea"/>
              </a:rPr>
              <a:t>워크샵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, 2008,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생태건축연구소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이윤하</a:t>
            </a:r>
          </a:p>
        </p:txBody>
      </p:sp>
      <p:sp>
        <p:nvSpPr>
          <p:cNvPr id="8" name="줄무늬가 있는 오른쪽 화살표 7"/>
          <p:cNvSpPr/>
          <p:nvPr/>
        </p:nvSpPr>
        <p:spPr>
          <a:xfrm rot="5400000">
            <a:off x="2068512" y="3252788"/>
            <a:ext cx="2143125" cy="495300"/>
          </a:xfrm>
          <a:prstGeom prst="stripedRightArrow">
            <a:avLst>
              <a:gd name="adj1" fmla="val 38762"/>
              <a:gd name="adj2" fmla="val 50000"/>
            </a:avLst>
          </a:prstGeom>
          <a:solidFill>
            <a:srgbClr val="87F5AC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384425" y="2459038"/>
            <a:ext cx="1500188" cy="571500"/>
          </a:xfrm>
          <a:prstGeom prst="rect">
            <a:avLst/>
          </a:prstGeom>
          <a:solidFill>
            <a:srgbClr val="87F5AC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88% </a:t>
            </a:r>
            <a:r>
              <a:rPr lang="ko-KR" altLang="en-US" sz="13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에너지 절약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uiExpand="1" build="allAtOnce" animBg="1"/>
      <p:bldP spid="10" grpId="1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520988-3269-4602-B84D-39EF8CC471F7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FA19D-A169-41CB-9C36-7C3C241F8701}" type="slidenum">
              <a:rPr lang="ko-KR" altLang="en-US" smtClean="0"/>
              <a:pPr>
                <a:defRPr/>
              </a:pPr>
              <a:t>61</a:t>
            </a:fld>
            <a:endParaRPr lang="ko-KR" altLang="en-US"/>
          </a:p>
        </p:txBody>
      </p:sp>
      <p:pic>
        <p:nvPicPr>
          <p:cNvPr id="161795" name="그림 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96" t="8310" r="26213" b="10526"/>
          <a:stretch>
            <a:fillRect/>
          </a:stretch>
        </p:blipFill>
        <p:spPr>
          <a:xfrm>
            <a:off x="714375" y="1500188"/>
            <a:ext cx="7858125" cy="4357687"/>
          </a:xfrm>
        </p:spPr>
      </p:pic>
      <p:sp>
        <p:nvSpPr>
          <p:cNvPr id="6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패시브</a:t>
            </a:r>
            <a:r>
              <a:rPr kumimoji="0"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하우스의 평균 초과 건축비는 </a:t>
            </a:r>
            <a:r>
              <a:rPr kumimoji="0" lang="en-US" altLang="ko-K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8% </a:t>
            </a:r>
            <a:r>
              <a:rPr kumimoji="0" lang="ko-KR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가량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9188" y="6211888"/>
            <a:ext cx="6357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*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출처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국가에너지기본계획 효율관련 </a:t>
            </a:r>
            <a:r>
              <a:rPr lang="ko-KR" altLang="en-US" sz="1400" dirty="0" err="1">
                <a:solidFill>
                  <a:srgbClr val="000000"/>
                </a:solidFill>
                <a:latin typeface="+mn-ea"/>
                <a:ea typeface="+mn-ea"/>
              </a:rPr>
              <a:t>워크샵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, 2008,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생태건축연구소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이윤하</a:t>
            </a:r>
          </a:p>
        </p:txBody>
      </p:sp>
      <p:grpSp>
        <p:nvGrpSpPr>
          <p:cNvPr id="13" name="그룹 12"/>
          <p:cNvGrpSpPr>
            <a:grpSpLocks/>
          </p:cNvGrpSpPr>
          <p:nvPr/>
        </p:nvGrpSpPr>
        <p:grpSpPr bwMode="auto">
          <a:xfrm>
            <a:off x="4125913" y="1503363"/>
            <a:ext cx="2374900" cy="1698625"/>
            <a:chOff x="4125670" y="1503372"/>
            <a:chExt cx="2375156" cy="1698460"/>
          </a:xfrm>
        </p:grpSpPr>
        <p:cxnSp>
          <p:nvCxnSpPr>
            <p:cNvPr id="9" name="직선 화살표 연결선 8"/>
            <p:cNvCxnSpPr/>
            <p:nvPr/>
          </p:nvCxnSpPr>
          <p:spPr>
            <a:xfrm rot="5400000">
              <a:off x="4492561" y="2522448"/>
              <a:ext cx="1357181" cy="158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125670" y="1503372"/>
              <a:ext cx="2375156" cy="369851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평균 초과 건축비 </a:t>
              </a:r>
              <a:r>
                <a:rPr lang="en-US" altLang="ko-KR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ea"/>
                  <a:ea typeface="+mn-ea"/>
                </a:rPr>
                <a:t>8%</a:t>
              </a:r>
              <a:endParaRPr lang="ko-KR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520988-3269-4602-B84D-39EF8CC471F7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F521A2-6BF2-4DBF-A4C5-209C84093681}" type="slidenum">
              <a:rPr lang="ko-KR" altLang="en-US" smtClean="0"/>
              <a:pPr>
                <a:defRPr/>
              </a:pPr>
              <a:t>62</a:t>
            </a:fld>
            <a:endParaRPr lang="ko-KR" altLang="en-US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패시브</a:t>
            </a:r>
            <a:r>
              <a:rPr kumimoji="0"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하우스 보급 급증</a:t>
            </a:r>
          </a:p>
        </p:txBody>
      </p:sp>
      <p:pic>
        <p:nvPicPr>
          <p:cNvPr id="162820" name="그림 1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00" t="11079" r="11589" b="15790"/>
          <a:stretch>
            <a:fillRect/>
          </a:stretch>
        </p:blipFill>
        <p:spPr>
          <a:xfrm>
            <a:off x="620713" y="1600200"/>
            <a:ext cx="7902575" cy="4329113"/>
          </a:xfrm>
        </p:spPr>
      </p:pic>
      <p:sp>
        <p:nvSpPr>
          <p:cNvPr id="6" name="TextBox 5"/>
          <p:cNvSpPr txBox="1"/>
          <p:nvPr/>
        </p:nvSpPr>
        <p:spPr>
          <a:xfrm>
            <a:off x="1119188" y="6211888"/>
            <a:ext cx="6357937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*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출처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국가에너지기본계획 효율관련 </a:t>
            </a:r>
            <a:r>
              <a:rPr lang="ko-KR" altLang="en-US" sz="1400" dirty="0" err="1">
                <a:solidFill>
                  <a:srgbClr val="000000"/>
                </a:solidFill>
                <a:latin typeface="+mn-ea"/>
                <a:ea typeface="+mn-ea"/>
              </a:rPr>
              <a:t>워크샵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, 2008,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생태건축연구소</a:t>
            </a:r>
            <a:r>
              <a:rPr lang="en-US" altLang="ko-KR" sz="14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+mn-ea"/>
                <a:ea typeface="+mn-ea"/>
              </a:rPr>
              <a:t>이윤하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14313" y="1857375"/>
            <a:ext cx="8572500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63842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600" b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저탄소</a:t>
            </a: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녹색성장의 미래에너지 비전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38" y="2047875"/>
            <a:ext cx="8501062" cy="3756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1. </a:t>
            </a:r>
            <a:r>
              <a:rPr lang="ko-KR" altLang="en-US" sz="2800" dirty="0">
                <a:latin typeface="+mj-ea"/>
                <a:ea typeface="+mj-ea"/>
              </a:rPr>
              <a:t>수요 정점 예측</a:t>
            </a:r>
            <a:r>
              <a:rPr lang="en-US" altLang="ko-KR" sz="2800" dirty="0">
                <a:latin typeface="+mj-ea"/>
                <a:ea typeface="+mj-ea"/>
              </a:rPr>
              <a:t>: </a:t>
            </a:r>
            <a:r>
              <a:rPr lang="ko-KR" altLang="en-US" sz="2800" dirty="0">
                <a:latin typeface="+mj-ea"/>
                <a:ea typeface="+mj-ea"/>
              </a:rPr>
              <a:t>고효율 사회로 전환해야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ko-KR" sz="14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2. </a:t>
            </a:r>
            <a:r>
              <a:rPr lang="ko-KR" altLang="en-US" sz="2800" dirty="0">
                <a:latin typeface="+mj-ea"/>
                <a:ea typeface="+mj-ea"/>
              </a:rPr>
              <a:t>비효율적인 전력 비중은 줄여야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3. </a:t>
            </a:r>
            <a:r>
              <a:rPr lang="ko-KR" altLang="en-US" sz="2800" dirty="0">
                <a:latin typeface="+mj-ea"/>
                <a:ea typeface="+mj-ea"/>
              </a:rPr>
              <a:t>고효율 고부가가치 산업구조로 가야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4.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효율 </a:t>
            </a:r>
            <a:r>
              <a:rPr lang="ko-KR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건축분야를 주목하자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5. </a:t>
            </a:r>
            <a:r>
              <a:rPr lang="ko-KR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성장 </a:t>
            </a:r>
            <a:r>
              <a:rPr lang="ko-KR" alt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재생에너지 확대해야 한다</a:t>
            </a:r>
            <a:endParaRPr lang="en-US" altLang="ko-KR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6.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미래에너지 비전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4" grpId="0"/>
      <p:bldP spid="9" grpId="0" build="allAtOnce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D5CEB6-A3C6-4EB5-AE63-1A11C3311368}" type="slidenum">
              <a:rPr lang="ko-KR" altLang="en-US" smtClean="0"/>
              <a:pPr>
                <a:defRPr/>
              </a:pPr>
              <a:t>64</a:t>
            </a:fld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85750" y="1611313"/>
          <a:ext cx="2071702" cy="3643340"/>
        </p:xfrm>
        <a:graphic>
          <a:graphicData uri="http://schemas.openxmlformats.org/drawingml/2006/table">
            <a:tbl>
              <a:tblPr/>
              <a:tblGrid>
                <a:gridCol w="1285854"/>
                <a:gridCol w="785848"/>
              </a:tblGrid>
              <a:tr h="3643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풍력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27.5%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태양광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60.0%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지열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24.0%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수력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석유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천연가스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2.9%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원자력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석탄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4.5%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바이오디젤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40.0%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334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 err="1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바이오에탄올</a:t>
                      </a:r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*</a:t>
                      </a:r>
                      <a:endParaRPr lang="ko-KR" altLang="en-US" sz="1400" b="1" i="0" u="none" strike="noStrike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15.0%</a:t>
                      </a:r>
                      <a:endParaRPr lang="en-US" altLang="ko-KR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제목 1"/>
          <p:cNvSpPr txBox="1">
            <a:spLocks/>
          </p:cNvSpPr>
          <p:nvPr/>
        </p:nvSpPr>
        <p:spPr>
          <a:xfrm>
            <a:off x="142875" y="428625"/>
            <a:ext cx="8715375" cy="6429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eaLnBrk="0" hangingPunct="0">
              <a:defRPr/>
            </a:pP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세계 에너지산업 분야별 연평균 성장률</a:t>
            </a:r>
          </a:p>
        </p:txBody>
      </p:sp>
      <p:sp>
        <p:nvSpPr>
          <p:cNvPr id="69673" name="Rectangle 8"/>
          <p:cNvSpPr txBox="1">
            <a:spLocks noChangeArrowheads="1"/>
          </p:cNvSpPr>
          <p:nvPr/>
        </p:nvSpPr>
        <p:spPr bwMode="auto">
          <a:xfrm>
            <a:off x="357188" y="5657850"/>
            <a:ext cx="822960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kumimoji="0" lang="ko-KR" altLang="en-US" sz="2400" dirty="0">
                <a:solidFill>
                  <a:srgbClr val="555555"/>
                </a:solidFill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kumimoji="0" lang="en-US" altLang="ko-KR" sz="2400" dirty="0">
                <a:solidFill>
                  <a:srgbClr val="555555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kumimoji="0" lang="ko-KR" altLang="en-US" sz="2400" dirty="0" err="1">
                <a:solidFill>
                  <a:srgbClr val="555555"/>
                </a:solidFill>
                <a:latin typeface="맑은 고딕" pitchFamily="50" charset="-127"/>
                <a:ea typeface="맑은 고딕" pitchFamily="50" charset="-127"/>
              </a:rPr>
              <a:t>신재생에너지</a:t>
            </a:r>
            <a:endParaRPr kumimoji="0" lang="en-US" altLang="ko-KR" sz="2400" b="1" dirty="0">
              <a:solidFill>
                <a:srgbClr val="555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kumimoji="0" lang="en-US" altLang="ko-KR" sz="2400" dirty="0">
                <a:solidFill>
                  <a:srgbClr val="555555"/>
                </a:solidFill>
                <a:latin typeface="맑은 고딕" pitchFamily="50" charset="-127"/>
                <a:ea typeface="맑은 고딕" pitchFamily="50" charset="-127"/>
              </a:rPr>
              <a:t>2030</a:t>
            </a:r>
            <a:r>
              <a:rPr kumimoji="0" lang="ko-KR" altLang="en-US" sz="2400" dirty="0">
                <a:solidFill>
                  <a:srgbClr val="555555"/>
                </a:soli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ko-KR" altLang="en-US" sz="2400" dirty="0" err="1">
                <a:solidFill>
                  <a:srgbClr val="555555"/>
                </a:solidFill>
                <a:latin typeface="맑은 고딕" pitchFamily="50" charset="-127"/>
                <a:ea typeface="맑은 고딕" pitchFamily="50" charset="-127"/>
              </a:rPr>
              <a:t>신재생에너지</a:t>
            </a:r>
            <a:r>
              <a:rPr kumimoji="0" lang="ko-KR" altLang="en-US" sz="2400" dirty="0">
                <a:solidFill>
                  <a:srgbClr val="555555"/>
                </a:solidFill>
                <a:latin typeface="맑은 고딕" pitchFamily="50" charset="-127"/>
                <a:ea typeface="맑은 고딕" pitchFamily="50" charset="-127"/>
              </a:rPr>
              <a:t> 중 폐기물 비중</a:t>
            </a:r>
            <a:endParaRPr kumimoji="0" lang="ko-KR" altLang="en-US" sz="2400" b="1" dirty="0">
              <a:solidFill>
                <a:srgbClr val="55555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7588" y="5667375"/>
            <a:ext cx="3357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ko-KR" altLang="en-US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연간 증가율 </a:t>
            </a:r>
            <a:r>
              <a:rPr kumimoji="0" lang="en-US" altLang="ko-KR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8.7% </a:t>
            </a:r>
            <a:r>
              <a:rPr kumimoji="0" lang="ko-KR" altLang="en-US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전망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9313" y="6102350"/>
            <a:ext cx="15716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altLang="ko-KR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30% </a:t>
            </a:r>
            <a:r>
              <a:rPr kumimoji="0" lang="ko-KR" altLang="en-US" sz="24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이상 </a:t>
            </a:r>
            <a:endParaRPr lang="ko-KR" altLang="en-US" sz="2400" dirty="0"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11" name="차트 10"/>
          <p:cNvGraphicFramePr>
            <a:graphicFrameLocks/>
          </p:cNvGraphicFramePr>
          <p:nvPr/>
        </p:nvGraphicFramePr>
        <p:xfrm>
          <a:off x="2500298" y="1360496"/>
          <a:ext cx="6415115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50" y="5429250"/>
            <a:ext cx="6357938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000" dirty="0">
                <a:solidFill>
                  <a:srgbClr val="000000"/>
                </a:solidFill>
                <a:latin typeface="+mn-ea"/>
                <a:ea typeface="+mn-ea"/>
              </a:rPr>
              <a:t>출처</a:t>
            </a:r>
            <a:r>
              <a:rPr lang="en-US" altLang="ko-KR" sz="1000" dirty="0">
                <a:solidFill>
                  <a:srgbClr val="000000"/>
                </a:solidFill>
                <a:latin typeface="+mn-ea"/>
                <a:ea typeface="+mn-ea"/>
              </a:rPr>
              <a:t>: </a:t>
            </a:r>
            <a:r>
              <a:rPr lang="en-US" altLang="ko-KR" sz="1000" dirty="0" err="1">
                <a:solidFill>
                  <a:srgbClr val="000000"/>
                </a:solidFill>
                <a:latin typeface="+mn-ea"/>
                <a:ea typeface="+mn-ea"/>
              </a:rPr>
              <a:t>Renewables</a:t>
            </a:r>
            <a:r>
              <a:rPr lang="en-US" altLang="ko-KR" sz="1000" dirty="0">
                <a:solidFill>
                  <a:srgbClr val="000000"/>
                </a:solidFill>
                <a:latin typeface="+mn-ea"/>
                <a:ea typeface="+mn-ea"/>
              </a:rPr>
              <a:t> 2007 Global Status Report, REN21, *2002-2006 </a:t>
            </a:r>
            <a:r>
              <a:rPr lang="ko-KR" altLang="en-US" sz="1000" dirty="0">
                <a:solidFill>
                  <a:srgbClr val="000000"/>
                </a:solidFill>
                <a:latin typeface="+mn-ea"/>
                <a:ea typeface="+mn-ea"/>
              </a:rPr>
              <a:t>자료</a:t>
            </a:r>
            <a:r>
              <a:rPr lang="en-US" altLang="ko-KR" sz="1000" dirty="0">
                <a:solidFill>
                  <a:srgbClr val="000000"/>
                </a:solidFill>
                <a:latin typeface="+mn-ea"/>
                <a:ea typeface="+mn-ea"/>
              </a:rPr>
              <a:t>, </a:t>
            </a:r>
            <a:r>
              <a:rPr lang="ko-KR" altLang="en-US" sz="1000" dirty="0">
                <a:solidFill>
                  <a:srgbClr val="000000"/>
                </a:solidFill>
                <a:latin typeface="+mn-ea"/>
                <a:ea typeface="+mn-ea"/>
              </a:rPr>
              <a:t>나머지는 </a:t>
            </a:r>
            <a:r>
              <a:rPr lang="en-US" altLang="ko-KR" sz="1000" dirty="0">
                <a:solidFill>
                  <a:srgbClr val="000000"/>
                </a:solidFill>
                <a:latin typeface="+mn-ea"/>
                <a:ea typeface="+mn-ea"/>
              </a:rPr>
              <a:t>2001-2005</a:t>
            </a:r>
            <a:r>
              <a:rPr lang="ko-KR" altLang="en-US" sz="1000" dirty="0">
                <a:solidFill>
                  <a:srgbClr val="000000"/>
                </a:solidFill>
                <a:latin typeface="+mn-ea"/>
                <a:ea typeface="+mn-ea"/>
              </a:rPr>
              <a:t>자료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Graphic spid="11" grpId="0" uiExpand="1">
        <p:bldSub>
          <a:bldChart bld="seriesEl"/>
        </p:bldSub>
      </p:bldGraphic>
      <p:bldP spid="12" grpId="0" build="allAtOnce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642938" y="1571625"/>
          <a:ext cx="7858176" cy="2786080"/>
        </p:xfrm>
        <a:graphic>
          <a:graphicData uri="http://schemas.openxmlformats.org/drawingml/2006/table">
            <a:tbl>
              <a:tblPr/>
              <a:tblGrid>
                <a:gridCol w="1143008"/>
                <a:gridCol w="1214446"/>
                <a:gridCol w="1000104"/>
                <a:gridCol w="2143168"/>
                <a:gridCol w="1214446"/>
                <a:gridCol w="1143004"/>
              </a:tblGrid>
              <a:tr h="482841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2000" b="1" kern="100" dirty="0">
                          <a:latin typeface="맑은 고딕"/>
                          <a:ea typeface="맑은 고딕"/>
                          <a:cs typeface="Times New Roman"/>
                        </a:rPr>
                        <a:t>　</a:t>
                      </a: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latin typeface="맑은 고딕"/>
                          <a:ea typeface="맑은 고딕"/>
                          <a:cs typeface="Times New Roman"/>
                        </a:rPr>
                        <a:t>EU</a:t>
                      </a:r>
                      <a:endParaRPr lang="ko-KR" sz="2000" b="1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2000" b="1" kern="100" dirty="0">
                          <a:latin typeface="맑은 고딕"/>
                          <a:ea typeface="맑은 고딕"/>
                          <a:cs typeface="Times New Roman"/>
                        </a:rPr>
                        <a:t>영국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2000" b="1" kern="100" dirty="0">
                          <a:latin typeface="맑은 고딕"/>
                          <a:ea typeface="맑은 고딕"/>
                          <a:cs typeface="Times New Roman"/>
                        </a:rPr>
                        <a:t>독일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2000" b="1" kern="100" dirty="0">
                          <a:latin typeface="맑은 고딕"/>
                          <a:ea typeface="맑은 고딕"/>
                          <a:cs typeface="Times New Roman"/>
                        </a:rPr>
                        <a:t>일본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2000" b="1" kern="100" dirty="0">
                          <a:latin typeface="맑은 고딕"/>
                          <a:ea typeface="맑은 고딕"/>
                          <a:cs typeface="Times New Roman"/>
                        </a:rPr>
                        <a:t>중국</a:t>
                      </a: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4550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2010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12%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맑은 고딕"/>
                          <a:cs typeface="Times New Roman"/>
                        </a:rPr>
                        <a:t>8.4</a:t>
                      </a:r>
                      <a:r>
                        <a:rPr lang="en-US" sz="1800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%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5504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2020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20%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15%</a:t>
                      </a: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맑은 고딕"/>
                          <a:cs typeface="Times New Roman"/>
                        </a:rPr>
                        <a:t>15.7</a:t>
                      </a:r>
                      <a:r>
                        <a:rPr lang="en-US" sz="1800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%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16%</a:t>
                      </a: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666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2030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25.1%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20%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6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2050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맑은 고딕"/>
                          <a:cs typeface="Times New Roman"/>
                        </a:rPr>
                        <a:t>50</a:t>
                      </a:r>
                      <a:r>
                        <a:rPr lang="en-US" sz="1800" kern="100" dirty="0" smtClean="0">
                          <a:latin typeface="맑은 고딕"/>
                          <a:ea typeface="맑은 고딕"/>
                          <a:cs typeface="Times New Roman"/>
                        </a:rPr>
                        <a:t>%(2040)</a:t>
                      </a: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맑은 고딕"/>
                          <a:cs typeface="Times New Roman"/>
                        </a:rPr>
                        <a:t>48.5%</a:t>
                      </a: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800" kern="10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맑은 고딕"/>
                          <a:ea typeface="맑은 고딕"/>
                          <a:cs typeface="Times New Roman"/>
                        </a:rPr>
                        <a:t>-</a:t>
                      </a:r>
                      <a:endParaRPr lang="ko-KR" sz="18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EAD2532-39FE-4557-A676-CEC8E920053D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20091A-E10D-4A1B-A10D-978935DE09B8}" type="slidenum">
              <a:rPr lang="ko-KR" altLang="en-US" smtClean="0"/>
              <a:pPr>
                <a:defRPr/>
              </a:pPr>
              <a:t>65</a:t>
            </a:fld>
            <a:endParaRPr lang="ko-KR" altLang="en-US"/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중국도 </a:t>
            </a: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2030</a:t>
            </a:r>
            <a:r>
              <a:rPr kumimoji="0" lang="ko-KR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년에 재생가능에너지 비중 </a:t>
            </a:r>
            <a:r>
              <a:rPr kumimoji="0" lang="en-US" altLang="ko-K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20%</a:t>
            </a:r>
            <a:endParaRPr kumimoji="0" lang="ko-KR" alt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0705" name="Rectangle 8"/>
          <p:cNvSpPr txBox="1">
            <a:spLocks noChangeArrowheads="1"/>
          </p:cNvSpPr>
          <p:nvPr/>
        </p:nvSpPr>
        <p:spPr bwMode="auto">
          <a:xfrm>
            <a:off x="357188" y="5214938"/>
            <a:ext cx="8229600" cy="78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한국</a:t>
            </a:r>
            <a:r>
              <a:rPr kumimoji="0" lang="en-US" altLang="ko-KR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,</a:t>
            </a: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2012</a:t>
            </a: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ko-KR" altLang="en-US" sz="2000" b="1" dirty="0" err="1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신재생에너지</a:t>
            </a: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5% </a:t>
            </a: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목표인데 </a:t>
            </a:r>
            <a:r>
              <a:rPr kumimoji="0" lang="en-US" altLang="ko-KR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2030</a:t>
            </a: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년 </a:t>
            </a:r>
            <a:r>
              <a:rPr kumimoji="0" lang="en-US" altLang="ko-KR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11%?</a:t>
            </a:r>
          </a:p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l"/>
              <a:defRPr/>
            </a:pP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성공한</a:t>
            </a:r>
            <a:r>
              <a:rPr kumimoji="0" lang="en-US" altLang="ko-KR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정책</a:t>
            </a:r>
            <a:r>
              <a:rPr kumimoji="0" lang="en-US" altLang="ko-KR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(FIT) </a:t>
            </a: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대신</a:t>
            </a:r>
            <a:r>
              <a:rPr kumimoji="0" lang="en-US" altLang="ko-KR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실패한 재생에너지 정책</a:t>
            </a:r>
            <a:r>
              <a:rPr kumimoji="0" lang="en-US" altLang="ko-KR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(RPS)</a:t>
            </a:r>
            <a:r>
              <a:rPr kumimoji="0" lang="ko-KR" altLang="en-US" sz="2000" b="1" dirty="0">
                <a:solidFill>
                  <a:srgbClr val="5555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도입 예정</a:t>
            </a:r>
          </a:p>
        </p:txBody>
      </p:sp>
      <p:sp>
        <p:nvSpPr>
          <p:cNvPr id="10" name="Rectangle 8"/>
          <p:cNvSpPr txBox="1">
            <a:spLocks noChangeArrowheads="1"/>
          </p:cNvSpPr>
          <p:nvPr/>
        </p:nvSpPr>
        <p:spPr bwMode="auto">
          <a:xfrm>
            <a:off x="285750" y="4429125"/>
            <a:ext cx="857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eaLnBrk="0" hangingPunct="0">
              <a:spcBef>
                <a:spcPct val="20000"/>
              </a:spcBef>
              <a:defRPr/>
            </a:pPr>
            <a:r>
              <a:rPr lang="en-US" altLang="ko-KR" sz="1050" dirty="0"/>
              <a:t>*</a:t>
            </a:r>
            <a:r>
              <a:rPr lang="ko-KR" altLang="en-US" sz="1050" dirty="0"/>
              <a:t>출처</a:t>
            </a:r>
            <a:r>
              <a:rPr lang="en-US" altLang="ko-KR" sz="1050" dirty="0"/>
              <a:t>: </a:t>
            </a:r>
            <a:r>
              <a:rPr lang="ko-KR" altLang="en-US" sz="1050" dirty="0"/>
              <a:t>제</a:t>
            </a:r>
            <a:r>
              <a:rPr lang="en-US" sz="1050" dirty="0"/>
              <a:t> 4</a:t>
            </a:r>
            <a:r>
              <a:rPr lang="ko-KR" altLang="en-US" sz="1050" dirty="0"/>
              <a:t>기 지속가능발전위원회</a:t>
            </a:r>
            <a:r>
              <a:rPr lang="en-US" sz="1050" dirty="0"/>
              <a:t>, </a:t>
            </a:r>
            <a:r>
              <a:rPr lang="ko-KR" altLang="en-US" sz="1050" dirty="0"/>
              <a:t>에너지산업전무위원회 회의자료</a:t>
            </a:r>
            <a:r>
              <a:rPr lang="en-US" sz="1050" dirty="0"/>
              <a:t> 2007. 6. 27,</a:t>
            </a:r>
            <a:r>
              <a:rPr lang="ko-KR" altLang="en-US" sz="1050" dirty="0"/>
              <a:t> 신</a:t>
            </a:r>
            <a:r>
              <a:rPr lang="en-US" altLang="ko-KR" sz="1050" dirty="0"/>
              <a:t>·</a:t>
            </a:r>
            <a:r>
              <a:rPr lang="ko-KR" altLang="en-US" sz="1050" dirty="0"/>
              <a:t>재생에너지 보급목표 수립 전략</a:t>
            </a:r>
            <a:r>
              <a:rPr lang="en-US" sz="1050" dirty="0"/>
              <a:t>, </a:t>
            </a:r>
            <a:r>
              <a:rPr lang="ko-KR" altLang="en-US" sz="1050" dirty="0"/>
              <a:t>에너지관리공단 </a:t>
            </a:r>
            <a:r>
              <a:rPr lang="ko-KR" altLang="en-US" sz="1050" dirty="0" err="1"/>
              <a:t>신재생에너지센터</a:t>
            </a:r>
            <a:r>
              <a:rPr lang="en-US" altLang="ko-KR" sz="1050" dirty="0"/>
              <a:t>, </a:t>
            </a:r>
            <a:r>
              <a:rPr lang="en-US" sz="1050" dirty="0">
                <a:latin typeface="+mn-ea"/>
              </a:rPr>
              <a:t>&lt;</a:t>
            </a:r>
            <a:r>
              <a:rPr lang="en-US" sz="1050" dirty="0" err="1">
                <a:latin typeface="+mn-ea"/>
              </a:rPr>
              <a:t>EwI</a:t>
            </a:r>
            <a:r>
              <a:rPr lang="en-US" sz="1050" dirty="0">
                <a:latin typeface="+mn-ea"/>
              </a:rPr>
              <a:t>/ </a:t>
            </a:r>
            <a:r>
              <a:rPr lang="en-US" sz="1050" dirty="0" err="1">
                <a:latin typeface="+mn-ea"/>
              </a:rPr>
              <a:t>Prognos</a:t>
            </a:r>
            <a:r>
              <a:rPr lang="en-US" sz="1050" dirty="0">
                <a:latin typeface="+mn-ea"/>
              </a:rPr>
              <a:t>-Study The Trend of Energy Markets Up to the year 2030, Reference Forecast for the Energy Sector Energy Report Ⅳ-Summary&gt;, Documentation No 545, May 2005, Federal Ministry of Economics and </a:t>
            </a:r>
            <a:r>
              <a:rPr lang="en-US" sz="1050" dirty="0" err="1">
                <a:latin typeface="+mn-ea"/>
              </a:rPr>
              <a:t>Labour</a:t>
            </a:r>
            <a:r>
              <a:rPr lang="en-US" sz="1050" dirty="0">
                <a:latin typeface="+mn-ea"/>
              </a:rPr>
              <a:t> , </a:t>
            </a:r>
            <a:r>
              <a:rPr lang="ko-KR" altLang="en-US" sz="1050" dirty="0">
                <a:latin typeface="+mn-ea"/>
              </a:rPr>
              <a:t>재구성</a:t>
            </a:r>
            <a:endParaRPr kumimoji="0" lang="en-US" altLang="ko-KR" sz="1050" dirty="0">
              <a:solidFill>
                <a:srgbClr val="555555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63" y="2428875"/>
            <a:ext cx="228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b="1" kern="100" dirty="0">
                <a:latin typeface="맑은 고딕"/>
                <a:ea typeface="맑은 고딕"/>
                <a:cs typeface="Times New Roman"/>
              </a:rPr>
              <a:t>(2006</a:t>
            </a:r>
            <a:r>
              <a:rPr lang="ko-KR" altLang="en-US" b="1" kern="100" dirty="0">
                <a:latin typeface="맑은 고딕"/>
                <a:ea typeface="맑은 고딕"/>
                <a:cs typeface="Times New Roman"/>
              </a:rPr>
              <a:t>년</a:t>
            </a:r>
            <a:r>
              <a:rPr lang="en-US" b="1" kern="100" dirty="0">
                <a:latin typeface="맑은 고딕"/>
                <a:ea typeface="맑은 고딕"/>
                <a:cs typeface="Times New Roman"/>
              </a:rPr>
              <a:t> 12% </a:t>
            </a:r>
            <a:r>
              <a:rPr lang="ko-KR" altLang="en-US" b="1" kern="100" dirty="0">
                <a:latin typeface="맑은 고딕"/>
                <a:ea typeface="맑은 고딕"/>
                <a:cs typeface="Times New Roman"/>
              </a:rPr>
              <a:t>달성</a:t>
            </a:r>
            <a:r>
              <a:rPr lang="en-US" b="1" kern="100" dirty="0">
                <a:latin typeface="맑은 고딕"/>
                <a:ea typeface="맑은 고딕"/>
                <a:cs typeface="Times New Roman"/>
              </a:rPr>
              <a:t>)</a:t>
            </a:r>
            <a:endParaRPr lang="ko-KR" altLang="en-US" b="1" kern="100" dirty="0"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3929063" y="3143250"/>
            <a:ext cx="2208212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b="1" kern="100" dirty="0">
                <a:latin typeface="맑은 고딕"/>
                <a:ea typeface="맑은 고딕"/>
                <a:cs typeface="Times New Roman"/>
              </a:rPr>
              <a:t>(2007</a:t>
            </a:r>
            <a:r>
              <a:rPr lang="ko-KR" altLang="en-US" b="1" kern="100" dirty="0">
                <a:latin typeface="맑은 고딕"/>
                <a:ea typeface="맑은 고딕"/>
                <a:cs typeface="Times New Roman"/>
              </a:rPr>
              <a:t>년</a:t>
            </a:r>
            <a:r>
              <a:rPr lang="en-US" b="1" kern="100" dirty="0">
                <a:latin typeface="맑은 고딕"/>
                <a:ea typeface="맑은 고딕"/>
                <a:cs typeface="Times New Roman"/>
              </a:rPr>
              <a:t> 14% </a:t>
            </a:r>
            <a:r>
              <a:rPr lang="ko-KR" altLang="en-US" b="1" kern="100" dirty="0">
                <a:latin typeface="맑은 고딕"/>
                <a:ea typeface="맑은 고딕"/>
                <a:cs typeface="Times New Roman"/>
              </a:rPr>
              <a:t>달성</a:t>
            </a:r>
            <a:r>
              <a:rPr lang="en-US" b="1" kern="100" dirty="0">
                <a:latin typeface="맑은 고딕"/>
                <a:ea typeface="맑은 고딕"/>
                <a:cs typeface="Times New Roman"/>
              </a:rPr>
              <a:t>)</a:t>
            </a:r>
            <a:endParaRPr lang="ko-KR" altLang="en-US" b="1" kern="100" dirty="0">
              <a:latin typeface="맑은 고딕"/>
              <a:ea typeface="맑은 고딕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375" y="3571875"/>
            <a:ext cx="642938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kern="100" dirty="0">
                <a:latin typeface="맑은 고딕"/>
                <a:ea typeface="맑은 고딕"/>
                <a:cs typeface="Times New Roman"/>
              </a:rPr>
              <a:t>10%</a:t>
            </a:r>
            <a:endParaRPr lang="ko-KR" altLang="en-US" kern="100" dirty="0">
              <a:latin typeface="맑은 고딕"/>
              <a:ea typeface="맑은 고딕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6B4D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07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2" grpId="0" build="allAtOnce"/>
      <p:bldP spid="13" grpId="0"/>
      <p:bldP spid="13" grpId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내용 개체 틀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86238"/>
          </a:xfrm>
        </p:spPr>
        <p:txBody>
          <a:bodyPr/>
          <a:lstStyle/>
          <a:p>
            <a:r>
              <a:rPr lang="ko-KR" altLang="en-US" smtClean="0"/>
              <a:t>재생에너지는 고용효과 높고 연계 산업 발전 잠재량 많음</a:t>
            </a:r>
            <a:endParaRPr lang="en-US" altLang="ko-KR" smtClean="0"/>
          </a:p>
          <a:p>
            <a:r>
              <a:rPr lang="ko-KR" altLang="en-US" smtClean="0"/>
              <a:t>독일</a:t>
            </a:r>
            <a:r>
              <a:rPr lang="en-US" altLang="ko-KR" smtClean="0"/>
              <a:t>: </a:t>
            </a:r>
          </a:p>
          <a:p>
            <a:pPr>
              <a:buFont typeface="Arial" charset="0"/>
              <a:buNone/>
            </a:pPr>
            <a:r>
              <a:rPr lang="en-US" altLang="ko-KR" smtClean="0"/>
              <a:t>- </a:t>
            </a:r>
            <a:r>
              <a:rPr lang="ko-KR" altLang="en-US" smtClean="0"/>
              <a:t>핵발전 산업 최대 고용인원 기준</a:t>
            </a:r>
            <a:r>
              <a:rPr lang="en-US" altLang="ko-KR" smtClean="0"/>
              <a:t>(2002</a:t>
            </a:r>
            <a:r>
              <a:rPr lang="ko-KR" altLang="en-US" smtClean="0"/>
              <a:t>년</a:t>
            </a:r>
            <a:r>
              <a:rPr lang="en-US" altLang="ko-KR" smtClean="0"/>
              <a:t>, </a:t>
            </a:r>
            <a:r>
              <a:rPr lang="ko-KR" altLang="en-US" smtClean="0"/>
              <a:t>발전 비중 </a:t>
            </a:r>
            <a:r>
              <a:rPr lang="en-US" altLang="ko-KR" smtClean="0"/>
              <a:t>30%): </a:t>
            </a:r>
            <a:endParaRPr lang="ko-KR" altLang="en-US" b="1" smtClean="0"/>
          </a:p>
          <a:p>
            <a:pPr>
              <a:buFontTx/>
              <a:buChar char="-"/>
            </a:pPr>
            <a:r>
              <a:rPr lang="ko-KR" altLang="en-US" smtClean="0"/>
              <a:t>재생에너지 산업</a:t>
            </a:r>
            <a:r>
              <a:rPr lang="en-US" altLang="ko-KR" smtClean="0"/>
              <a:t>: </a:t>
            </a:r>
            <a:endParaRPr lang="en-US" altLang="ko-KR" b="1" smtClean="0"/>
          </a:p>
          <a:p>
            <a:pPr>
              <a:buFont typeface="Arial" charset="0"/>
              <a:buNone/>
            </a:pPr>
            <a:r>
              <a:rPr lang="ko-KR" altLang="en-US" smtClean="0"/>
              <a:t>  </a:t>
            </a:r>
            <a:endParaRPr lang="ko-KR" altLang="en-US" b="1" smtClean="0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520988-3269-4602-B84D-39EF8CC471F7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BCB25-941A-4D39-8734-13F2F3B7341C}" type="slidenum">
              <a:rPr lang="ko-KR" altLang="en-US" smtClean="0"/>
              <a:pPr>
                <a:defRPr/>
              </a:pPr>
              <a:t>66</a:t>
            </a:fld>
            <a:endParaRPr lang="ko-KR" altLang="en-US" dirty="0"/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고용창출 효과 높은 재생에너지 산업</a:t>
            </a: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4000500" y="3786188"/>
            <a:ext cx="1941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ko-KR" altLang="en-US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만여 명</a:t>
            </a:r>
            <a:r>
              <a:rPr kumimoji="0" lang="en-US" altLang="ko-KR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4021138" y="4357688"/>
            <a:ext cx="17684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12</a:t>
            </a:r>
            <a:r>
              <a:rPr kumimoji="0" lang="ko-KR" altLang="en-US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 명</a:t>
            </a:r>
            <a:r>
              <a:rPr kumimoji="0" lang="en-US" altLang="ko-KR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/>
          </a:p>
        </p:txBody>
      </p:sp>
      <p:sp>
        <p:nvSpPr>
          <p:cNvPr id="168967" name="직사각형 8"/>
          <p:cNvSpPr>
            <a:spLocks noChangeArrowheads="1"/>
          </p:cNvSpPr>
          <p:nvPr/>
        </p:nvSpPr>
        <p:spPr bwMode="auto">
          <a:xfrm>
            <a:off x="4010025" y="4510088"/>
            <a:ext cx="328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5565775" y="4349750"/>
            <a:ext cx="329406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en-US" altLang="ko-KR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kumimoji="0" lang="ko-KR" altLang="en-US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풍력 </a:t>
            </a:r>
            <a:r>
              <a:rPr kumimoji="0" lang="en-US" altLang="ko-KR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kumimoji="0" lang="ko-KR" altLang="en-US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만 </a:t>
            </a:r>
            <a:r>
              <a:rPr kumimoji="0" lang="en-US" altLang="ko-KR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kumimoji="0" lang="ko-KR" altLang="en-US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천명</a:t>
            </a:r>
            <a:r>
              <a:rPr kumimoji="0" lang="en-US" altLang="ko-KR" sz="3200" b="1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kumimoji="0" lang="ko-KR" altLang="en-US" sz="3200" b="1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0378" y="5129008"/>
            <a:ext cx="7510583" cy="637849"/>
          </a:xfrm>
          <a:prstGeom prst="rect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72000" tIns="72000" rIns="72000" bIns="72000">
            <a:spAutoFit/>
          </a:bodyPr>
          <a:lstStyle/>
          <a:p>
            <a:pPr>
              <a:defRPr/>
            </a:pPr>
            <a:r>
              <a:rPr kumimoji="0"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향후 </a:t>
            </a:r>
            <a:r>
              <a:rPr kumimoji="0"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10-20</a:t>
            </a:r>
            <a:r>
              <a:rPr kumimoji="0"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년간 </a:t>
            </a:r>
            <a:r>
              <a:rPr kumimoji="0" lang="en-US" altLang="ko-KR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50</a:t>
            </a:r>
            <a:r>
              <a:rPr kumimoji="0" lang="ko-KR" alt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/>
                <a:ea typeface="맑은 고딕"/>
              </a:rPr>
              <a:t>만 명 고용 창출 전망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0"/>
      <p:bldP spid="8" grpId="1"/>
      <p:bldP spid="8" grpId="2"/>
      <p:bldP spid="8" grpId="3"/>
      <p:bldP spid="10" grpId="0"/>
      <p:bldP spid="12" grpId="0"/>
      <p:bldP spid="12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DAA79B-0166-4CEE-B570-8634FEAF1B75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11444-1D28-4805-8428-692D1ADCDB3C}" type="slidenum">
              <a:rPr lang="ko-KR" altLang="en-US" smtClean="0"/>
              <a:pPr>
                <a:defRPr/>
              </a:pPr>
              <a:t>67</a:t>
            </a:fld>
            <a:endParaRPr lang="ko-KR" altLang="en-US"/>
          </a:p>
        </p:txBody>
      </p:sp>
      <p:pic>
        <p:nvPicPr>
          <p:cNvPr id="5" name="내용 개체 틀 4"/>
          <p:cNvPicPr>
            <a:picLocks noGrp="1"/>
          </p:cNvPicPr>
          <p:nvPr>
            <p:ph idx="1"/>
          </p:nvPr>
        </p:nvPicPr>
        <p:blipFill>
          <a:blip r:embed="rId2"/>
          <a:srcRect l="13295" t="9141" r="11423" b="7756"/>
          <a:stretch>
            <a:fillRect/>
          </a:stretch>
        </p:blipFill>
        <p:spPr bwMode="auto">
          <a:xfrm>
            <a:off x="642910" y="1436424"/>
            <a:ext cx="79296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0" y="6196013"/>
            <a:ext cx="6143636" cy="30482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400" dirty="0">
                <a:latin typeface="Arial" charset="0"/>
              </a:rPr>
              <a:t>출처</a:t>
            </a:r>
            <a:r>
              <a:rPr lang="cs-CZ" altLang="ko-KR" sz="1400" dirty="0">
                <a:latin typeface="Arial" charset="0"/>
              </a:rPr>
              <a:t>: </a:t>
            </a:r>
            <a:r>
              <a:rPr lang="en-US" altLang="ko-KR" sz="1400" dirty="0" smtClean="0">
                <a:latin typeface="Arial" charset="0"/>
              </a:rPr>
              <a:t>The Nuclear Illusion, Amory B. </a:t>
            </a:r>
            <a:r>
              <a:rPr lang="en-US" altLang="ko-KR" sz="1400" dirty="0" err="1" smtClean="0">
                <a:latin typeface="Arial" charset="0"/>
              </a:rPr>
              <a:t>Lovins</a:t>
            </a:r>
            <a:r>
              <a:rPr lang="en-US" altLang="ko-KR" sz="1400" dirty="0" smtClean="0">
                <a:latin typeface="Arial" charset="0"/>
              </a:rPr>
              <a:t> and </a:t>
            </a:r>
            <a:r>
              <a:rPr lang="en-US" altLang="ko-KR" sz="1400" dirty="0" err="1" smtClean="0">
                <a:latin typeface="Arial" charset="0"/>
              </a:rPr>
              <a:t>Imran</a:t>
            </a:r>
            <a:r>
              <a:rPr lang="en-US" altLang="ko-KR" sz="1400" dirty="0" smtClean="0">
                <a:latin typeface="Arial" charset="0"/>
              </a:rPr>
              <a:t> Sheikh, 2008. May</a:t>
            </a:r>
            <a:endParaRPr lang="cs-CZ" sz="1400" dirty="0">
              <a:latin typeface="Arial" charset="0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세계의 </a:t>
            </a:r>
            <a:r>
              <a:rPr kumimoji="0" lang="ko-KR" altLang="en-US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발전원별</a:t>
            </a:r>
            <a:r>
              <a:rPr kumimoji="0" lang="ko-KR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신규 발전소 착수 추이</a:t>
            </a:r>
            <a:endParaRPr kumimoji="0"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214313" y="1857375"/>
            <a:ext cx="8572500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69986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ko-KR" altLang="en-US" sz="3600" b="1" dirty="0" err="1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저탄소</a:t>
            </a: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녹색성장의 미래에너지 비전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738" y="2047875"/>
            <a:ext cx="8501062" cy="3756025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1. </a:t>
            </a:r>
            <a:r>
              <a:rPr lang="ko-KR" altLang="en-US" sz="2800" dirty="0">
                <a:latin typeface="+mj-ea"/>
                <a:ea typeface="+mj-ea"/>
              </a:rPr>
              <a:t>수요 정점 예측</a:t>
            </a:r>
            <a:r>
              <a:rPr lang="en-US" altLang="ko-KR" sz="2800" dirty="0">
                <a:latin typeface="+mj-ea"/>
                <a:ea typeface="+mj-ea"/>
              </a:rPr>
              <a:t>: </a:t>
            </a:r>
            <a:r>
              <a:rPr lang="ko-KR" altLang="en-US" sz="2800" dirty="0">
                <a:latin typeface="+mj-ea"/>
                <a:ea typeface="+mj-ea"/>
              </a:rPr>
              <a:t>고효율 사회로 전환해야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endParaRPr lang="en-US" altLang="ko-KR" sz="1400" b="1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2. </a:t>
            </a:r>
            <a:r>
              <a:rPr lang="ko-KR" altLang="en-US" sz="2800" dirty="0">
                <a:latin typeface="+mj-ea"/>
                <a:ea typeface="+mj-ea"/>
              </a:rPr>
              <a:t>비효율적인 전력 비중은 줄여야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latin typeface="+mj-ea"/>
                <a:ea typeface="+mj-ea"/>
              </a:rPr>
              <a:t>  3. </a:t>
            </a:r>
            <a:r>
              <a:rPr lang="ko-KR" altLang="en-US" sz="2800" dirty="0">
                <a:latin typeface="+mj-ea"/>
                <a:ea typeface="+mj-ea"/>
              </a:rPr>
              <a:t>고효율 고부가가치 산업구조로 가야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4. 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효율 </a:t>
            </a:r>
            <a:r>
              <a:rPr lang="ko-KR" alt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잠재량이</a:t>
            </a:r>
            <a:r>
              <a:rPr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큰 건축분야를 주목하자</a:t>
            </a:r>
            <a:endParaRPr lang="en-US" altLang="ko-KR" sz="28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defRPr/>
            </a:pPr>
            <a:r>
              <a:rPr lang="en-US" altLang="ko-K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 5. </a:t>
            </a:r>
            <a:r>
              <a:rPr lang="ko-KR" altLang="en-US" sz="2800" dirty="0">
                <a:latin typeface="+mj-ea"/>
                <a:ea typeface="+mj-ea"/>
              </a:rPr>
              <a:t>성장 </a:t>
            </a:r>
            <a:r>
              <a:rPr lang="ko-KR" altLang="en-US" sz="2800" dirty="0" err="1">
                <a:latin typeface="+mj-ea"/>
                <a:ea typeface="+mj-ea"/>
              </a:rPr>
              <a:t>잠재량이</a:t>
            </a:r>
            <a:r>
              <a:rPr lang="ko-KR" altLang="en-US" sz="2800" dirty="0">
                <a:latin typeface="+mj-ea"/>
                <a:ea typeface="+mj-ea"/>
              </a:rPr>
              <a:t> 큰 재생에너지 확대해야 한다</a:t>
            </a:r>
            <a:endParaRPr lang="en-US" altLang="ko-KR" sz="2800" dirty="0">
              <a:latin typeface="+mj-ea"/>
              <a:ea typeface="+mj-ea"/>
            </a:endParaRPr>
          </a:p>
          <a:p>
            <a:pPr>
              <a:defRPr/>
            </a:pPr>
            <a:endParaRPr lang="en-US" altLang="ko-KR" sz="1400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en-US" altLang="ko-K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6. </a:t>
            </a:r>
            <a:r>
              <a:rPr lang="ko-KR" alt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미래에너지 비전</a:t>
            </a:r>
            <a:endParaRPr lang="en-US" altLang="ko-KR" sz="2800" b="1" dirty="0"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3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4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7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8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4" grpId="0"/>
      <p:bldP spid="9" grpId="0" build="allAtOnce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520988-3269-4602-B84D-39EF8CC471F7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DBF2FC-A18E-4D1B-9517-5DA794AF5E6B}" type="slidenum">
              <a:rPr lang="ko-KR" altLang="en-US" smtClean="0"/>
              <a:pPr>
                <a:defRPr/>
              </a:pPr>
              <a:t>69</a:t>
            </a:fld>
            <a:endParaRPr lang="ko-KR" altLang="en-US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0" y="1357298"/>
          <a:ext cx="9144000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에너지 수요는 정점 후 감소될 수 있다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l"/>
            </a:pPr>
            <a:r>
              <a:rPr lang="ko-KR" altLang="en-US" sz="2800" smtClean="0"/>
              <a:t>투입된 </a:t>
            </a:r>
            <a:r>
              <a:rPr lang="en-US" altLang="ko-KR" sz="2800" smtClean="0"/>
              <a:t>1</a:t>
            </a:r>
            <a:r>
              <a:rPr lang="ko-KR" altLang="en-US" sz="2800" smtClean="0"/>
              <a:t>차 에너지에 비해 최종 사용되는 에너지 비율이 </a:t>
            </a:r>
            <a:r>
              <a:rPr lang="en-US" altLang="ko-KR" sz="2800" smtClean="0"/>
              <a:t>74%</a:t>
            </a:r>
            <a:r>
              <a:rPr lang="ko-KR" altLang="en-US" sz="2800" smtClean="0"/>
              <a:t>까지 낮아지고 있다</a:t>
            </a:r>
            <a:r>
              <a:rPr lang="en-US" altLang="ko-KR" sz="2800" smtClean="0"/>
              <a:t>.</a:t>
            </a:r>
          </a:p>
          <a:p>
            <a:pPr>
              <a:buFont typeface="Wingdings" pitchFamily="2" charset="2"/>
              <a:buChar char="l"/>
            </a:pPr>
            <a:r>
              <a:rPr lang="ko-KR" altLang="en-US" sz="2800" smtClean="0"/>
              <a:t>에너지 변환으로 손실이 발생하는 전력의 사용비중이 높아지고 있다</a:t>
            </a:r>
            <a:r>
              <a:rPr lang="en-US" altLang="ko-KR" sz="2800" smtClean="0"/>
              <a:t>. </a:t>
            </a:r>
            <a:r>
              <a:rPr lang="ko-KR" altLang="en-US" sz="2800" smtClean="0"/>
              <a:t>  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63DDEF-4FDA-4289-A562-E30CC7257D7E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B72033-4A89-4A3F-94EC-899F70DC2097}" type="slidenum">
              <a:rPr lang="ko-KR" altLang="en-US" smtClean="0"/>
              <a:pPr>
                <a:defRPr/>
              </a:pPr>
              <a:t>7</a:t>
            </a:fld>
            <a:endParaRPr lang="ko-KR" altLang="en-US"/>
          </a:p>
        </p:txBody>
      </p:sp>
      <p:grpSp>
        <p:nvGrpSpPr>
          <p:cNvPr id="2" name="그룹 15"/>
          <p:cNvGrpSpPr/>
          <p:nvPr/>
        </p:nvGrpSpPr>
        <p:grpSpPr>
          <a:xfrm>
            <a:off x="495149" y="3344863"/>
            <a:ext cx="4214813" cy="3049587"/>
            <a:chOff x="1000125" y="3344863"/>
            <a:chExt cx="4214813" cy="3049587"/>
          </a:xfrm>
          <a:gradFill flip="none" rotWithShape="1">
            <a:gsLst>
              <a:gs pos="0">
                <a:srgbClr val="FF3300">
                  <a:shade val="30000"/>
                  <a:satMod val="115000"/>
                </a:srgbClr>
              </a:gs>
              <a:gs pos="50000">
                <a:srgbClr val="FF3300">
                  <a:shade val="67500"/>
                  <a:satMod val="115000"/>
                </a:srgbClr>
              </a:gs>
              <a:gs pos="100000">
                <a:srgbClr val="FF33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613" name="Freeform 4"/>
            <p:cNvSpPr>
              <a:spLocks/>
            </p:cNvSpPr>
            <p:nvPr/>
          </p:nvSpPr>
          <p:spPr bwMode="auto">
            <a:xfrm>
              <a:off x="1000125" y="3344863"/>
              <a:ext cx="4214813" cy="3049587"/>
            </a:xfrm>
            <a:custGeom>
              <a:avLst/>
              <a:gdLst>
                <a:gd name="T0" fmla="*/ 0 w 1269"/>
                <a:gd name="T1" fmla="*/ 624 h 1921"/>
                <a:gd name="T2" fmla="*/ 342196 w 1269"/>
                <a:gd name="T3" fmla="*/ 384 h 1921"/>
                <a:gd name="T4" fmla="*/ 342196 w 1269"/>
                <a:gd name="T5" fmla="*/ 0 h 1921"/>
                <a:gd name="T6" fmla="*/ 465581 w 1269"/>
                <a:gd name="T7" fmla="*/ 912 h 1921"/>
                <a:gd name="T8" fmla="*/ 342196 w 1269"/>
                <a:gd name="T9" fmla="*/ 1920 h 1921"/>
                <a:gd name="T10" fmla="*/ 342196 w 1269"/>
                <a:gd name="T11" fmla="*/ 1536 h 1921"/>
                <a:gd name="T12" fmla="*/ 1435 w 1269"/>
                <a:gd name="T13" fmla="*/ 1541 h 1921"/>
                <a:gd name="T14" fmla="*/ 77928 w 1269"/>
                <a:gd name="T15" fmla="*/ 1056 h 1921"/>
                <a:gd name="T16" fmla="*/ 0 w 1269"/>
                <a:gd name="T17" fmla="*/ 624 h 19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69"/>
                <a:gd name="T28" fmla="*/ 0 h 1921"/>
                <a:gd name="T29" fmla="*/ 1269 w 1269"/>
                <a:gd name="T30" fmla="*/ 1921 h 19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69" h="1921">
                  <a:moveTo>
                    <a:pt x="0" y="624"/>
                  </a:moveTo>
                  <a:lnTo>
                    <a:pt x="932" y="384"/>
                  </a:lnTo>
                  <a:lnTo>
                    <a:pt x="932" y="0"/>
                  </a:lnTo>
                  <a:lnTo>
                    <a:pt x="1268" y="912"/>
                  </a:lnTo>
                  <a:lnTo>
                    <a:pt x="932" y="1920"/>
                  </a:lnTo>
                  <a:lnTo>
                    <a:pt x="932" y="1536"/>
                  </a:lnTo>
                  <a:lnTo>
                    <a:pt x="4" y="1541"/>
                  </a:lnTo>
                  <a:lnTo>
                    <a:pt x="212" y="1056"/>
                  </a:lnTo>
                  <a:lnTo>
                    <a:pt x="0" y="624"/>
                  </a:lnTo>
                </a:path>
              </a:pathLst>
            </a:custGeom>
            <a:grpFill/>
            <a:ln w="12700" cap="rnd">
              <a:solidFill>
                <a:srgbClr val="37FF37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611" name="TextBox 7"/>
            <p:cNvSpPr txBox="1">
              <a:spLocks noChangeArrowheads="1"/>
            </p:cNvSpPr>
            <p:nvPr/>
          </p:nvSpPr>
          <p:spPr bwMode="auto">
            <a:xfrm>
              <a:off x="1790331" y="4632943"/>
              <a:ext cx="3143255" cy="5847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3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열에너지 </a:t>
              </a:r>
              <a:r>
                <a:rPr lang="en-US" altLang="ko-KR" sz="32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100%</a:t>
              </a:r>
              <a:endParaRPr lang="ko-KR" altLang="en-US" sz="32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5" name="그룹 13"/>
          <p:cNvGrpSpPr/>
          <p:nvPr/>
        </p:nvGrpSpPr>
        <p:grpSpPr>
          <a:xfrm>
            <a:off x="6508599" y="4045590"/>
            <a:ext cx="1714500" cy="928687"/>
            <a:chOff x="7013575" y="4059238"/>
            <a:chExt cx="1714500" cy="928687"/>
          </a:xfr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5605" name="Freeform 3"/>
            <p:cNvSpPr>
              <a:spLocks/>
            </p:cNvSpPr>
            <p:nvPr/>
          </p:nvSpPr>
          <p:spPr bwMode="auto">
            <a:xfrm>
              <a:off x="7013575" y="4059238"/>
              <a:ext cx="1714500" cy="928687"/>
            </a:xfrm>
            <a:custGeom>
              <a:avLst/>
              <a:gdLst>
                <a:gd name="T0" fmla="*/ 0 w 1237"/>
                <a:gd name="T1" fmla="*/ 2147483647 h 1441"/>
                <a:gd name="T2" fmla="*/ 2147483647 w 1237"/>
                <a:gd name="T3" fmla="*/ 2147483647 h 1441"/>
                <a:gd name="T4" fmla="*/ 2147483647 w 1237"/>
                <a:gd name="T5" fmla="*/ 0 h 1441"/>
                <a:gd name="T6" fmla="*/ 2147483647 w 1237"/>
                <a:gd name="T7" fmla="*/ 2147483647 h 1441"/>
                <a:gd name="T8" fmla="*/ 2147483647 w 1237"/>
                <a:gd name="T9" fmla="*/ 2147483647 h 1441"/>
                <a:gd name="T10" fmla="*/ 2147483647 w 1237"/>
                <a:gd name="T11" fmla="*/ 2147483647 h 1441"/>
                <a:gd name="T12" fmla="*/ 2147483647 w 1237"/>
                <a:gd name="T13" fmla="*/ 2147483647 h 1441"/>
                <a:gd name="T14" fmla="*/ 2147483647 w 1237"/>
                <a:gd name="T15" fmla="*/ 2147483647 h 1441"/>
                <a:gd name="T16" fmla="*/ 0 w 1237"/>
                <a:gd name="T17" fmla="*/ 2147483647 h 1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7"/>
                <a:gd name="T28" fmla="*/ 0 h 1441"/>
                <a:gd name="T29" fmla="*/ 1237 w 1237"/>
                <a:gd name="T30" fmla="*/ 1441 h 14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7" h="1441">
                  <a:moveTo>
                    <a:pt x="0" y="492"/>
                  </a:moveTo>
                  <a:lnTo>
                    <a:pt x="896" y="264"/>
                  </a:lnTo>
                  <a:lnTo>
                    <a:pt x="900" y="0"/>
                  </a:lnTo>
                  <a:lnTo>
                    <a:pt x="1236" y="672"/>
                  </a:lnTo>
                  <a:lnTo>
                    <a:pt x="900" y="1440"/>
                  </a:lnTo>
                  <a:lnTo>
                    <a:pt x="900" y="1152"/>
                  </a:lnTo>
                  <a:lnTo>
                    <a:pt x="36" y="1152"/>
                  </a:lnTo>
                  <a:lnTo>
                    <a:pt x="228" y="816"/>
                  </a:lnTo>
                  <a:lnTo>
                    <a:pt x="0" y="492"/>
                  </a:lnTo>
                </a:path>
              </a:pathLst>
            </a:custGeom>
            <a:grpFill/>
            <a:ln w="12700" cap="rnd">
              <a:solidFill>
                <a:srgbClr val="2965DD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7360907" y="4429125"/>
              <a:ext cx="1114599" cy="2462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열에너지 </a:t>
              </a:r>
              <a:r>
                <a:rPr lang="en-US" altLang="ko-KR" sz="1000" b="1" dirty="0">
                  <a:solidFill>
                    <a:schemeClr val="bg1"/>
                  </a:solidFill>
                  <a:latin typeface="맑은 고딕" pitchFamily="50" charset="-127"/>
                  <a:ea typeface="맑은 고딕" pitchFamily="50" charset="-127"/>
                </a:rPr>
                <a:t>20%</a:t>
              </a:r>
              <a:endParaRPr lang="ko-KR" altLang="en-US" sz="1000" b="1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6" name="그룹 14"/>
          <p:cNvGrpSpPr/>
          <p:nvPr/>
        </p:nvGrpSpPr>
        <p:grpSpPr>
          <a:xfrm>
            <a:off x="4512495" y="3732544"/>
            <a:ext cx="1963738" cy="1858962"/>
            <a:chOff x="5072063" y="3773488"/>
            <a:chExt cx="1963738" cy="1858962"/>
          </a:xfr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grpSpPr>
        <p:sp>
          <p:nvSpPr>
            <p:cNvPr id="25612" name="Freeform 3"/>
            <p:cNvSpPr>
              <a:spLocks/>
            </p:cNvSpPr>
            <p:nvPr/>
          </p:nvSpPr>
          <p:spPr bwMode="auto">
            <a:xfrm>
              <a:off x="5072063" y="3773488"/>
              <a:ext cx="1963738" cy="1858962"/>
            </a:xfrm>
            <a:custGeom>
              <a:avLst/>
              <a:gdLst>
                <a:gd name="T0" fmla="*/ 0 w 1237"/>
                <a:gd name="T1" fmla="*/ 93 h 1441"/>
                <a:gd name="T2" fmla="*/ 896 w 1237"/>
                <a:gd name="T3" fmla="*/ 50 h 1441"/>
                <a:gd name="T4" fmla="*/ 900 w 1237"/>
                <a:gd name="T5" fmla="*/ 0 h 1441"/>
                <a:gd name="T6" fmla="*/ 1236 w 1237"/>
                <a:gd name="T7" fmla="*/ 128 h 1441"/>
                <a:gd name="T8" fmla="*/ 900 w 1237"/>
                <a:gd name="T9" fmla="*/ 273 h 1441"/>
                <a:gd name="T10" fmla="*/ 900 w 1237"/>
                <a:gd name="T11" fmla="*/ 219 h 1441"/>
                <a:gd name="T12" fmla="*/ 36 w 1237"/>
                <a:gd name="T13" fmla="*/ 219 h 1441"/>
                <a:gd name="T14" fmla="*/ 228 w 1237"/>
                <a:gd name="T15" fmla="*/ 155 h 1441"/>
                <a:gd name="T16" fmla="*/ 0 w 1237"/>
                <a:gd name="T17" fmla="*/ 93 h 14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37"/>
                <a:gd name="T28" fmla="*/ 0 h 1441"/>
                <a:gd name="T29" fmla="*/ 1237 w 1237"/>
                <a:gd name="T30" fmla="*/ 1441 h 14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37" h="1441">
                  <a:moveTo>
                    <a:pt x="0" y="492"/>
                  </a:moveTo>
                  <a:lnTo>
                    <a:pt x="896" y="264"/>
                  </a:lnTo>
                  <a:lnTo>
                    <a:pt x="900" y="0"/>
                  </a:lnTo>
                  <a:lnTo>
                    <a:pt x="1236" y="672"/>
                  </a:lnTo>
                  <a:lnTo>
                    <a:pt x="900" y="1440"/>
                  </a:lnTo>
                  <a:lnTo>
                    <a:pt x="900" y="1152"/>
                  </a:lnTo>
                  <a:lnTo>
                    <a:pt x="36" y="1152"/>
                  </a:lnTo>
                  <a:lnTo>
                    <a:pt x="228" y="816"/>
                  </a:lnTo>
                  <a:lnTo>
                    <a:pt x="0" y="492"/>
                  </a:lnTo>
                </a:path>
              </a:pathLst>
            </a:custGeom>
            <a:grpFill/>
            <a:ln w="12700" cap="rnd">
              <a:solidFill>
                <a:srgbClr val="C937AA"/>
              </a:solidFill>
              <a:round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ko-KR" altLang="en-US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5608" name="TextBox 9"/>
            <p:cNvSpPr txBox="1">
              <a:spLocks noChangeArrowheads="1"/>
            </p:cNvSpPr>
            <p:nvPr/>
          </p:nvSpPr>
          <p:spPr bwMode="auto">
            <a:xfrm>
              <a:off x="5447814" y="4534262"/>
              <a:ext cx="1500198" cy="30777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ko-KR" altLang="en-US" sz="1400" b="1" dirty="0">
                  <a:latin typeface="맑은 고딕" pitchFamily="50" charset="-127"/>
                  <a:ea typeface="맑은 고딕" pitchFamily="50" charset="-127"/>
                </a:rPr>
                <a:t>전기에너지 </a:t>
              </a:r>
              <a:r>
                <a:rPr lang="en-US" altLang="ko-KR" sz="1400" b="1" dirty="0">
                  <a:latin typeface="맑은 고딕" pitchFamily="50" charset="-127"/>
                  <a:ea typeface="맑은 고딕" pitchFamily="50" charset="-127"/>
                </a:rPr>
                <a:t>40%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13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한국 에너지 사용의 비효율성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142845" y="1600200"/>
          <a:ext cx="8858311" cy="434011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57321"/>
                <a:gridCol w="7500990"/>
              </a:tblGrid>
              <a:tr h="7370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시나리오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l"/>
                      </a:pP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2017</a:t>
                      </a:r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년 수요정점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후 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감소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 typeface="Wingdings" pitchFamily="2" charset="2"/>
                        <a:buChar char="l"/>
                      </a:pP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2030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에너지원단위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0.153</a:t>
                      </a:r>
                    </a:p>
                  </a:txBody>
                  <a:tcPr marL="9525" marR="36000" marT="9525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7004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시나리오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l"/>
                      </a:pP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2015</a:t>
                      </a:r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년 수요정점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후 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감소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 typeface="Wingdings" pitchFamily="2" charset="2"/>
                        <a:buChar char="l"/>
                      </a:pP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2030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에너지원단위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0.147</a:t>
                      </a:r>
                    </a:p>
                  </a:txBody>
                  <a:tcPr marL="9525" marR="36000" marT="9525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bg2">
                            <a:lumMod val="50000"/>
                            <a:shade val="30000"/>
                            <a:satMod val="115000"/>
                          </a:schemeClr>
                        </a:gs>
                        <a:gs pos="50000">
                          <a:schemeClr val="bg2">
                            <a:lumMod val="50000"/>
                            <a:shade val="67500"/>
                            <a:satMod val="115000"/>
                          </a:schemeClr>
                        </a:gs>
                        <a:gs pos="100000">
                          <a:schemeClr val="bg2">
                            <a:lumMod val="5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99178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시나리오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l"/>
                      </a:pP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2015</a:t>
                      </a:r>
                      <a:r>
                        <a:rPr lang="ko-KR" altLang="en-US" sz="20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년 수요정점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후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2020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온실가스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2005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대비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%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감축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</a:p>
                    <a:p>
                      <a:pPr algn="l" fontAlgn="ctr">
                        <a:buFont typeface="Wingdings" pitchFamily="2" charset="2"/>
                        <a:buChar char="l"/>
                      </a:pP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2030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년 </a:t>
                      </a:r>
                      <a:r>
                        <a:rPr lang="ko-KR" altLang="en-US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일본 에너지원단위 달성</a:t>
                      </a:r>
                      <a:r>
                        <a:rPr lang="en-US" altLang="ko-KR" sz="20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(0.11)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</a:endParaRPr>
                    </a:p>
                  </a:txBody>
                  <a:tcPr marL="9525" marR="36000" marT="9525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3341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공통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l"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최종에너지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비중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(74.4%) 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및 전력비중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(17.3%) 2006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수준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 typeface="Wingdings" pitchFamily="2" charset="2"/>
                        <a:buChar char="l"/>
                      </a:pP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20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핵발전</a:t>
                      </a: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건설 중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기 반영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원자로 설계 수명 반영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고리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호기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10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수명연장 반영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 typeface="Wingdings" pitchFamily="2" charset="2"/>
                        <a:buChar char="l"/>
                      </a:pPr>
                      <a:r>
                        <a:rPr lang="en-US" altLang="ko-KR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20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발전원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재생에너지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비중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30%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로 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시나리오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 </a:t>
                      </a:r>
                      <a:r>
                        <a:rPr lang="ko-KR" altLang="en-US" sz="20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설비량을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시나리오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2, 3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에도 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적용</a:t>
                      </a:r>
                      <a:endParaRPr lang="en-US" altLang="ko-KR" sz="20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l" fontAlgn="ctr">
                        <a:buFont typeface="Wingdings" pitchFamily="2" charset="2"/>
                        <a:buChar char="l"/>
                      </a:pP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20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발전원에서</a:t>
                      </a:r>
                      <a:r>
                        <a:rPr lang="ko-KR" altLang="en-US" sz="20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 유류 </a:t>
                      </a:r>
                      <a:r>
                        <a:rPr lang="ko-KR" altLang="en-US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비중 </a:t>
                      </a:r>
                      <a:r>
                        <a:rPr lang="en-US" altLang="ko-KR" sz="20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0%</a:t>
                      </a:r>
                    </a:p>
                  </a:txBody>
                  <a:tcPr marL="9525" marR="36000" marT="9525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5D390B-0106-4A01-8FDC-017F983137BA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C4FF4-F3F0-4713-8096-ABF3D15247BE}" type="slidenum">
              <a:rPr lang="ko-KR" altLang="en-US" smtClean="0"/>
              <a:pPr>
                <a:defRPr/>
              </a:pPr>
              <a:t>70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42875" y="428625"/>
            <a:ext cx="9001125" cy="642938"/>
          </a:xfrm>
          <a:prstGeom prst="rect">
            <a:avLst/>
          </a:prstGeom>
        </p:spPr>
        <p:txBody>
          <a:bodyPr anchor="ctr"/>
          <a:lstStyle/>
          <a:p>
            <a:pPr eaLnBrk="0" hangingPunct="0">
              <a:defRPr/>
            </a:pPr>
            <a:r>
              <a:rPr kumimoji="0"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미래에너지 비전 시나리오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520988-3269-4602-B84D-39EF8CC471F7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28EB2-2E68-4EE4-AB90-5500F053880A}" type="slidenum">
              <a:rPr lang="ko-KR" altLang="en-US" smtClean="0"/>
              <a:pPr>
                <a:defRPr/>
              </a:pPr>
              <a:t>71</a:t>
            </a:fld>
            <a:endParaRPr lang="ko-KR" altLang="en-US"/>
          </a:p>
        </p:txBody>
      </p:sp>
      <p:graphicFrame>
        <p:nvGraphicFramePr>
          <p:cNvPr id="11" name="내용 개체 틀 10"/>
          <p:cNvGraphicFramePr>
            <a:graphicFrameLocks noGrp="1"/>
          </p:cNvGraphicFramePr>
          <p:nvPr>
            <p:ph idx="1"/>
          </p:nvPr>
        </p:nvGraphicFramePr>
        <p:xfrm>
          <a:off x="285750" y="1428750"/>
          <a:ext cx="8643999" cy="478633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57358"/>
                <a:gridCol w="2234035"/>
                <a:gridCol w="2276303"/>
                <a:gridCol w="2276303"/>
              </a:tblGrid>
              <a:tr h="7203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2F2F2">
                            <a:shade val="30000"/>
                            <a:satMod val="115000"/>
                          </a:srgbClr>
                        </a:gs>
                        <a:gs pos="50000">
                          <a:srgbClr val="F2F2F2">
                            <a:shade val="67500"/>
                            <a:satMod val="115000"/>
                          </a:srgbClr>
                        </a:gs>
                        <a:gs pos="100000">
                          <a:srgbClr val="F2F2F2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차 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에너지</a:t>
                      </a:r>
                      <a:endParaRPr lang="en-US" altLang="ko-KR" sz="1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2006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대비 증가율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2F2F2">
                            <a:shade val="30000"/>
                            <a:satMod val="115000"/>
                          </a:srgbClr>
                        </a:gs>
                        <a:gs pos="50000">
                          <a:srgbClr val="F2F2F2">
                            <a:shade val="67500"/>
                            <a:satMod val="115000"/>
                          </a:srgbClr>
                        </a:gs>
                        <a:gs pos="100000">
                          <a:srgbClr val="F2F2F2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최종에너지</a:t>
                      </a:r>
                      <a:endParaRPr lang="en-US" altLang="ko-KR" sz="1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2006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대비 증가율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2F2F2">
                            <a:shade val="30000"/>
                            <a:satMod val="115000"/>
                          </a:srgbClr>
                        </a:gs>
                        <a:gs pos="50000">
                          <a:srgbClr val="F2F2F2">
                            <a:shade val="67500"/>
                            <a:satMod val="115000"/>
                          </a:srgbClr>
                        </a:gs>
                        <a:gs pos="100000">
                          <a:srgbClr val="F2F2F2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전력 </a:t>
                      </a:r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전망</a:t>
                      </a:r>
                      <a:endParaRPr lang="en-US" altLang="ko-KR" sz="16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6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2006</a:t>
                      </a:r>
                      <a:r>
                        <a:rPr lang="ko-KR" altLang="en-US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대비 증가율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2F2F2">
                            <a:shade val="30000"/>
                            <a:satMod val="115000"/>
                          </a:srgbClr>
                        </a:gs>
                        <a:gs pos="50000">
                          <a:srgbClr val="F2F2F2">
                            <a:shade val="67500"/>
                            <a:satMod val="115000"/>
                          </a:srgbClr>
                        </a:gs>
                        <a:gs pos="100000">
                          <a:srgbClr val="F2F2F2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203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2006</a:t>
                      </a:r>
                      <a:r>
                        <a:rPr lang="ko-KR" altLang="en-US" sz="16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년 통계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233,372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173,584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29,990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85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2030 </a:t>
                      </a:r>
                      <a:r>
                        <a:rPr lang="ko-KR" altLang="en-US" sz="1600" b="0" i="0" u="none" strike="noStrike" dirty="0" err="1">
                          <a:solidFill>
                            <a:srgbClr val="000000"/>
                          </a:solidFill>
                          <a:latin typeface="맑은 고딕"/>
                        </a:rPr>
                        <a:t>에경연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 </a:t>
                      </a:r>
                      <a:r>
                        <a:rPr lang="ko-KR" altLang="en-US" sz="16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전망안</a:t>
                      </a:r>
                      <a:endParaRPr lang="en-US" altLang="ko-KR" sz="16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119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달러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, </a:t>
                      </a:r>
                      <a:r>
                        <a:rPr lang="ko-KR" altLang="en-US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원전비중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40.6%)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300,400(28.7%)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207,500(19.5%)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44,198(47.4%)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시나리오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249,009(6.7%)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185,215(6.7%)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31,487(5.0%)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시나리오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238,857(2.4%)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177,663(2.4%)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30,203(0.7%)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7203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시나리오 </a:t>
                      </a:r>
                      <a:r>
                        <a:rPr lang="en-US" altLang="ko-KR" sz="16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  <a:endParaRPr lang="en-US" altLang="ko-KR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178,616(-23.5%)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132,856(-23.5%)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22,586(-24.7%)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322">
                <a:tc>
                  <a:txBody>
                    <a:bodyPr/>
                    <a:lstStyle/>
                    <a:p>
                      <a:pPr algn="l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ko-KR" altLang="en-US" sz="16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단위</a:t>
                      </a:r>
                      <a:r>
                        <a:rPr lang="en-US" altLang="ko-KR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</a:t>
                      </a:r>
                      <a:r>
                        <a:rPr lang="ko-KR" alt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천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TOE)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2" name="제목 1"/>
          <p:cNvSpPr txBox="1">
            <a:spLocks/>
          </p:cNvSpPr>
          <p:nvPr/>
        </p:nvSpPr>
        <p:spPr>
          <a:xfrm>
            <a:off x="47625" y="469900"/>
            <a:ext cx="9001125" cy="642938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/>
          <a:p>
            <a:pPr eaLnBrk="0" hangingPunct="0">
              <a:defRPr/>
            </a:pPr>
            <a:r>
              <a:rPr kumimoji="0"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에너지 수요 전망 비교</a:t>
            </a:r>
            <a:r>
              <a:rPr kumimoji="0"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미래에너지 비전과 </a:t>
            </a:r>
            <a:r>
              <a:rPr kumimoji="0" lang="ko-KR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국기본</a:t>
            </a:r>
            <a:endParaRPr kumimoji="0" lang="ko-KR" alt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285720" y="4357694"/>
          <a:ext cx="8643999" cy="72030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857358"/>
                <a:gridCol w="2234035"/>
                <a:gridCol w="2276303"/>
                <a:gridCol w="2276303"/>
              </a:tblGrid>
              <a:tr h="720300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시나리오 </a:t>
                      </a:r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238,857(2.4%)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177,663(2.4%)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30,203(0.7%)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D520988-3269-4602-B84D-39EF8CC471F7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</p:nvPr>
        </p:nvGraphicFramePr>
        <p:xfrm>
          <a:off x="142844" y="1428736"/>
          <a:ext cx="8786873" cy="471490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14446"/>
                <a:gridCol w="1785950"/>
                <a:gridCol w="1428760"/>
                <a:gridCol w="1857388"/>
                <a:gridCol w="1304764"/>
                <a:gridCol w="1195565"/>
              </a:tblGrid>
              <a:tr h="7160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　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2F2F2">
                            <a:shade val="30000"/>
                            <a:satMod val="115000"/>
                          </a:srgbClr>
                        </a:gs>
                        <a:gs pos="50000">
                          <a:srgbClr val="F2F2F2">
                            <a:shade val="67500"/>
                            <a:satMod val="115000"/>
                          </a:srgbClr>
                        </a:gs>
                        <a:gs pos="100000">
                          <a:srgbClr val="F2F2F2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총 전력 </a:t>
                      </a:r>
                      <a:r>
                        <a:rPr lang="ko-KR" altLang="en-US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설비</a:t>
                      </a:r>
                      <a:endParaRPr lang="en-US" altLang="ko-KR" sz="1400" b="1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  <a:p>
                      <a:pPr algn="ctr" fontAlgn="ctr"/>
                      <a:r>
                        <a:rPr lang="en-US" altLang="ko-KR" sz="1400" b="1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2006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년 대비 증가율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2F2F2">
                            <a:shade val="30000"/>
                            <a:satMod val="115000"/>
                          </a:srgbClr>
                        </a:gs>
                        <a:gs pos="50000">
                          <a:srgbClr val="F2F2F2">
                            <a:shade val="67500"/>
                            <a:satMod val="115000"/>
                          </a:srgbClr>
                        </a:gs>
                        <a:gs pos="100000">
                          <a:srgbClr val="F2F2F2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원전 설비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비중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2F2F2">
                            <a:shade val="30000"/>
                            <a:satMod val="115000"/>
                          </a:srgbClr>
                        </a:gs>
                        <a:gs pos="50000">
                          <a:srgbClr val="F2F2F2">
                            <a:shade val="67500"/>
                            <a:satMod val="115000"/>
                          </a:srgbClr>
                        </a:gs>
                        <a:gs pos="100000">
                          <a:srgbClr val="F2F2F2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재생에너지 설비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비중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2F2F2">
                            <a:shade val="30000"/>
                            <a:satMod val="115000"/>
                          </a:srgbClr>
                        </a:gs>
                        <a:gs pos="50000">
                          <a:srgbClr val="F2F2F2">
                            <a:shade val="67500"/>
                            <a:satMod val="115000"/>
                          </a:srgbClr>
                        </a:gs>
                        <a:gs pos="100000">
                          <a:srgbClr val="F2F2F2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가스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비중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2F2F2">
                            <a:shade val="30000"/>
                            <a:satMod val="115000"/>
                          </a:srgbClr>
                        </a:gs>
                        <a:gs pos="50000">
                          <a:srgbClr val="F2F2F2">
                            <a:shade val="67500"/>
                            <a:satMod val="115000"/>
                          </a:srgbClr>
                        </a:gs>
                        <a:gs pos="100000">
                          <a:srgbClr val="F2F2F2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석탄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비중</a:t>
                      </a:r>
                      <a:r>
                        <a:rPr lang="en-US" altLang="ko-KR" sz="1400" b="1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2F2F2">
                            <a:shade val="30000"/>
                            <a:satMod val="115000"/>
                          </a:srgbClr>
                        </a:gs>
                        <a:gs pos="50000">
                          <a:srgbClr val="F2F2F2">
                            <a:shade val="67500"/>
                            <a:satMod val="115000"/>
                          </a:srgbClr>
                        </a:gs>
                        <a:gs pos="100000">
                          <a:srgbClr val="F2F2F2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959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2006</a:t>
                      </a:r>
                      <a:r>
                        <a:rPr lang="ko-KR" altLang="en-US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년 통계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65,514 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17,716(27.0%)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393(0.6%)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17,436(26.6%)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18,465(28.2%)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1267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2030 </a:t>
                      </a:r>
                      <a:r>
                        <a:rPr lang="ko-KR" altLang="en-US" sz="1400" b="0" i="0" u="none" strike="noStrike" dirty="0" err="1" smtClean="0">
                          <a:solidFill>
                            <a:srgbClr val="000000"/>
                          </a:solidFill>
                          <a:latin typeface="맑은 고딕"/>
                        </a:rPr>
                        <a:t>국기본안</a:t>
                      </a:r>
                      <a:endParaRPr lang="en-US" altLang="ko-KR" sz="1400" b="0" i="0" u="none" strike="noStrike" dirty="0" smtClean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96,551(47.4%)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39,200(40.6%)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9,172(9.5%)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17,283(17.9%)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>
                          <a:solidFill>
                            <a:srgbClr val="000000"/>
                          </a:solidFill>
                          <a:latin typeface="맑은 고딕"/>
                        </a:rPr>
                        <a:t>29,834(30.9%)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660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시나리오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1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68,784(5%)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21.5%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30.0%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28%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12%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7778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시나리오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2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65,979(0.7%)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22.4%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31.3%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29%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9%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523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시나리오 </a:t>
                      </a:r>
                      <a:r>
                        <a:rPr lang="en-US" altLang="ko-KR" sz="140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3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kern="1200" dirty="0">
                          <a:solidFill>
                            <a:srgbClr val="000000"/>
                          </a:solidFill>
                          <a:latin typeface="맑은 고딕"/>
                          <a:ea typeface="+mn-ea"/>
                          <a:cs typeface="+mn-cs"/>
                        </a:rPr>
                        <a:t>49,339(-24.7%)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30.0%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41.8%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dirty="0" smtClean="0">
                          <a:solidFill>
                            <a:srgbClr val="000000"/>
                          </a:solidFill>
                          <a:latin typeface="맑은 고딕"/>
                        </a:rPr>
                        <a:t>17.1%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0" i="0" u="none" strike="noStrike" smtClean="0">
                          <a:solidFill>
                            <a:srgbClr val="000000"/>
                          </a:solidFill>
                          <a:latin typeface="맑은 고딕"/>
                        </a:rPr>
                        <a:t>0%</a:t>
                      </a:r>
                      <a:endParaRPr lang="en-US" altLang="ko-KR" sz="18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50652"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/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436" marR="7436" marT="743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marL="7436" marR="7436" marT="7436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(</a:t>
                      </a:r>
                      <a:r>
                        <a:rPr lang="ko-KR" alt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단위</a:t>
                      </a:r>
                      <a:r>
                        <a:rPr lang="en-US" altLang="ko-KR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: </a:t>
                      </a:r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latin typeface="맑은 고딕"/>
                        </a:rPr>
                        <a:t>MW)</a:t>
                      </a:r>
                    </a:p>
                  </a:txBody>
                  <a:tcPr marL="7436" marR="7436" marT="7436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제목 1"/>
          <p:cNvSpPr txBox="1">
            <a:spLocks/>
          </p:cNvSpPr>
          <p:nvPr/>
        </p:nvSpPr>
        <p:spPr>
          <a:xfrm>
            <a:off x="101600" y="455613"/>
            <a:ext cx="9001125" cy="64293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eaLnBrk="0" hangingPunct="0">
              <a:defRPr/>
            </a:pPr>
            <a:r>
              <a:rPr kumimoji="0"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미래에너지 비전 </a:t>
            </a:r>
            <a:r>
              <a:rPr kumimoji="0"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 : </a:t>
            </a:r>
            <a:r>
              <a:rPr kumimoji="0" lang="ko-KR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발전원</a:t>
            </a:r>
            <a:r>
              <a:rPr kumimoji="0"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비중 비교</a:t>
            </a:r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42842" y="4500570"/>
          <a:ext cx="8786873" cy="677787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214446"/>
                <a:gridCol w="1785950"/>
                <a:gridCol w="1428760"/>
                <a:gridCol w="1857388"/>
                <a:gridCol w="1304764"/>
                <a:gridCol w="1195565"/>
              </a:tblGrid>
              <a:tr h="67778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시나리오 </a:t>
                      </a:r>
                      <a:r>
                        <a:rPr lang="en-US" altLang="ko-KR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2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kern="12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  <a:ea typeface="+mn-ea"/>
                          <a:cs typeface="+mn-cs"/>
                        </a:rPr>
                        <a:t>65,979(0.7%)</a:t>
                      </a: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22.4%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31.3%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29%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맑은 고딕"/>
                        </a:rPr>
                        <a:t>9%</a:t>
                      </a:r>
                      <a:endParaRPr lang="en-US" altLang="ko-K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맑은 고딕"/>
                      </a:endParaRPr>
                    </a:p>
                  </a:txBody>
                  <a:tcPr marL="7436" marR="7436" marT="7436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5D390B-0106-4A01-8FDC-017F983137BA}" type="datetime5">
              <a:rPr lang="ko-KR" altLang="en-US" smtClean="0"/>
              <a:pPr>
                <a:defRPr/>
              </a:pPr>
              <a:t>2008/10/7</a:t>
            </a:fld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91B42-4096-48FC-AD6E-9EA9B6B9843E}" type="slidenum">
              <a:rPr lang="ko-KR" altLang="en-US" smtClean="0"/>
              <a:pPr>
                <a:defRPr/>
              </a:pPr>
              <a:t>73</a:t>
            </a:fld>
            <a:endParaRPr lang="ko-KR" altLang="en-US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101600" y="455613"/>
            <a:ext cx="9001125" cy="642937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/>
          <a:p>
            <a:pPr eaLnBrk="0" hangingPunct="0">
              <a:defRPr/>
            </a:pPr>
            <a:r>
              <a:rPr kumimoji="0"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미래에너지 비전</a:t>
            </a:r>
            <a:r>
              <a:rPr kumimoji="0"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발전원</a:t>
            </a:r>
            <a:r>
              <a:rPr kumimoji="0"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비중 비교</a:t>
            </a:r>
          </a:p>
        </p:txBody>
      </p:sp>
      <p:graphicFrame>
        <p:nvGraphicFramePr>
          <p:cNvPr id="7" name="차트 6"/>
          <p:cNvGraphicFramePr/>
          <p:nvPr/>
        </p:nvGraphicFramePr>
        <p:xfrm>
          <a:off x="214282" y="1285860"/>
          <a:ext cx="892971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28688" y="3071813"/>
            <a:ext cx="7215187" cy="16430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ko-KR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감사합니다 </a:t>
            </a: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b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ko-KR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ko-KR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ko-KR" alt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질의 응답과 토론</a:t>
            </a:r>
          </a:p>
        </p:txBody>
      </p:sp>
      <p:sp>
        <p:nvSpPr>
          <p:cNvPr id="177154" name="Rectangle 5"/>
          <p:cNvSpPr>
            <a:spLocks noChangeArrowheads="1"/>
          </p:cNvSpPr>
          <p:nvPr/>
        </p:nvSpPr>
        <p:spPr bwMode="auto">
          <a:xfrm>
            <a:off x="714375" y="2571750"/>
            <a:ext cx="7572375" cy="302418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pic>
        <p:nvPicPr>
          <p:cNvPr id="177155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642938"/>
            <a:ext cx="8715375" cy="92868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에너지 위기 대처 방안 없는 국가에너지기본계획과 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  <a:p>
            <a:pPr algn="ctr">
              <a:spcBef>
                <a:spcPct val="20000"/>
              </a:spcBef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미래에너지비전</a:t>
            </a:r>
          </a:p>
          <a:p>
            <a:pPr>
              <a:spcBef>
                <a:spcPct val="20000"/>
              </a:spcBef>
              <a:buFont typeface="Arial" charset="0"/>
              <a:buNone/>
              <a:defRPr/>
            </a:pP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7157" name="직사각형 7"/>
          <p:cNvSpPr>
            <a:spLocks noChangeArrowheads="1"/>
          </p:cNvSpPr>
          <p:nvPr/>
        </p:nvSpPr>
        <p:spPr bwMode="auto">
          <a:xfrm>
            <a:off x="2286000" y="2967038"/>
            <a:ext cx="4572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3" descr="PIC238"/>
          <p:cNvSpPr>
            <a:spLocks noChangeAspect="1" noChangeArrowheads="1"/>
          </p:cNvSpPr>
          <p:nvPr/>
        </p:nvSpPr>
        <p:spPr bwMode="auto">
          <a:xfrm>
            <a:off x="4410075" y="3468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74" name="AutoShape 4" descr="PIC239"/>
          <p:cNvSpPr>
            <a:spLocks noChangeAspect="1" noChangeArrowheads="1"/>
          </p:cNvSpPr>
          <p:nvPr/>
        </p:nvSpPr>
        <p:spPr bwMode="auto">
          <a:xfrm>
            <a:off x="4281488" y="37576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8675" name="AutoShape 5" descr="PIC23B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pic>
        <p:nvPicPr>
          <p:cNvPr id="2867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000250"/>
            <a:ext cx="63373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1000125" y="6000750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400" dirty="0">
                <a:latin typeface="+mn-ea"/>
                <a:ea typeface="+mn-ea"/>
              </a:rPr>
              <a:t>환경여건변화에 따른 에너지관련 세제 개편 방향</a:t>
            </a:r>
            <a:r>
              <a:rPr lang="en-US" altLang="ko-KR" sz="1400" dirty="0">
                <a:latin typeface="+mn-ea"/>
                <a:ea typeface="+mn-ea"/>
              </a:rPr>
              <a:t>, </a:t>
            </a:r>
            <a:r>
              <a:rPr lang="ko-KR" altLang="en-US" sz="1400" dirty="0">
                <a:latin typeface="+mn-ea"/>
                <a:ea typeface="+mn-ea"/>
              </a:rPr>
              <a:t>환경정책평가연구원</a:t>
            </a:r>
            <a:r>
              <a:rPr lang="en-US" altLang="ko-KR" sz="1400" dirty="0">
                <a:latin typeface="+mn-ea"/>
                <a:ea typeface="+mn-ea"/>
              </a:rPr>
              <a:t> </a:t>
            </a:r>
            <a:r>
              <a:rPr lang="ko-KR" altLang="en-US" sz="1400" dirty="0" err="1">
                <a:latin typeface="+mn-ea"/>
                <a:ea typeface="+mn-ea"/>
              </a:rPr>
              <a:t>강만옥</a:t>
            </a:r>
            <a:r>
              <a:rPr lang="en-US" altLang="ko-KR" sz="1400" dirty="0">
                <a:latin typeface="+mn-ea"/>
                <a:ea typeface="+mn-ea"/>
              </a:rPr>
              <a:t>, 2008. 7,</a:t>
            </a:r>
            <a:r>
              <a:rPr lang="ko-KR" altLang="en-US" sz="1400" dirty="0">
                <a:latin typeface="+mn-ea"/>
                <a:ea typeface="+mn-ea"/>
              </a:rPr>
              <a:t>  재인용</a:t>
            </a:r>
            <a:r>
              <a:rPr lang="en-US" altLang="ko-KR" sz="1400" dirty="0">
                <a:latin typeface="+mn-ea"/>
                <a:ea typeface="+mn-ea"/>
              </a:rPr>
              <a:t>,</a:t>
            </a:r>
            <a:r>
              <a:rPr lang="ko-KR" altLang="en-US" sz="1400" dirty="0">
                <a:latin typeface="+mn-ea"/>
                <a:ea typeface="+mn-ea"/>
              </a:rPr>
              <a:t> 출처</a:t>
            </a:r>
            <a:r>
              <a:rPr lang="en-US" altLang="ko-KR" sz="1400" dirty="0">
                <a:latin typeface="+mn-ea"/>
                <a:ea typeface="+mn-ea"/>
              </a:rPr>
              <a:t>: DOE 1994, EPA 2007, GREET 2007  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214313" y="1462088"/>
            <a:ext cx="8929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l"/>
              <a:defRPr/>
            </a:pPr>
            <a:r>
              <a:rPr lang="en-US" altLang="ko-KR" b="1" dirty="0">
                <a:latin typeface="+mn-ea"/>
                <a:ea typeface="+mn-ea"/>
              </a:rPr>
              <a:t> </a:t>
            </a:r>
            <a:r>
              <a:rPr lang="ko-KR" altLang="en-US" b="1" dirty="0">
                <a:latin typeface="+mn-ea"/>
                <a:ea typeface="+mn-ea"/>
              </a:rPr>
              <a:t>에너지 소비 및 생산과정을 반영할 경우 전기에너지가 가장 많은 이산화탄소 배출</a:t>
            </a:r>
            <a:endParaRPr lang="en-US" altLang="ko-KR" b="1" dirty="0">
              <a:latin typeface="+mn-ea"/>
              <a:ea typeface="+mn-ea"/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 bwMode="auto">
          <a:xfrm>
            <a:off x="269875" y="430213"/>
            <a:ext cx="8874125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>
              <a:defRPr/>
            </a:pPr>
            <a:r>
              <a:rPr kumimoji="0"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온실가스 다량 방출하는 전기에너지</a:t>
            </a:r>
            <a:endParaRPr kumimoji="0"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그림 6" descr="design1 copy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부제목 2"/>
          <p:cNvSpPr txBox="1">
            <a:spLocks/>
          </p:cNvSpPr>
          <p:nvPr/>
        </p:nvSpPr>
        <p:spPr>
          <a:xfrm>
            <a:off x="214313" y="785813"/>
            <a:ext cx="8715375" cy="71437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kumimoji="0" lang="ko-KR" altLang="en-US" sz="3600" b="1" dirty="0">
                <a:solidFill>
                  <a:srgbClr val="CC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 pitchFamily="50" charset="-127"/>
                <a:ea typeface="맑은 고딕" pitchFamily="50" charset="-127"/>
              </a:rPr>
              <a:t> 에너지위기 대처방안 없는 국가에너지기본계획</a:t>
            </a:r>
            <a:endParaRPr kumimoji="0" lang="en-US" altLang="ko-KR" sz="3600" b="1" dirty="0">
              <a:solidFill>
                <a:srgbClr val="CCFF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 bwMode="auto">
          <a:xfrm>
            <a:off x="571500" y="1857375"/>
            <a:ext cx="8266113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1.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한국 에너지 현황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>: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경제 규모 대비 에너지 다소비 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kumimoji="0" lang="en-US" altLang="ko-KR" sz="2400" b="1" dirty="0">
                <a:latin typeface="+mj-lt"/>
                <a:ea typeface="+mj-ea"/>
                <a:cs typeface="+mj-cs"/>
              </a:rPr>
              <a:t>2. 2030 </a:t>
            </a:r>
            <a:r>
              <a:rPr kumimoji="0" lang="ko-KR" altLang="en-US" sz="2400" b="1" dirty="0">
                <a:latin typeface="+mj-lt"/>
                <a:ea typeface="+mj-ea"/>
                <a:cs typeface="+mj-cs"/>
              </a:rPr>
              <a:t>국가에너지기본계획</a:t>
            </a:r>
            <a:r>
              <a:rPr kumimoji="0" lang="en-US" altLang="ko-KR" sz="2400" b="1" dirty="0">
                <a:latin typeface="+mj-lt"/>
                <a:ea typeface="+mj-ea"/>
                <a:cs typeface="+mj-cs"/>
              </a:rPr>
              <a:t>: ‘</a:t>
            </a:r>
            <a:r>
              <a:rPr kumimoji="0" lang="ko-KR" altLang="en-US" sz="2400" b="1" dirty="0" err="1">
                <a:latin typeface="+mj-lt"/>
                <a:ea typeface="+mj-ea"/>
                <a:cs typeface="+mj-cs"/>
              </a:rPr>
              <a:t>저탄소</a:t>
            </a:r>
            <a:r>
              <a:rPr kumimoji="0" lang="ko-KR" altLang="en-US" sz="2400" b="1" dirty="0">
                <a:latin typeface="+mj-lt"/>
                <a:ea typeface="+mj-ea"/>
                <a:cs typeface="+mj-cs"/>
              </a:rPr>
              <a:t> 녹색성장</a:t>
            </a:r>
            <a:r>
              <a:rPr kumimoji="0" lang="en-US" altLang="ko-KR" sz="2400" b="1" dirty="0">
                <a:latin typeface="+mj-lt"/>
                <a:ea typeface="+mj-ea"/>
                <a:cs typeface="+mj-cs"/>
              </a:rPr>
              <a:t>’</a:t>
            </a:r>
            <a:r>
              <a:rPr kumimoji="0" lang="ko-KR" altLang="en-US" sz="2400" b="1" dirty="0">
                <a:latin typeface="+mj-lt"/>
                <a:ea typeface="+mj-ea"/>
                <a:cs typeface="+mj-cs"/>
              </a:rPr>
              <a:t>에 위배</a:t>
            </a:r>
            <a:r>
              <a:rPr kumimoji="0" lang="en-US" altLang="ko-KR" sz="2400" dirty="0">
                <a:latin typeface="+mj-lt"/>
                <a:ea typeface="+mj-ea"/>
                <a:cs typeface="+mj-cs"/>
              </a:rPr>
              <a:t/>
            </a:r>
            <a:br>
              <a:rPr kumimoji="0" lang="en-US" altLang="ko-KR" sz="2400" dirty="0">
                <a:latin typeface="+mj-lt"/>
                <a:ea typeface="+mj-ea"/>
                <a:cs typeface="+mj-cs"/>
              </a:rPr>
            </a:b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3.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전력소비 급증은 정책실패의 결과다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4. </a:t>
            </a:r>
            <a:r>
              <a:rPr kumimoji="0" lang="ko-KR" altLang="en-US" sz="2400" dirty="0" err="1">
                <a:latin typeface="+mj-lt"/>
                <a:ea typeface="+mj-ea"/>
                <a:cs typeface="+mj-cs"/>
              </a:rPr>
              <a:t>핵발전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 설비 과잉이 불러올 악순환</a:t>
            </a: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endParaRPr kumimoji="0" lang="en-US" altLang="ko-KR" sz="2400" dirty="0">
              <a:latin typeface="+mj-lt"/>
              <a:ea typeface="+mj-ea"/>
              <a:cs typeface="+mj-cs"/>
            </a:endParaRPr>
          </a:p>
          <a:p>
            <a:pPr>
              <a:defRPr/>
            </a:pPr>
            <a:r>
              <a:rPr kumimoji="0" lang="en-US" altLang="ko-KR" sz="2400" dirty="0">
                <a:latin typeface="+mj-lt"/>
                <a:ea typeface="+mj-ea"/>
                <a:cs typeface="+mj-cs"/>
              </a:rPr>
              <a:t>  5. </a:t>
            </a:r>
            <a:r>
              <a:rPr kumimoji="0" lang="ko-KR" altLang="en-US" sz="2400" dirty="0">
                <a:latin typeface="+mj-lt"/>
                <a:ea typeface="+mj-ea"/>
                <a:cs typeface="+mj-cs"/>
              </a:rPr>
              <a:t>핵에너지 르네상스의 허구와 원전과잉으로 인한 문제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9563" y="1857375"/>
            <a:ext cx="8429625" cy="4071938"/>
          </a:xfrm>
          <a:prstGeom prst="rect">
            <a:avLst/>
          </a:prstGeom>
          <a:noFill/>
          <a:ln w="6985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animClr clrSpc="rgb" dir="cw"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5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8" grpId="0" build="allAtOnce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종이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7027</TotalTime>
  <Words>4197</Words>
  <Application>Microsoft Office PowerPoint</Application>
  <PresentationFormat>화면 슬라이드 쇼(4:3)</PresentationFormat>
  <Paragraphs>1380</Paragraphs>
  <Slides>74</Slides>
  <Notes>21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74</vt:i4>
      </vt:variant>
    </vt:vector>
  </HeadingPairs>
  <TitlesOfParts>
    <vt:vector size="76" baseType="lpstr">
      <vt:lpstr>Office 테마</vt:lpstr>
      <vt:lpstr>Microsoft Office Excel 97-2003 워크시트</vt:lpstr>
      <vt:lpstr>에너지 위기 대처 방안 없는  국가에너지기본계획과 미래에너지비전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과도한 발전 설비, 전력수요 낭비 조장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OECD 가정용 에너지가격비교(2006)</vt:lpstr>
      <vt:lpstr>OECD 산업용 에너지가격비교(2006)</vt:lpstr>
      <vt:lpstr>한국의 전력소비 급증추세</vt:lpstr>
      <vt:lpstr>슬라이드 26</vt:lpstr>
      <vt:lpstr>원전과잉설비에 대한 대응과 장기적 영향</vt:lpstr>
      <vt:lpstr>프랑스(EDF)의 분기별 전력수출현황</vt:lpstr>
      <vt:lpstr>프랑스(EDF)의 분기별 전력수입현황</vt:lpstr>
      <vt:lpstr>프랑스, 폐지 중유설비 발전재개</vt:lpstr>
      <vt:lpstr>슬라이드 31</vt:lpstr>
      <vt:lpstr>원자력 르네상스? 줄어들고 있다.</vt:lpstr>
      <vt:lpstr>슬라이드 33</vt:lpstr>
      <vt:lpstr>신규 핵발전소 건설 전망(GP International)</vt:lpstr>
      <vt:lpstr>슬라이드 35</vt:lpstr>
      <vt:lpstr>슬라이드 36</vt:lpstr>
      <vt:lpstr>전 과정 평가를 통한 발전원별 이산화탄소 발생량 비교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원전밀집도 1위인 대한민국(세계 10대 원전 대국 중, 2005)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  <vt:lpstr>슬라이드 60</vt:lpstr>
      <vt:lpstr>슬라이드 61</vt:lpstr>
      <vt:lpstr>슬라이드 62</vt:lpstr>
      <vt:lpstr>슬라이드 63</vt:lpstr>
      <vt:lpstr>슬라이드 64</vt:lpstr>
      <vt:lpstr>슬라이드 65</vt:lpstr>
      <vt:lpstr>슬라이드 66</vt:lpstr>
      <vt:lpstr>슬라이드 67</vt:lpstr>
      <vt:lpstr>슬라이드 68</vt:lpstr>
      <vt:lpstr>슬라이드 69</vt:lpstr>
      <vt:lpstr>슬라이드 70</vt:lpstr>
      <vt:lpstr>슬라이드 71</vt:lpstr>
      <vt:lpstr>슬라이드 72</vt:lpstr>
      <vt:lpstr>슬라이드 73</vt:lpstr>
      <vt:lpstr>감사합니다 !    질의 응답과 토론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온배수 문제와 기후변화 Thermal water and its effect on Climate Change</dc:title>
  <dc:creator> </dc:creator>
  <cp:lastModifiedBy>Won-Young</cp:lastModifiedBy>
  <cp:revision>551</cp:revision>
  <dcterms:created xsi:type="dcterms:W3CDTF">2007-11-27T03:19:32Z</dcterms:created>
  <dcterms:modified xsi:type="dcterms:W3CDTF">2008-10-07T09:27:13Z</dcterms:modified>
</cp:coreProperties>
</file>