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287" r:id="rId2"/>
    <p:sldId id="298" r:id="rId3"/>
    <p:sldId id="288" r:id="rId4"/>
    <p:sldId id="309" r:id="rId5"/>
    <p:sldId id="310" r:id="rId6"/>
    <p:sldId id="304" r:id="rId7"/>
    <p:sldId id="311" r:id="rId8"/>
    <p:sldId id="305" r:id="rId9"/>
    <p:sldId id="307" r:id="rId10"/>
    <p:sldId id="308" r:id="rId11"/>
    <p:sldId id="296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B23"/>
    <a:srgbClr val="739A2F"/>
    <a:srgbClr val="90C03A"/>
    <a:srgbClr val="446311"/>
    <a:srgbClr val="4C7013"/>
    <a:srgbClr val="A6CE5E"/>
    <a:srgbClr val="4FA021"/>
    <a:srgbClr val="4C70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504" autoAdjust="0"/>
    <p:restoredTop sz="94435" autoAdjust="0"/>
  </p:normalViewPr>
  <p:slideViewPr>
    <p:cSldViewPr snapToGrid="0">
      <p:cViewPr varScale="1">
        <p:scale>
          <a:sx n="74" d="100"/>
          <a:sy n="74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fld id="{3AB9C889-0BA8-492A-8A91-7B7158018D7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E8E640-C160-4BA5-BF7A-8D5EE5304DD7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CAAA2-4AD6-4334-94B3-5C0921A86E21}" type="slidenum">
              <a:rPr lang="de-DE"/>
              <a:pPr/>
              <a:t>1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53590" y="9435262"/>
            <a:ext cx="2944085" cy="49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6F4FA63-C047-440B-8AE5-CD711DEAE8EC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A5B9B-CA89-482B-BF37-0E112E969C49}" type="slidenum">
              <a:rPr lang="de-DE"/>
              <a:pPr/>
              <a:t>2</a:t>
            </a:fld>
            <a:endParaRPr lang="de-DE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</p:spPr>
        <p:txBody>
          <a:bodyPr/>
          <a:lstStyle/>
          <a:p>
            <a:endParaRPr lang="ko-KR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/>
          </a:p>
        </p:txBody>
      </p:sp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1160463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2195513"/>
            <a:ext cx="75104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9725" y="220663"/>
            <a:ext cx="2130425" cy="55816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95275" y="220663"/>
            <a:ext cx="6242050" cy="55816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endParaRPr lang="ko-KR"/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206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1000">
                <a:cs typeface="Arial" charset="0"/>
              </a:rPr>
              <a:t>Page </a:t>
            </a:r>
            <a:r>
              <a:rPr lang="de-DE" sz="1000">
                <a:cs typeface="Arial" charset="0"/>
                <a:sym typeface="Wingdings" pitchFamily="2" charset="2"/>
              </a:rPr>
              <a:t></a:t>
            </a:r>
            <a:r>
              <a:rPr lang="de-DE" sz="1000">
                <a:cs typeface="Arial" charset="0"/>
              </a:rPr>
              <a:t> </a:t>
            </a:r>
            <a:fld id="{14EF0D07-E336-474A-9E4F-6BBD389AA123}" type="slidenum">
              <a:rPr lang="de-DE" sz="1000">
                <a:cs typeface="Arial" charset="0"/>
              </a:rPr>
              <a:pPr/>
              <a:t>‹#›</a:t>
            </a:fld>
            <a:endParaRPr lang="de-DE" sz="10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2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시각장애인을 위한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/>
            </a:r>
            <a:br>
              <a:rPr lang="en-US" altLang="ko-KR" dirty="0" smtClean="0">
                <a:latin typeface="HY울릉도M" pitchFamily="18" charset="-127"/>
                <a:ea typeface="HY울릉도M" pitchFamily="18" charset="-127"/>
              </a:rPr>
            </a:b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휴대폰 점자입출력시스템</a:t>
            </a:r>
            <a:endParaRPr lang="de-DE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6753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latin typeface="Freestyle Script" pitchFamily="66" charset="0"/>
              </a:rPr>
              <a:t>Mobile </a:t>
            </a:r>
            <a:r>
              <a:rPr lang="en-US" sz="3600" dirty="0" err="1" smtClean="0">
                <a:latin typeface="Freestyle Script" pitchFamily="66" charset="0"/>
              </a:rPr>
              <a:t>braille</a:t>
            </a:r>
            <a:r>
              <a:rPr lang="en-US" sz="3600" dirty="0" smtClean="0">
                <a:latin typeface="Freestyle Script" pitchFamily="66" charset="0"/>
              </a:rPr>
              <a:t> system for the blind</a:t>
            </a:r>
            <a:endParaRPr lang="de-DE" sz="3600" dirty="0">
              <a:latin typeface="Freestyle Script" pitchFamily="66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584879" y="5409126"/>
            <a:ext cx="4559122" cy="1116000"/>
            <a:chOff x="4610637" y="5357610"/>
            <a:chExt cx="4378816" cy="1116000"/>
          </a:xfrm>
        </p:grpSpPr>
        <p:sp>
          <p:nvSpPr>
            <p:cNvPr id="7" name="TextBox 6"/>
            <p:cNvSpPr txBox="1"/>
            <p:nvPr/>
          </p:nvSpPr>
          <p:spPr>
            <a:xfrm>
              <a:off x="4713669" y="5357610"/>
              <a:ext cx="4275784" cy="1116000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r">
                <a:lnSpc>
                  <a:spcPts val="2000"/>
                </a:lnSpc>
                <a:spcAft>
                  <a:spcPct val="40000"/>
                </a:spcAft>
                <a:defRPr/>
              </a:pPr>
              <a:r>
                <a:rPr lang="ko-KR" altLang="en-US" kern="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컴퓨터공학과  </a:t>
              </a:r>
              <a:r>
                <a:rPr lang="en-US" altLang="ko-KR" kern="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2002153046  </a:t>
              </a:r>
              <a:r>
                <a:rPr lang="ko-KR" altLang="en-US" kern="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홍우람</a:t>
              </a:r>
              <a:endParaRPr lang="en-US" altLang="ko-KR" kern="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lvl="0" algn="r">
                <a:lnSpc>
                  <a:spcPts val="2000"/>
                </a:lnSpc>
                <a:spcAft>
                  <a:spcPct val="40000"/>
                </a:spcAft>
                <a:defRPr/>
              </a:pPr>
              <a:r>
                <a:rPr lang="en-US" altLang="ko-KR" kern="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2004152040  </a:t>
              </a:r>
              <a:r>
                <a:rPr lang="ko-KR" altLang="en-US" kern="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전형민</a:t>
              </a:r>
              <a:endParaRPr lang="en-US" altLang="ko-KR" kern="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lvl="0" algn="r">
                <a:lnSpc>
                  <a:spcPts val="2000"/>
                </a:lnSpc>
                <a:spcAft>
                  <a:spcPct val="40000"/>
                </a:spcAft>
                <a:defRPr/>
              </a:pPr>
              <a:r>
                <a:rPr lang="en-US" altLang="ko-KR" kern="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2006151005  </a:t>
              </a:r>
              <a:r>
                <a:rPr lang="ko-KR" altLang="en-US" kern="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안정모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10637" y="5357610"/>
              <a:ext cx="108000" cy="1116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/>
              <a:t>문제점 및 해결방안</a:t>
            </a:r>
            <a:endParaRPr lang="ko-KR" altLang="en-US" sz="36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6638925"/>
            <a:ext cx="8324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그룹 31"/>
          <p:cNvGrpSpPr/>
          <p:nvPr/>
        </p:nvGrpSpPr>
        <p:grpSpPr>
          <a:xfrm>
            <a:off x="953037" y="2033016"/>
            <a:ext cx="8190963" cy="720000"/>
            <a:chOff x="950896" y="1425259"/>
            <a:chExt cx="8190963" cy="1130257"/>
          </a:xfrm>
        </p:grpSpPr>
        <p:sp>
          <p:nvSpPr>
            <p:cNvPr id="33" name="TextBox 32"/>
            <p:cNvSpPr txBox="1">
              <a:spLocks/>
            </p:cNvSpPr>
            <p:nvPr/>
          </p:nvSpPr>
          <p:spPr>
            <a:xfrm>
              <a:off x="1055595" y="1425259"/>
              <a:ext cx="8086264" cy="1130257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완성형 ↔ 조합형 간의 변환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0896" y="1425261"/>
              <a:ext cx="108000" cy="11302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35" name="아래쪽 화살표 34"/>
          <p:cNvSpPr/>
          <p:nvPr/>
        </p:nvSpPr>
        <p:spPr bwMode="auto">
          <a:xfrm>
            <a:off x="4319081" y="3015575"/>
            <a:ext cx="603115" cy="9922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53037" y="4296318"/>
            <a:ext cx="8190963" cy="720000"/>
            <a:chOff x="950896" y="1425259"/>
            <a:chExt cx="8190963" cy="1130257"/>
          </a:xfrm>
        </p:grpSpPr>
        <p:sp>
          <p:nvSpPr>
            <p:cNvPr id="37" name="TextBox 36"/>
            <p:cNvSpPr txBox="1">
              <a:spLocks/>
            </p:cNvSpPr>
            <p:nvPr/>
          </p:nvSpPr>
          <p:spPr>
            <a:xfrm>
              <a:off x="1055595" y="1425259"/>
              <a:ext cx="8086264" cy="1130257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타자연습 프로그램 소스 분석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0896" y="1425261"/>
              <a:ext cx="108000" cy="11302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2</a:t>
            </a:r>
            <a:r>
              <a:rPr lang="ko-KR" altLang="en-US" sz="3600" dirty="0" err="1" smtClean="0"/>
              <a:t>월달</a:t>
            </a:r>
            <a:r>
              <a:rPr lang="ko-KR" altLang="en-US" sz="3600" dirty="0" smtClean="0"/>
              <a:t> 계획</a:t>
            </a:r>
            <a:endParaRPr lang="ko-KR" altLang="en-US" sz="3600" dirty="0"/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6638925"/>
            <a:ext cx="8324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2" name="그룹 121"/>
          <p:cNvGrpSpPr/>
          <p:nvPr/>
        </p:nvGrpSpPr>
        <p:grpSpPr>
          <a:xfrm>
            <a:off x="953037" y="1517450"/>
            <a:ext cx="8190963" cy="720000"/>
            <a:chOff x="950896" y="1425259"/>
            <a:chExt cx="8190963" cy="1130257"/>
          </a:xfrm>
        </p:grpSpPr>
        <p:sp>
          <p:nvSpPr>
            <p:cNvPr id="123" name="TextBox 122"/>
            <p:cNvSpPr txBox="1">
              <a:spLocks/>
            </p:cNvSpPr>
            <p:nvPr/>
          </p:nvSpPr>
          <p:spPr>
            <a:xfrm>
              <a:off x="1055595" y="1425259"/>
              <a:ext cx="8086264" cy="1130257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 메뉴 구현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50896" y="1425261"/>
              <a:ext cx="108000" cy="11302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grpSp>
        <p:nvGrpSpPr>
          <p:cNvPr id="125" name="그룹 124"/>
          <p:cNvGrpSpPr/>
          <p:nvPr/>
        </p:nvGrpSpPr>
        <p:grpSpPr>
          <a:xfrm>
            <a:off x="953037" y="2746378"/>
            <a:ext cx="8190963" cy="720000"/>
            <a:chOff x="950896" y="1425259"/>
            <a:chExt cx="8190963" cy="1130257"/>
          </a:xfrm>
        </p:grpSpPr>
        <p:sp>
          <p:nvSpPr>
            <p:cNvPr id="126" name="TextBox 125"/>
            <p:cNvSpPr txBox="1">
              <a:spLocks/>
            </p:cNvSpPr>
            <p:nvPr/>
          </p:nvSpPr>
          <p:spPr>
            <a:xfrm>
              <a:off x="1055595" y="1425259"/>
              <a:ext cx="8086264" cy="1130257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2400" dirty="0" err="1" smtClean="0">
                  <a:solidFill>
                    <a:schemeClr val="bg1"/>
                  </a:solidFill>
                </a:rPr>
                <a:t>점자출력기</a:t>
              </a:r>
              <a:r>
                <a:rPr lang="ko-KR" altLang="en-US" sz="2400" dirty="0" smtClean="0">
                  <a:solidFill>
                    <a:schemeClr val="bg1"/>
                  </a:solidFill>
                </a:rPr>
                <a:t> 구현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50896" y="1425261"/>
              <a:ext cx="108000" cy="11302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953037" y="3975306"/>
            <a:ext cx="8190963" cy="720000"/>
            <a:chOff x="950896" y="1425259"/>
            <a:chExt cx="8190963" cy="1130257"/>
          </a:xfrm>
        </p:grpSpPr>
        <p:sp>
          <p:nvSpPr>
            <p:cNvPr id="129" name="TextBox 128"/>
            <p:cNvSpPr txBox="1">
              <a:spLocks/>
            </p:cNvSpPr>
            <p:nvPr/>
          </p:nvSpPr>
          <p:spPr>
            <a:xfrm>
              <a:off x="1055595" y="1425259"/>
              <a:ext cx="8086264" cy="1130257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2400" dirty="0" err="1" smtClean="0">
                  <a:solidFill>
                    <a:schemeClr val="bg1"/>
                  </a:solidFill>
                </a:rPr>
                <a:t>점자입력기</a:t>
              </a:r>
              <a:r>
                <a:rPr lang="ko-KR" altLang="en-US" sz="2400" dirty="0" smtClean="0">
                  <a:solidFill>
                    <a:schemeClr val="bg1"/>
                  </a:solidFill>
                </a:rPr>
                <a:t> 구현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950896" y="1425261"/>
              <a:ext cx="108000" cy="11302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grpSp>
        <p:nvGrpSpPr>
          <p:cNvPr id="131" name="그룹 130"/>
          <p:cNvGrpSpPr/>
          <p:nvPr/>
        </p:nvGrpSpPr>
        <p:grpSpPr>
          <a:xfrm>
            <a:off x="953037" y="5204234"/>
            <a:ext cx="8190963" cy="720000"/>
            <a:chOff x="950896" y="1425259"/>
            <a:chExt cx="8190963" cy="1130257"/>
          </a:xfrm>
        </p:grpSpPr>
        <p:sp>
          <p:nvSpPr>
            <p:cNvPr id="132" name="TextBox 131"/>
            <p:cNvSpPr txBox="1">
              <a:spLocks/>
            </p:cNvSpPr>
            <p:nvPr/>
          </p:nvSpPr>
          <p:spPr>
            <a:xfrm>
              <a:off x="1055595" y="1425259"/>
              <a:ext cx="8086264" cy="1130257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메뉴와 점자 입</a:t>
              </a:r>
              <a:r>
                <a:rPr lang="en-US" altLang="ko-KR" sz="2400" dirty="0" smtClean="0">
                  <a:solidFill>
                    <a:schemeClr val="bg1"/>
                  </a:solidFill>
                </a:rPr>
                <a:t>/</a:t>
              </a:r>
              <a:r>
                <a:rPr lang="ko-KR" altLang="en-US" sz="2400" dirty="0" smtClean="0">
                  <a:solidFill>
                    <a:schemeClr val="bg1"/>
                  </a:solidFill>
                </a:rPr>
                <a:t>출력 연결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50896" y="1425261"/>
              <a:ext cx="108000" cy="11302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7" name="Rectangle 15"/>
          <p:cNvSpPr>
            <a:spLocks noGrp="1" noChangeArrowheads="1"/>
          </p:cNvSpPr>
          <p:nvPr>
            <p:ph type="title"/>
          </p:nvPr>
        </p:nvSpPr>
        <p:spPr>
          <a:xfrm>
            <a:off x="325795" y="182026"/>
            <a:ext cx="8520112" cy="647700"/>
          </a:xfrm>
        </p:spPr>
        <p:txBody>
          <a:bodyPr/>
          <a:lstStyle/>
          <a:p>
            <a:pPr algn="ctr"/>
            <a:r>
              <a:rPr lang="ko-KR" altLang="en-US" sz="3600" dirty="0" smtClean="0"/>
              <a:t>목             차</a:t>
            </a:r>
            <a:endParaRPr lang="de-DE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6638925"/>
            <a:ext cx="8324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그룹 56"/>
          <p:cNvGrpSpPr/>
          <p:nvPr/>
        </p:nvGrpSpPr>
        <p:grpSpPr>
          <a:xfrm>
            <a:off x="644122" y="1128956"/>
            <a:ext cx="8089298" cy="360000"/>
            <a:chOff x="540127" y="1215088"/>
            <a:chExt cx="8089298" cy="360002"/>
          </a:xfrm>
        </p:grpSpPr>
        <p:grpSp>
          <p:nvGrpSpPr>
            <p:cNvPr id="14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5" name="TextBox 4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645433" y="1247078"/>
              <a:ext cx="5907660" cy="2960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졸업연구개</a:t>
              </a:r>
              <a:r>
                <a:rPr lang="ko-KR" altLang="en-US" sz="2400" dirty="0" smtClean="0"/>
                <a:t>요</a:t>
              </a:r>
              <a:endParaRPr lang="ko-KR" altLang="en-US" sz="2400" dirty="0"/>
            </a:p>
          </p:txBody>
        </p:sp>
      </p:grpSp>
      <p:grpSp>
        <p:nvGrpSpPr>
          <p:cNvPr id="29" name="그룹 56"/>
          <p:cNvGrpSpPr/>
          <p:nvPr/>
        </p:nvGrpSpPr>
        <p:grpSpPr>
          <a:xfrm>
            <a:off x="644122" y="1655797"/>
            <a:ext cx="8089298" cy="360000"/>
            <a:chOff x="540127" y="1215088"/>
            <a:chExt cx="8089298" cy="360002"/>
          </a:xfrm>
        </p:grpSpPr>
        <p:grpSp>
          <p:nvGrpSpPr>
            <p:cNvPr id="30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32" name="TextBox 31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645433" y="1247078"/>
              <a:ext cx="5907660" cy="2960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시스템구성도</a:t>
              </a:r>
              <a:endParaRPr lang="ko-KR" altLang="en-US" sz="2400" dirty="0"/>
            </a:p>
          </p:txBody>
        </p:sp>
      </p:grpSp>
      <p:grpSp>
        <p:nvGrpSpPr>
          <p:cNvPr id="34" name="그룹 56"/>
          <p:cNvGrpSpPr/>
          <p:nvPr/>
        </p:nvGrpSpPr>
        <p:grpSpPr>
          <a:xfrm>
            <a:off x="644122" y="2182638"/>
            <a:ext cx="8089298" cy="360000"/>
            <a:chOff x="540127" y="1215088"/>
            <a:chExt cx="8089298" cy="360002"/>
          </a:xfrm>
        </p:grpSpPr>
        <p:grpSp>
          <p:nvGrpSpPr>
            <p:cNvPr id="35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37" name="TextBox 36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645433" y="1247078"/>
              <a:ext cx="5907660" cy="2960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시스템설계도</a:t>
              </a:r>
              <a:endParaRPr lang="ko-KR" altLang="en-US" sz="2400" dirty="0"/>
            </a:p>
          </p:txBody>
        </p:sp>
      </p:grpSp>
      <p:grpSp>
        <p:nvGrpSpPr>
          <p:cNvPr id="39" name="그룹 56"/>
          <p:cNvGrpSpPr/>
          <p:nvPr/>
        </p:nvGrpSpPr>
        <p:grpSpPr>
          <a:xfrm>
            <a:off x="644122" y="2709479"/>
            <a:ext cx="8089298" cy="360000"/>
            <a:chOff x="540127" y="1215088"/>
            <a:chExt cx="8089298" cy="360002"/>
          </a:xfrm>
        </p:grpSpPr>
        <p:grpSp>
          <p:nvGrpSpPr>
            <p:cNvPr id="40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42" name="TextBox 41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645433" y="1247078"/>
              <a:ext cx="5907660" cy="2960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상세설계도</a:t>
              </a:r>
              <a:endParaRPr lang="ko-KR" altLang="en-US" sz="2400" dirty="0"/>
            </a:p>
          </p:txBody>
        </p:sp>
      </p:grpSp>
      <p:grpSp>
        <p:nvGrpSpPr>
          <p:cNvPr id="44" name="그룹 56"/>
          <p:cNvGrpSpPr/>
          <p:nvPr/>
        </p:nvGrpSpPr>
        <p:grpSpPr>
          <a:xfrm>
            <a:off x="644122" y="3203915"/>
            <a:ext cx="8089298" cy="461665"/>
            <a:chOff x="540127" y="1182684"/>
            <a:chExt cx="8089298" cy="461668"/>
          </a:xfrm>
        </p:grpSpPr>
        <p:grpSp>
          <p:nvGrpSpPr>
            <p:cNvPr id="45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48" name="TextBox 47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45433" y="1182684"/>
              <a:ext cx="5907660" cy="46166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시험절차서</a:t>
              </a:r>
              <a:r>
                <a:rPr lang="en-US" altLang="ko-KR" sz="2400" dirty="0" smtClean="0"/>
                <a:t>(</a:t>
              </a:r>
              <a:r>
                <a:rPr lang="ko-KR" altLang="en-US" sz="2400" dirty="0" smtClean="0"/>
                <a:t>우람</a:t>
              </a:r>
              <a:r>
                <a:rPr lang="en-US" altLang="ko-KR" sz="2400" dirty="0" smtClean="0"/>
                <a:t>)</a:t>
              </a:r>
              <a:endParaRPr lang="ko-KR" altLang="en-US" sz="2400" dirty="0"/>
            </a:p>
          </p:txBody>
        </p:sp>
      </p:grpSp>
      <p:grpSp>
        <p:nvGrpSpPr>
          <p:cNvPr id="51" name="그룹 56"/>
          <p:cNvGrpSpPr/>
          <p:nvPr/>
        </p:nvGrpSpPr>
        <p:grpSpPr>
          <a:xfrm>
            <a:off x="644122" y="3763160"/>
            <a:ext cx="8089298" cy="493655"/>
            <a:chOff x="540127" y="1215088"/>
            <a:chExt cx="8089298" cy="493658"/>
          </a:xfrm>
        </p:grpSpPr>
        <p:grpSp>
          <p:nvGrpSpPr>
            <p:cNvPr id="55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58" name="TextBox 57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645433" y="1247078"/>
              <a:ext cx="5907660" cy="46166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데모환경설계서</a:t>
              </a:r>
              <a:r>
                <a:rPr lang="en-US" altLang="ko-KR" sz="2400" dirty="0" smtClean="0"/>
                <a:t>(</a:t>
              </a:r>
              <a:r>
                <a:rPr lang="ko-KR" altLang="en-US" sz="2400" dirty="0" smtClean="0"/>
                <a:t>정모</a:t>
              </a:r>
              <a:r>
                <a:rPr lang="en-US" altLang="ko-KR" sz="2400" dirty="0" smtClean="0"/>
                <a:t>)</a:t>
              </a:r>
              <a:endParaRPr lang="ko-KR" altLang="en-US" sz="2400" dirty="0"/>
            </a:p>
          </p:txBody>
        </p:sp>
      </p:grpSp>
      <p:grpSp>
        <p:nvGrpSpPr>
          <p:cNvPr id="61" name="그룹 56"/>
          <p:cNvGrpSpPr/>
          <p:nvPr/>
        </p:nvGrpSpPr>
        <p:grpSpPr>
          <a:xfrm>
            <a:off x="644122" y="4290001"/>
            <a:ext cx="8089298" cy="493655"/>
            <a:chOff x="540127" y="1215088"/>
            <a:chExt cx="8089298" cy="493658"/>
          </a:xfrm>
        </p:grpSpPr>
        <p:grpSp>
          <p:nvGrpSpPr>
            <p:cNvPr id="62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64" name="TextBox 63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645433" y="1247078"/>
              <a:ext cx="5907660" cy="46166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업무분담</a:t>
              </a:r>
              <a:endParaRPr lang="ko-KR" altLang="en-US" sz="2400" dirty="0"/>
            </a:p>
          </p:txBody>
        </p:sp>
      </p:grpSp>
      <p:grpSp>
        <p:nvGrpSpPr>
          <p:cNvPr id="66" name="그룹 56"/>
          <p:cNvGrpSpPr/>
          <p:nvPr/>
        </p:nvGrpSpPr>
        <p:grpSpPr>
          <a:xfrm>
            <a:off x="644122" y="4816843"/>
            <a:ext cx="8089298" cy="360000"/>
            <a:chOff x="540127" y="1215088"/>
            <a:chExt cx="8089298" cy="360002"/>
          </a:xfrm>
        </p:grpSpPr>
        <p:grpSp>
          <p:nvGrpSpPr>
            <p:cNvPr id="67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69" name="TextBox 68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645433" y="1247078"/>
              <a:ext cx="5907660" cy="2960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문제점 및 해결방안</a:t>
              </a:r>
              <a:endParaRPr lang="ko-KR" altLang="en-US" sz="2400" dirty="0"/>
            </a:p>
          </p:txBody>
        </p:sp>
      </p:grpSp>
      <p:grpSp>
        <p:nvGrpSpPr>
          <p:cNvPr id="76" name="그룹 56"/>
          <p:cNvGrpSpPr/>
          <p:nvPr/>
        </p:nvGrpSpPr>
        <p:grpSpPr>
          <a:xfrm>
            <a:off x="644122" y="5343684"/>
            <a:ext cx="8089298" cy="360000"/>
            <a:chOff x="540127" y="1215088"/>
            <a:chExt cx="8089298" cy="360002"/>
          </a:xfrm>
        </p:grpSpPr>
        <p:grpSp>
          <p:nvGrpSpPr>
            <p:cNvPr id="77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79" name="TextBox 78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645433" y="1247078"/>
              <a:ext cx="5907660" cy="2960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졸업연구수행일정</a:t>
              </a:r>
              <a:endParaRPr lang="ko-KR" altLang="en-US" sz="2400" dirty="0"/>
            </a:p>
          </p:txBody>
        </p:sp>
      </p:grpSp>
      <p:grpSp>
        <p:nvGrpSpPr>
          <p:cNvPr id="81" name="그룹 56"/>
          <p:cNvGrpSpPr/>
          <p:nvPr/>
        </p:nvGrpSpPr>
        <p:grpSpPr>
          <a:xfrm>
            <a:off x="644122" y="5870524"/>
            <a:ext cx="8089298" cy="360000"/>
            <a:chOff x="540127" y="1215088"/>
            <a:chExt cx="8089298" cy="360002"/>
          </a:xfrm>
        </p:grpSpPr>
        <p:grpSp>
          <p:nvGrpSpPr>
            <p:cNvPr id="82" name="그룹 3"/>
            <p:cNvGrpSpPr/>
            <p:nvPr/>
          </p:nvGrpSpPr>
          <p:grpSpPr>
            <a:xfrm>
              <a:off x="540127" y="1215088"/>
              <a:ext cx="8089298" cy="360002"/>
              <a:chOff x="1055595" y="1387337"/>
              <a:chExt cx="8089298" cy="452105"/>
            </a:xfrm>
          </p:grpSpPr>
          <p:sp>
            <p:nvSpPr>
              <p:cNvPr id="84" name="TextBox 83"/>
              <p:cNvSpPr txBox="1">
                <a:spLocks/>
              </p:cNvSpPr>
              <p:nvPr/>
            </p:nvSpPr>
            <p:spPr>
              <a:xfrm>
                <a:off x="1055595" y="1387337"/>
                <a:ext cx="8086264" cy="452103"/>
              </a:xfrm>
              <a:prstGeom prst="rect">
                <a:avLst/>
              </a:prstGeom>
              <a:gradFill flip="none" rotWithShape="1">
                <a:gsLst>
                  <a:gs pos="20000">
                    <a:srgbClr val="A6CE5E"/>
                  </a:gs>
                  <a:gs pos="100000">
                    <a:srgbClr val="739A2F"/>
                  </a:gs>
                </a:gsLst>
                <a:lin ang="0" scaled="1"/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altLang="ko-KR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036893" y="1387339"/>
                <a:ext cx="108000" cy="45210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645433" y="1247078"/>
              <a:ext cx="5907660" cy="2960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dist"/>
              <a:r>
                <a:rPr lang="ko-KR" altLang="en-US" sz="2400" dirty="0" smtClean="0"/>
                <a:t>필요기술 및 참고문헌</a:t>
              </a:r>
              <a:endParaRPr lang="ko-KR" alt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/>
              <a:t>졸업연구 개요</a:t>
            </a:r>
            <a:endParaRPr lang="ko-KR" altLang="en-US" sz="36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954153" y="2726221"/>
            <a:ext cx="8189847" cy="720000"/>
            <a:chOff x="950896" y="4687905"/>
            <a:chExt cx="8189847" cy="1130258"/>
          </a:xfrm>
        </p:grpSpPr>
        <p:sp>
          <p:nvSpPr>
            <p:cNvPr id="8" name="TextBox 7"/>
            <p:cNvSpPr txBox="1">
              <a:spLocks/>
            </p:cNvSpPr>
            <p:nvPr/>
          </p:nvSpPr>
          <p:spPr>
            <a:xfrm>
              <a:off x="1055568" y="4687907"/>
              <a:ext cx="8085175" cy="700566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2300" dirty="0" smtClean="0">
                  <a:solidFill>
                    <a:schemeClr val="bg1"/>
                  </a:solidFill>
                </a:rPr>
                <a:t>휴대폰의 </a:t>
              </a:r>
              <a:r>
                <a:rPr lang="ko-KR" altLang="en-US" sz="2300" dirty="0" err="1" smtClean="0">
                  <a:solidFill>
                    <a:schemeClr val="bg1"/>
                  </a:solidFill>
                </a:rPr>
                <a:t>키패드를</a:t>
              </a:r>
              <a:r>
                <a:rPr lang="ko-KR" altLang="en-US" sz="2300" dirty="0" smtClean="0">
                  <a:solidFill>
                    <a:schemeClr val="bg1"/>
                  </a:solidFill>
                </a:rPr>
                <a:t> 이용하여 문자입력 및 메뉴조작</a:t>
              </a:r>
              <a:endParaRPr lang="en-US" altLang="ko-KR" sz="23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0896" y="4687905"/>
              <a:ext cx="108000" cy="1130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en-US" altLang="ko-KR" dirty="0" smtClean="0">
                <a:solidFill>
                  <a:schemeClr val="bg1"/>
                </a:solidFill>
              </a:endParaRPr>
            </a:p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50896" y="1167255"/>
            <a:ext cx="8190963" cy="720000"/>
            <a:chOff x="950896" y="1425259"/>
            <a:chExt cx="8190963" cy="1130257"/>
          </a:xfrm>
        </p:grpSpPr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1055595" y="1425259"/>
              <a:ext cx="8086264" cy="724722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/>
                <a:t> </a:t>
              </a:r>
              <a:r>
                <a:rPr lang="ko-KR" altLang="en-US" sz="2400" dirty="0" smtClean="0">
                  <a:solidFill>
                    <a:schemeClr val="bg1"/>
                  </a:solidFill>
                </a:rPr>
                <a:t>휴대폰의 텍스트를 </a:t>
              </a:r>
              <a:r>
                <a:rPr lang="ko-KR" altLang="en-US" sz="2400" dirty="0" err="1" smtClean="0">
                  <a:solidFill>
                    <a:schemeClr val="bg1"/>
                  </a:solidFill>
                </a:rPr>
                <a:t>점자출력기로</a:t>
              </a:r>
              <a:r>
                <a:rPr lang="ko-KR" altLang="en-US" sz="2400" dirty="0" smtClean="0">
                  <a:solidFill>
                    <a:schemeClr val="bg1"/>
                  </a:solidFill>
                </a:rPr>
                <a:t> 출력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0896" y="1425261"/>
              <a:ext cx="108000" cy="11302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/>
            </a:p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6638925"/>
            <a:ext cx="8324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그룹 12"/>
          <p:cNvGrpSpPr/>
          <p:nvPr/>
        </p:nvGrpSpPr>
        <p:grpSpPr>
          <a:xfrm>
            <a:off x="954153" y="4130640"/>
            <a:ext cx="8189847" cy="720000"/>
            <a:chOff x="950896" y="4687903"/>
            <a:chExt cx="8189847" cy="1594391"/>
          </a:xfrm>
        </p:grpSpPr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1055568" y="4687903"/>
              <a:ext cx="8085175" cy="988248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chemeClr val="bg1"/>
                  </a:solidFill>
                </a:rPr>
                <a:t>문자 입력은 점자입력방식을 기반으로 함</a:t>
              </a:r>
              <a:endParaRPr lang="en-US" altLang="ko-KR" sz="23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0896" y="4687903"/>
              <a:ext cx="108000" cy="15943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en-US" altLang="ko-KR" dirty="0" smtClean="0">
                <a:solidFill>
                  <a:schemeClr val="bg1"/>
                </a:solidFill>
              </a:endParaRPr>
            </a:p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/>
              <a:t>시스템 구성도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하드웨어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pic>
        <p:nvPicPr>
          <p:cNvPr id="15" name="Picture 2" descr="C:\Users\venomwine\Desktop\졸업작품\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355" y="1847373"/>
            <a:ext cx="3285617" cy="2357430"/>
          </a:xfrm>
          <a:prstGeom prst="rect">
            <a:avLst/>
          </a:prstGeom>
          <a:noFill/>
        </p:spPr>
      </p:pic>
      <p:sp>
        <p:nvSpPr>
          <p:cNvPr id="16" name="사각형 설명선 15"/>
          <p:cNvSpPr/>
          <p:nvPr/>
        </p:nvSpPr>
        <p:spPr>
          <a:xfrm>
            <a:off x="6072198" y="3972744"/>
            <a:ext cx="1571636" cy="2071702"/>
          </a:xfrm>
          <a:prstGeom prst="wedgeRectCallout">
            <a:avLst>
              <a:gd name="adj1" fmla="val -100336"/>
              <a:gd name="adj2" fmla="val -71988"/>
            </a:avLst>
          </a:prstGeom>
          <a:noFill/>
          <a:ln w="38100">
            <a:solidFill>
              <a:srgbClr val="739A2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3" descr="C:\Users\venomwine\Desktop\졸업작품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146" y="1597521"/>
            <a:ext cx="1830382" cy="130365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20738717">
            <a:off x="7093553" y="2693177"/>
            <a:ext cx="15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Braille reader</a:t>
            </a:r>
          </a:p>
        </p:txBody>
      </p:sp>
      <p:sp>
        <p:nvSpPr>
          <p:cNvPr id="19" name="TextBox 18"/>
          <p:cNvSpPr txBox="1"/>
          <p:nvPr/>
        </p:nvSpPr>
        <p:spPr>
          <a:xfrm rot="21006566">
            <a:off x="485600" y="412932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CDMA module</a:t>
            </a:r>
            <a:endParaRPr lang="ko-KR" altLang="en-US" dirty="0"/>
          </a:p>
        </p:txBody>
      </p:sp>
      <p:pic>
        <p:nvPicPr>
          <p:cNvPr id="20" name="그림 19" descr="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05" y="3247337"/>
            <a:ext cx="1285884" cy="1037003"/>
          </a:xfrm>
          <a:prstGeom prst="rect">
            <a:avLst/>
          </a:prstGeom>
        </p:spPr>
      </p:pic>
      <p:pic>
        <p:nvPicPr>
          <p:cNvPr id="21" name="Picture 4" descr="G:\keyp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44182"/>
            <a:ext cx="1428760" cy="1957206"/>
          </a:xfrm>
          <a:prstGeom prst="rect">
            <a:avLst/>
          </a:prstGeom>
          <a:noFill/>
        </p:spPr>
      </p:pic>
      <p:sp>
        <p:nvSpPr>
          <p:cNvPr id="22" name="왼쪽/오른쪽 화살표 21"/>
          <p:cNvSpPr/>
          <p:nvPr/>
        </p:nvSpPr>
        <p:spPr>
          <a:xfrm rot="20798776">
            <a:off x="2013402" y="3346997"/>
            <a:ext cx="857256" cy="297591"/>
          </a:xfrm>
          <a:prstGeom prst="leftRightArrow">
            <a:avLst/>
          </a:prstGeom>
          <a:solidFill>
            <a:srgbClr val="4C701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 rot="20908853">
            <a:off x="5950660" y="2352810"/>
            <a:ext cx="714380" cy="285752"/>
          </a:xfrm>
          <a:prstGeom prst="rightArrow">
            <a:avLst/>
          </a:prstGeom>
          <a:solidFill>
            <a:srgbClr val="44631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959264" y="5966990"/>
            <a:ext cx="89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keypad</a:t>
            </a:r>
          </a:p>
        </p:txBody>
      </p:sp>
      <p:sp>
        <p:nvSpPr>
          <p:cNvPr id="25" name="TextBox 24"/>
          <p:cNvSpPr txBox="1"/>
          <p:nvPr/>
        </p:nvSpPr>
        <p:spPr>
          <a:xfrm rot="20828815">
            <a:off x="3778902" y="3969247"/>
            <a:ext cx="160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huins</a:t>
            </a:r>
            <a:r>
              <a:rPr lang="en-US" altLang="ko-KR" dirty="0" smtClean="0"/>
              <a:t> PXA270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283335" y="4533354"/>
            <a:ext cx="8640000" cy="695459"/>
          </a:xfrm>
          <a:prstGeom prst="rect">
            <a:avLst/>
          </a:prstGeom>
          <a:solidFill>
            <a:schemeClr val="dk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6" name="그림 15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928" y="4647320"/>
            <a:ext cx="914870" cy="49481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/>
              <a:t>시스템 구성도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소프트웨어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23289" y="4572858"/>
            <a:ext cx="493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운    영    체    제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264008" y="3424695"/>
            <a:ext cx="2554190" cy="927279"/>
            <a:chOff x="264008" y="3424695"/>
            <a:chExt cx="2554190" cy="927279"/>
          </a:xfrm>
        </p:grpSpPr>
        <p:sp>
          <p:nvSpPr>
            <p:cNvPr id="43" name="직사각형 42"/>
            <p:cNvSpPr/>
            <p:nvPr/>
          </p:nvSpPr>
          <p:spPr bwMode="auto">
            <a:xfrm>
              <a:off x="264008" y="3424695"/>
              <a:ext cx="2520000" cy="927279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9" name="그림 28" descr="3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908" y="3670324"/>
              <a:ext cx="540664" cy="43602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992057" y="359594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/>
                  </a:solidFill>
                </a:rPr>
                <a:t>CDMA</a:t>
              </a:r>
            </a:p>
            <a:p>
              <a:r>
                <a:rPr lang="ko-KR" altLang="en-US" sz="1600" dirty="0" smtClean="0">
                  <a:solidFill>
                    <a:schemeClr val="bg1"/>
                  </a:solidFill>
                </a:rPr>
                <a:t>디바이스드라이버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직사각형 45"/>
          <p:cNvSpPr/>
          <p:nvPr/>
        </p:nvSpPr>
        <p:spPr bwMode="auto">
          <a:xfrm>
            <a:off x="216794" y="1942564"/>
            <a:ext cx="8640000" cy="69545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8021" y="2090238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휴대폰 점자 입출력 시스템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396825" y="2066193"/>
            <a:ext cx="298634" cy="458066"/>
            <a:chOff x="3423361" y="4371511"/>
            <a:chExt cx="531779" cy="1163604"/>
          </a:xfrm>
        </p:grpSpPr>
        <p:grpSp>
          <p:nvGrpSpPr>
            <p:cNvPr id="49" name="그룹 26"/>
            <p:cNvGrpSpPr/>
            <p:nvPr/>
          </p:nvGrpSpPr>
          <p:grpSpPr>
            <a:xfrm>
              <a:off x="3423361" y="4371511"/>
              <a:ext cx="531779" cy="184825"/>
              <a:chOff x="3842425" y="4458511"/>
              <a:chExt cx="531779" cy="184825"/>
            </a:xfrm>
            <a:solidFill>
              <a:schemeClr val="bg1"/>
            </a:solidFill>
          </p:grpSpPr>
          <p:sp>
            <p:nvSpPr>
              <p:cNvPr id="59" name="타원 58"/>
              <p:cNvSpPr/>
              <p:nvPr/>
            </p:nvSpPr>
            <p:spPr bwMode="auto">
              <a:xfrm>
                <a:off x="3842425" y="4458511"/>
                <a:ext cx="184825" cy="1848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타원 59"/>
              <p:cNvSpPr/>
              <p:nvPr/>
            </p:nvSpPr>
            <p:spPr bwMode="auto">
              <a:xfrm>
                <a:off x="4189379" y="4458511"/>
                <a:ext cx="184825" cy="1848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그룹 27"/>
            <p:cNvGrpSpPr/>
            <p:nvPr/>
          </p:nvGrpSpPr>
          <p:grpSpPr>
            <a:xfrm>
              <a:off x="3423361" y="4697771"/>
              <a:ext cx="531779" cy="184825"/>
              <a:chOff x="3842425" y="4458511"/>
              <a:chExt cx="531779" cy="184825"/>
            </a:xfrm>
            <a:solidFill>
              <a:schemeClr val="bg1"/>
            </a:solidFill>
          </p:grpSpPr>
          <p:sp>
            <p:nvSpPr>
              <p:cNvPr id="57" name="타원 56"/>
              <p:cNvSpPr/>
              <p:nvPr/>
            </p:nvSpPr>
            <p:spPr bwMode="auto">
              <a:xfrm>
                <a:off x="3842425" y="4458511"/>
                <a:ext cx="184825" cy="1848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타원 57"/>
              <p:cNvSpPr/>
              <p:nvPr/>
            </p:nvSpPr>
            <p:spPr bwMode="auto">
              <a:xfrm>
                <a:off x="4189379" y="4458511"/>
                <a:ext cx="184825" cy="1848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1" name="그룹 30"/>
            <p:cNvGrpSpPr/>
            <p:nvPr/>
          </p:nvGrpSpPr>
          <p:grpSpPr>
            <a:xfrm>
              <a:off x="3423361" y="5024031"/>
              <a:ext cx="531779" cy="184825"/>
              <a:chOff x="3842425" y="4458511"/>
              <a:chExt cx="531779" cy="184825"/>
            </a:xfrm>
            <a:solidFill>
              <a:schemeClr val="bg1"/>
            </a:solidFill>
          </p:grpSpPr>
          <p:sp>
            <p:nvSpPr>
              <p:cNvPr id="55" name="타원 54"/>
              <p:cNvSpPr/>
              <p:nvPr/>
            </p:nvSpPr>
            <p:spPr bwMode="auto">
              <a:xfrm>
                <a:off x="3842425" y="4458511"/>
                <a:ext cx="184825" cy="1848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타원 55"/>
              <p:cNvSpPr/>
              <p:nvPr/>
            </p:nvSpPr>
            <p:spPr bwMode="auto">
              <a:xfrm>
                <a:off x="4189379" y="4458511"/>
                <a:ext cx="184825" cy="1848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그룹 22"/>
            <p:cNvGrpSpPr/>
            <p:nvPr/>
          </p:nvGrpSpPr>
          <p:grpSpPr>
            <a:xfrm>
              <a:off x="3423361" y="5350290"/>
              <a:ext cx="531779" cy="184825"/>
              <a:chOff x="3842425" y="4458511"/>
              <a:chExt cx="531779" cy="184825"/>
            </a:xfrm>
            <a:solidFill>
              <a:schemeClr val="bg1"/>
            </a:solidFill>
          </p:grpSpPr>
          <p:sp>
            <p:nvSpPr>
              <p:cNvPr id="53" name="타원 52"/>
              <p:cNvSpPr/>
              <p:nvPr/>
            </p:nvSpPr>
            <p:spPr bwMode="auto">
              <a:xfrm>
                <a:off x="3842425" y="4458511"/>
                <a:ext cx="184825" cy="1848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타원 53"/>
              <p:cNvSpPr/>
              <p:nvPr/>
            </p:nvSpPr>
            <p:spPr bwMode="auto">
              <a:xfrm>
                <a:off x="4189379" y="4458511"/>
                <a:ext cx="184825" cy="184825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1" name="오른쪽 화살표 60"/>
          <p:cNvSpPr/>
          <p:nvPr/>
        </p:nvSpPr>
        <p:spPr bwMode="auto">
          <a:xfrm rot="5400000">
            <a:off x="7500218" y="2740258"/>
            <a:ext cx="720000" cy="532701"/>
          </a:xfrm>
          <a:prstGeom prst="rightArrow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오른쪽 화살표 61"/>
          <p:cNvSpPr/>
          <p:nvPr/>
        </p:nvSpPr>
        <p:spPr bwMode="auto">
          <a:xfrm rot="16200000">
            <a:off x="4362254" y="2672979"/>
            <a:ext cx="720000" cy="626770"/>
          </a:xfrm>
          <a:prstGeom prst="rightArrow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위쪽/아래쪽 화살표 62"/>
          <p:cNvSpPr/>
          <p:nvPr/>
        </p:nvSpPr>
        <p:spPr bwMode="auto">
          <a:xfrm>
            <a:off x="1300766" y="2640168"/>
            <a:ext cx="437882" cy="684000"/>
          </a:xfrm>
          <a:prstGeom prst="upDownArrow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3352792" y="3448307"/>
            <a:ext cx="2554190" cy="927279"/>
            <a:chOff x="3275518" y="3448307"/>
            <a:chExt cx="2554190" cy="927279"/>
          </a:xfrm>
        </p:grpSpPr>
        <p:sp>
          <p:nvSpPr>
            <p:cNvPr id="70" name="직사각형 69"/>
            <p:cNvSpPr/>
            <p:nvPr/>
          </p:nvSpPr>
          <p:spPr bwMode="auto">
            <a:xfrm>
              <a:off x="3275518" y="3448307"/>
              <a:ext cx="2520000" cy="927279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7" name="Picture 4" descr="G:\keypa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77272" y="3563563"/>
              <a:ext cx="457802" cy="722768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4003567" y="361955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err="1" smtClean="0">
                  <a:solidFill>
                    <a:schemeClr val="bg1"/>
                  </a:solidFill>
                </a:rPr>
                <a:t>키패드</a:t>
              </a:r>
              <a:endParaRPr lang="en-US" altLang="ko-KR" sz="1600" dirty="0" smtClean="0">
                <a:solidFill>
                  <a:schemeClr val="bg1"/>
                </a:solidFill>
              </a:endParaRPr>
            </a:p>
            <a:p>
              <a:r>
                <a:rPr lang="ko-KR" altLang="en-US" sz="1600" dirty="0" smtClean="0">
                  <a:solidFill>
                    <a:schemeClr val="bg1"/>
                  </a:solidFill>
                </a:rPr>
                <a:t>디바이스드라이버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6364302" y="3471919"/>
            <a:ext cx="2554190" cy="927279"/>
            <a:chOff x="5243839" y="5545417"/>
            <a:chExt cx="2554190" cy="927279"/>
          </a:xfrm>
        </p:grpSpPr>
        <p:sp>
          <p:nvSpPr>
            <p:cNvPr id="73" name="직사각형 72"/>
            <p:cNvSpPr/>
            <p:nvPr/>
          </p:nvSpPr>
          <p:spPr bwMode="auto">
            <a:xfrm>
              <a:off x="5243839" y="5545417"/>
              <a:ext cx="2520000" cy="927279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Picture 3" descr="C:\Users\venomwine\Desktop\졸업작품\1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1565" y="5743900"/>
              <a:ext cx="490630" cy="573255"/>
            </a:xfrm>
            <a:prstGeom prst="rect">
              <a:avLst/>
            </a:prstGeom>
            <a:noFill/>
          </p:spPr>
        </p:pic>
        <p:sp>
          <p:nvSpPr>
            <p:cNvPr id="75" name="TextBox 74"/>
            <p:cNvSpPr txBox="1"/>
            <p:nvPr/>
          </p:nvSpPr>
          <p:spPr>
            <a:xfrm>
              <a:off x="5971888" y="5716669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err="1" smtClean="0">
                  <a:solidFill>
                    <a:schemeClr val="bg1"/>
                  </a:solidFill>
                </a:rPr>
                <a:t>점자출력기</a:t>
              </a:r>
              <a:endParaRPr lang="en-US" altLang="ko-KR" sz="1600" dirty="0" smtClean="0">
                <a:solidFill>
                  <a:schemeClr val="bg1"/>
                </a:solidFill>
              </a:endParaRPr>
            </a:p>
            <a:p>
              <a:r>
                <a:rPr lang="ko-KR" altLang="en-US" sz="1600" dirty="0" smtClean="0">
                  <a:solidFill>
                    <a:schemeClr val="bg1"/>
                  </a:solidFill>
                </a:rPr>
                <a:t>디바이스드라이버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/>
              <a:t>시스템 구성도 </a:t>
            </a:r>
            <a:r>
              <a:rPr lang="en-US" altLang="ko-KR" sz="3600" dirty="0" smtClean="0"/>
              <a:t>- </a:t>
            </a:r>
            <a:r>
              <a:rPr lang="ko-KR" altLang="en-US" sz="3600" dirty="0" smtClean="0"/>
              <a:t>메뉴구성</a:t>
            </a:r>
            <a:endParaRPr lang="ko-KR" altLang="en-US" sz="36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6638925"/>
            <a:ext cx="8324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1818156" y="2058956"/>
            <a:ext cx="1800000" cy="461665"/>
          </a:xfrm>
          <a:prstGeom prst="rect">
            <a:avLst/>
          </a:prstGeom>
          <a:gradFill flip="none" rotWithShape="1">
            <a:gsLst>
              <a:gs pos="20000">
                <a:srgbClr val="739A2F"/>
              </a:gs>
              <a:gs pos="100000">
                <a:srgbClr val="4C7013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</a:rPr>
              <a:t>문자함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818156" y="1416930"/>
            <a:ext cx="1800000" cy="461665"/>
          </a:xfrm>
          <a:prstGeom prst="rect">
            <a:avLst/>
          </a:prstGeom>
          <a:gradFill flip="none" rotWithShape="1">
            <a:gsLst>
              <a:gs pos="20000">
                <a:srgbClr val="739A2F"/>
              </a:gs>
              <a:gs pos="100000">
                <a:srgbClr val="4C7013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처음사용자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818156" y="4627058"/>
            <a:ext cx="1800000" cy="461665"/>
          </a:xfrm>
          <a:prstGeom prst="rect">
            <a:avLst/>
          </a:prstGeom>
          <a:gradFill flip="none" rotWithShape="1">
            <a:gsLst>
              <a:gs pos="20000">
                <a:srgbClr val="739A2F"/>
              </a:gs>
              <a:gs pos="100000">
                <a:srgbClr val="4C7013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주소록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329516" y="2058955"/>
            <a:ext cx="1800000" cy="1719776"/>
            <a:chOff x="3113516" y="2058955"/>
            <a:chExt cx="1800000" cy="1719776"/>
          </a:xfrm>
        </p:grpSpPr>
        <p:sp>
          <p:nvSpPr>
            <p:cNvPr id="13" name="TextBox 12"/>
            <p:cNvSpPr txBox="1">
              <a:spLocks/>
            </p:cNvSpPr>
            <p:nvPr/>
          </p:nvSpPr>
          <p:spPr>
            <a:xfrm>
              <a:off x="3113516" y="2058955"/>
              <a:ext cx="1800000" cy="461665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보내기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>
              <a:spLocks/>
            </p:cNvSpPr>
            <p:nvPr/>
          </p:nvSpPr>
          <p:spPr>
            <a:xfrm>
              <a:off x="3113516" y="2688011"/>
              <a:ext cx="1800000" cy="461665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수신함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>
              <a:spLocks/>
            </p:cNvSpPr>
            <p:nvPr/>
          </p:nvSpPr>
          <p:spPr>
            <a:xfrm>
              <a:off x="3113516" y="3317066"/>
              <a:ext cx="1800000" cy="461665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발신함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292227" y="4627058"/>
            <a:ext cx="2520000" cy="1317698"/>
            <a:chOff x="3076227" y="4656241"/>
            <a:chExt cx="2520000" cy="1317698"/>
          </a:xfrm>
        </p:grpSpPr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3076227" y="4656241"/>
              <a:ext cx="2520000" cy="461665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이름으로 찾기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3076227" y="5512274"/>
              <a:ext cx="2520000" cy="461665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번호로 찾기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직선 연결선 26"/>
          <p:cNvCxnSpPr>
            <a:endCxn id="10" idx="3"/>
          </p:cNvCxnSpPr>
          <p:nvPr/>
        </p:nvCxnSpPr>
        <p:spPr bwMode="auto">
          <a:xfrm rot="10800000" flipV="1">
            <a:off x="3618156" y="2289787"/>
            <a:ext cx="71136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꺾인 연결선 30"/>
          <p:cNvCxnSpPr/>
          <p:nvPr/>
        </p:nvCxnSpPr>
        <p:spPr bwMode="auto">
          <a:xfrm rot="16200000" flipH="1">
            <a:off x="3823866" y="2413194"/>
            <a:ext cx="632050" cy="37925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hape 33"/>
          <p:cNvCxnSpPr/>
          <p:nvPr/>
        </p:nvCxnSpPr>
        <p:spPr bwMode="auto">
          <a:xfrm rot="16200000" flipH="1">
            <a:off x="3824693" y="3043076"/>
            <a:ext cx="629602" cy="38004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직선 연결선 36"/>
          <p:cNvCxnSpPr>
            <a:stCxn id="12" idx="3"/>
          </p:cNvCxnSpPr>
          <p:nvPr/>
        </p:nvCxnSpPr>
        <p:spPr bwMode="auto">
          <a:xfrm>
            <a:off x="3618156" y="4857891"/>
            <a:ext cx="67407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hape 40"/>
          <p:cNvCxnSpPr/>
          <p:nvPr/>
        </p:nvCxnSpPr>
        <p:spPr bwMode="auto">
          <a:xfrm rot="16200000" flipH="1">
            <a:off x="3681211" y="5102907"/>
            <a:ext cx="850095" cy="37193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hape 48"/>
          <p:cNvCxnSpPr/>
          <p:nvPr/>
        </p:nvCxnSpPr>
        <p:spPr bwMode="auto">
          <a:xfrm rot="16200000" flipV="1">
            <a:off x="5354298" y="3074737"/>
            <a:ext cx="2565546" cy="995650"/>
          </a:xfrm>
          <a:prstGeom prst="bentConnector3">
            <a:avLst>
              <a:gd name="adj1" fmla="val 1001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직선 연결선 50"/>
          <p:cNvCxnSpPr>
            <a:stCxn id="11" idx="2"/>
            <a:endCxn id="10" idx="0"/>
          </p:cNvCxnSpPr>
          <p:nvPr/>
        </p:nvCxnSpPr>
        <p:spPr bwMode="auto">
          <a:xfrm rot="5400000">
            <a:off x="2627976" y="1968775"/>
            <a:ext cx="18036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직선 연결선 52"/>
          <p:cNvCxnSpPr>
            <a:stCxn id="10" idx="2"/>
            <a:endCxn id="12" idx="0"/>
          </p:cNvCxnSpPr>
          <p:nvPr/>
        </p:nvCxnSpPr>
        <p:spPr bwMode="auto">
          <a:xfrm rot="5400000">
            <a:off x="1664938" y="3573839"/>
            <a:ext cx="210643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직선 연결선 54"/>
          <p:cNvCxnSpPr>
            <a:stCxn id="13" idx="2"/>
            <a:endCxn id="16" idx="0"/>
          </p:cNvCxnSpPr>
          <p:nvPr/>
        </p:nvCxnSpPr>
        <p:spPr bwMode="auto">
          <a:xfrm rot="5400000">
            <a:off x="5145821" y="2604315"/>
            <a:ext cx="16739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직선 연결선 56"/>
          <p:cNvCxnSpPr>
            <a:stCxn id="16" idx="2"/>
            <a:endCxn id="17" idx="0"/>
          </p:cNvCxnSpPr>
          <p:nvPr/>
        </p:nvCxnSpPr>
        <p:spPr bwMode="auto">
          <a:xfrm rot="5400000">
            <a:off x="5145821" y="3233371"/>
            <a:ext cx="1673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직선 연결선 58"/>
          <p:cNvCxnSpPr>
            <a:stCxn id="19" idx="2"/>
            <a:endCxn id="20" idx="0"/>
          </p:cNvCxnSpPr>
          <p:nvPr/>
        </p:nvCxnSpPr>
        <p:spPr bwMode="auto">
          <a:xfrm rot="5400000">
            <a:off x="5355043" y="5285907"/>
            <a:ext cx="39436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hape 28"/>
          <p:cNvCxnSpPr>
            <a:stCxn id="20" idx="3"/>
          </p:cNvCxnSpPr>
          <p:nvPr/>
        </p:nvCxnSpPr>
        <p:spPr bwMode="auto">
          <a:xfrm flipV="1">
            <a:off x="6812227" y="4803820"/>
            <a:ext cx="322669" cy="91010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/>
          <p:cNvCxnSpPr>
            <a:stCxn id="19" idx="3"/>
          </p:cNvCxnSpPr>
          <p:nvPr/>
        </p:nvCxnSpPr>
        <p:spPr bwMode="auto">
          <a:xfrm flipV="1">
            <a:off x="6812227" y="4855335"/>
            <a:ext cx="322669" cy="25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/>
              <a:t>시스템 설계도 </a:t>
            </a:r>
            <a:r>
              <a:rPr lang="en-US" altLang="ko-KR" sz="3600" dirty="0" smtClean="0"/>
              <a:t>– </a:t>
            </a:r>
            <a:r>
              <a:rPr lang="en-US" altLang="ko-KR" sz="3600" dirty="0" err="1" smtClean="0"/>
              <a:t>Usecase</a:t>
            </a:r>
            <a:r>
              <a:rPr lang="en-US" altLang="ko-KR" sz="3600" dirty="0" smtClean="0"/>
              <a:t> diagram</a:t>
            </a:r>
            <a:endParaRPr lang="ko-KR" altLang="en-US" sz="36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6638925"/>
            <a:ext cx="8324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직사각형 32"/>
          <p:cNvSpPr/>
          <p:nvPr/>
        </p:nvSpPr>
        <p:spPr>
          <a:xfrm>
            <a:off x="1068946" y="1241155"/>
            <a:ext cx="6928834" cy="5016138"/>
          </a:xfrm>
          <a:prstGeom prst="rect">
            <a:avLst/>
          </a:prstGeom>
          <a:gradFill flip="none" rotWithShape="1">
            <a:gsLst>
              <a:gs pos="20000">
                <a:srgbClr val="8BCB23"/>
              </a:gs>
              <a:gs pos="100000">
                <a:srgbClr val="4C701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5" name="직선 연결선 34"/>
          <p:cNvCxnSpPr>
            <a:stCxn id="30" idx="3"/>
            <a:endCxn id="36" idx="2"/>
          </p:cNvCxnSpPr>
          <p:nvPr/>
        </p:nvCxnSpPr>
        <p:spPr>
          <a:xfrm flipV="1">
            <a:off x="812870" y="1882223"/>
            <a:ext cx="1289703" cy="165253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6" name="타원 35"/>
          <p:cNvSpPr/>
          <p:nvPr/>
        </p:nvSpPr>
        <p:spPr>
          <a:xfrm>
            <a:off x="2102573" y="1346438"/>
            <a:ext cx="1343445" cy="10715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점자를 읽는다</a:t>
            </a:r>
            <a:endParaRPr lang="ko-KR" altLang="en-US" sz="1600" dirty="0"/>
          </a:p>
        </p:txBody>
      </p:sp>
      <p:grpSp>
        <p:nvGrpSpPr>
          <p:cNvPr id="90" name="그룹 89"/>
          <p:cNvGrpSpPr/>
          <p:nvPr/>
        </p:nvGrpSpPr>
        <p:grpSpPr>
          <a:xfrm>
            <a:off x="-332948" y="2814762"/>
            <a:ext cx="1571636" cy="1971554"/>
            <a:chOff x="-332948" y="2814762"/>
            <a:chExt cx="1571636" cy="1971554"/>
          </a:xfrm>
        </p:grpSpPr>
        <p:pic>
          <p:nvPicPr>
            <p:cNvPr id="30" name="그림 29" descr="acto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70" y="2814762"/>
              <a:ext cx="720000" cy="14400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-332948" y="4324651"/>
              <a:ext cx="157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사용자</a:t>
              </a:r>
              <a:endParaRPr lang="en-US" altLang="ko-KR" sz="1200" dirty="0" smtClean="0"/>
            </a:p>
            <a:p>
              <a:pPr algn="ctr"/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시각장애인</a:t>
              </a:r>
              <a:r>
                <a:rPr lang="en-US" altLang="ko-KR" sz="1200" dirty="0" smtClean="0"/>
                <a:t>)</a:t>
              </a:r>
              <a:endParaRPr lang="ko-KR" altLang="en-US" sz="1200" dirty="0"/>
            </a:p>
          </p:txBody>
        </p:sp>
      </p:grpSp>
      <p:sp>
        <p:nvSpPr>
          <p:cNvPr id="39" name="타원 38"/>
          <p:cNvSpPr/>
          <p:nvPr/>
        </p:nvSpPr>
        <p:spPr>
          <a:xfrm>
            <a:off x="1178321" y="3984176"/>
            <a:ext cx="1290377" cy="9180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/>
              <a:t>키패드를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조작한다</a:t>
            </a:r>
            <a:endParaRPr lang="ko-KR" altLang="en-US" sz="1400" dirty="0"/>
          </a:p>
        </p:txBody>
      </p:sp>
      <p:cxnSp>
        <p:nvCxnSpPr>
          <p:cNvPr id="40" name="직선 연결선 39"/>
          <p:cNvCxnSpPr>
            <a:stCxn id="30" idx="3"/>
            <a:endCxn id="39" idx="2"/>
          </p:cNvCxnSpPr>
          <p:nvPr/>
        </p:nvCxnSpPr>
        <p:spPr>
          <a:xfrm>
            <a:off x="812870" y="3534762"/>
            <a:ext cx="365451" cy="90845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91" name="그룹 90"/>
          <p:cNvGrpSpPr/>
          <p:nvPr/>
        </p:nvGrpSpPr>
        <p:grpSpPr>
          <a:xfrm>
            <a:off x="7829942" y="2595820"/>
            <a:ext cx="1571636" cy="1704045"/>
            <a:chOff x="7572364" y="2299606"/>
            <a:chExt cx="1571636" cy="1704045"/>
          </a:xfrm>
        </p:grpSpPr>
        <p:pic>
          <p:nvPicPr>
            <p:cNvPr id="28" name="그림 27" descr="acto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8182" y="2299606"/>
              <a:ext cx="720000" cy="14400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572364" y="3726652"/>
              <a:ext cx="1571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휴대폰</a:t>
              </a:r>
              <a:endParaRPr lang="ko-KR" altLang="en-US" sz="1200" dirty="0"/>
            </a:p>
          </p:txBody>
        </p:sp>
      </p:grpSp>
      <p:sp>
        <p:nvSpPr>
          <p:cNvPr id="43" name="타원 42"/>
          <p:cNvSpPr/>
          <p:nvPr/>
        </p:nvSpPr>
        <p:spPr>
          <a:xfrm>
            <a:off x="5348963" y="1291743"/>
            <a:ext cx="1739822" cy="10715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점자를 출력한다</a:t>
            </a:r>
            <a:endParaRPr lang="ko-KR" altLang="en-US" sz="1600" dirty="0"/>
          </a:p>
        </p:txBody>
      </p:sp>
      <p:sp>
        <p:nvSpPr>
          <p:cNvPr id="44" name="타원 43"/>
          <p:cNvSpPr/>
          <p:nvPr/>
        </p:nvSpPr>
        <p:spPr>
          <a:xfrm>
            <a:off x="5309408" y="2566298"/>
            <a:ext cx="1902761" cy="898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점자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문자를 변환한다</a:t>
            </a:r>
            <a:endParaRPr lang="ko-KR" altLang="en-US" sz="1600" dirty="0"/>
          </a:p>
        </p:txBody>
      </p:sp>
      <p:cxnSp>
        <p:nvCxnSpPr>
          <p:cNvPr id="45" name="직선 연결선 44"/>
          <p:cNvCxnSpPr>
            <a:stCxn id="43" idx="6"/>
            <a:endCxn id="28" idx="1"/>
          </p:cNvCxnSpPr>
          <p:nvPr/>
        </p:nvCxnSpPr>
        <p:spPr>
          <a:xfrm>
            <a:off x="7088785" y="1827528"/>
            <a:ext cx="1166975" cy="14882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직선 연결선 45"/>
          <p:cNvCxnSpPr>
            <a:stCxn id="44" idx="6"/>
            <a:endCxn id="28" idx="1"/>
          </p:cNvCxnSpPr>
          <p:nvPr/>
        </p:nvCxnSpPr>
        <p:spPr>
          <a:xfrm>
            <a:off x="7212169" y="3015358"/>
            <a:ext cx="1043591" cy="30046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타원 46"/>
          <p:cNvSpPr/>
          <p:nvPr/>
        </p:nvSpPr>
        <p:spPr>
          <a:xfrm>
            <a:off x="2600027" y="4596720"/>
            <a:ext cx="1346982" cy="7003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문자를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입력한다</a:t>
            </a:r>
            <a:endParaRPr lang="ko-KR" altLang="en-US" sz="1400" dirty="0"/>
          </a:p>
        </p:txBody>
      </p:sp>
      <p:sp>
        <p:nvSpPr>
          <p:cNvPr id="48" name="타원 47"/>
          <p:cNvSpPr/>
          <p:nvPr/>
        </p:nvSpPr>
        <p:spPr>
          <a:xfrm>
            <a:off x="2460319" y="3445104"/>
            <a:ext cx="1486320" cy="6960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메뉴를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조작한다</a:t>
            </a:r>
            <a:endParaRPr lang="ko-KR" altLang="en-US" sz="1400" dirty="0"/>
          </a:p>
        </p:txBody>
      </p:sp>
      <p:cxnSp>
        <p:nvCxnSpPr>
          <p:cNvPr id="50" name="Shape 49"/>
          <p:cNvCxnSpPr>
            <a:stCxn id="39" idx="7"/>
            <a:endCxn id="48" idx="2"/>
          </p:cNvCxnSpPr>
          <p:nvPr/>
        </p:nvCxnSpPr>
        <p:spPr bwMode="auto">
          <a:xfrm rot="5400000" flipH="1" flipV="1">
            <a:off x="2207264" y="3865569"/>
            <a:ext cx="325519" cy="180592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2" name="Shape 51"/>
          <p:cNvCxnSpPr>
            <a:stCxn id="39" idx="5"/>
            <a:endCxn id="47" idx="2"/>
          </p:cNvCxnSpPr>
          <p:nvPr/>
        </p:nvCxnSpPr>
        <p:spPr bwMode="auto">
          <a:xfrm rot="16200000" flipH="1">
            <a:off x="2350328" y="4697198"/>
            <a:ext cx="179099" cy="320300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812657" y="3565788"/>
            <a:ext cx="19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&lt;&lt;include&gt;&gt;</a:t>
            </a:r>
            <a:endParaRPr lang="ko-KR" altLang="en-US" sz="1200" dirty="0" smtClean="0"/>
          </a:p>
          <a:p>
            <a:pPr algn="ctr"/>
            <a:endParaRPr lang="ko-KR" altLang="en-US" sz="1200" dirty="0"/>
          </a:p>
        </p:txBody>
      </p:sp>
      <p:sp>
        <p:nvSpPr>
          <p:cNvPr id="56" name="직사각형 55"/>
          <p:cNvSpPr/>
          <p:nvPr/>
        </p:nvSpPr>
        <p:spPr>
          <a:xfrm>
            <a:off x="1681160" y="4907794"/>
            <a:ext cx="1027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/>
              <a:t>&lt;&lt;include&gt;&gt;</a:t>
            </a:r>
            <a:endParaRPr lang="ko-KR" altLang="en-US" sz="1200" dirty="0"/>
          </a:p>
        </p:txBody>
      </p:sp>
      <p:sp>
        <p:nvSpPr>
          <p:cNvPr id="73" name="타원 72"/>
          <p:cNvSpPr/>
          <p:nvPr/>
        </p:nvSpPr>
        <p:spPr>
          <a:xfrm>
            <a:off x="4235457" y="4576298"/>
            <a:ext cx="1486320" cy="6960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연락처를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검색한</a:t>
            </a:r>
            <a:r>
              <a:rPr lang="ko-KR" altLang="en-US" sz="1400" dirty="0" smtClean="0"/>
              <a:t>다</a:t>
            </a:r>
            <a:endParaRPr lang="ko-KR" altLang="en-US" sz="1400" dirty="0"/>
          </a:p>
        </p:txBody>
      </p:sp>
      <p:sp>
        <p:nvSpPr>
          <p:cNvPr id="75" name="타원 74"/>
          <p:cNvSpPr/>
          <p:nvPr/>
        </p:nvSpPr>
        <p:spPr>
          <a:xfrm>
            <a:off x="4053006" y="5411279"/>
            <a:ext cx="1486320" cy="6960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메시지를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입력한다</a:t>
            </a:r>
            <a:endParaRPr lang="ko-KR" altLang="en-US" sz="1400" dirty="0"/>
          </a:p>
        </p:txBody>
      </p:sp>
      <p:cxnSp>
        <p:nvCxnSpPr>
          <p:cNvPr id="76" name="Shape 75"/>
          <p:cNvCxnSpPr>
            <a:stCxn id="47" idx="6"/>
            <a:endCxn id="73" idx="2"/>
          </p:cNvCxnSpPr>
          <p:nvPr/>
        </p:nvCxnSpPr>
        <p:spPr bwMode="auto">
          <a:xfrm flipV="1">
            <a:off x="3947009" y="4924299"/>
            <a:ext cx="288448" cy="2259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79" name="Shape 78"/>
          <p:cNvCxnSpPr>
            <a:stCxn id="47" idx="5"/>
            <a:endCxn id="75" idx="2"/>
          </p:cNvCxnSpPr>
          <p:nvPr/>
        </p:nvCxnSpPr>
        <p:spPr bwMode="auto">
          <a:xfrm rot="16200000" flipH="1">
            <a:off x="3618993" y="5325266"/>
            <a:ext cx="564769" cy="303258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92" name="직사각형 91"/>
          <p:cNvSpPr/>
          <p:nvPr/>
        </p:nvSpPr>
        <p:spPr>
          <a:xfrm>
            <a:off x="3726755" y="5201861"/>
            <a:ext cx="1027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/>
              <a:t>&lt;&lt;include&gt;&gt;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5770901" y="3800524"/>
            <a:ext cx="1428388" cy="898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문자를 보낸다</a:t>
            </a:r>
            <a:endParaRPr lang="ko-KR" altLang="en-US" sz="1600" dirty="0"/>
          </a:p>
        </p:txBody>
      </p:sp>
      <p:cxnSp>
        <p:nvCxnSpPr>
          <p:cNvPr id="98" name="직선 연결선 97"/>
          <p:cNvCxnSpPr>
            <a:stCxn id="97" idx="6"/>
            <a:endCxn id="28" idx="1"/>
          </p:cNvCxnSpPr>
          <p:nvPr/>
        </p:nvCxnSpPr>
        <p:spPr>
          <a:xfrm flipV="1">
            <a:off x="7199289" y="3315820"/>
            <a:ext cx="1056471" cy="93376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직선 연결선 100"/>
          <p:cNvCxnSpPr>
            <a:stCxn id="36" idx="6"/>
            <a:endCxn id="43" idx="2"/>
          </p:cNvCxnSpPr>
          <p:nvPr/>
        </p:nvCxnSpPr>
        <p:spPr>
          <a:xfrm flipV="1">
            <a:off x="3446018" y="1827528"/>
            <a:ext cx="1902945" cy="5469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1" name="직선 연결선 120"/>
          <p:cNvCxnSpPr>
            <a:stCxn id="75" idx="6"/>
            <a:endCxn id="97" idx="4"/>
          </p:cNvCxnSpPr>
          <p:nvPr/>
        </p:nvCxnSpPr>
        <p:spPr>
          <a:xfrm flipV="1">
            <a:off x="5539326" y="4698644"/>
            <a:ext cx="945769" cy="10606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 smtClean="0"/>
              <a:t>점자 출력방식</a:t>
            </a:r>
            <a:endParaRPr lang="ko-KR" altLang="en-US" sz="3600" dirty="0"/>
          </a:p>
        </p:txBody>
      </p:sp>
      <p:grpSp>
        <p:nvGrpSpPr>
          <p:cNvPr id="3" name="그룹 17"/>
          <p:cNvGrpSpPr/>
          <p:nvPr/>
        </p:nvGrpSpPr>
        <p:grpSpPr>
          <a:xfrm>
            <a:off x="954153" y="1648548"/>
            <a:ext cx="8189847" cy="720000"/>
            <a:chOff x="950896" y="4687905"/>
            <a:chExt cx="8189847" cy="1130263"/>
          </a:xfrm>
        </p:grpSpPr>
        <p:sp>
          <p:nvSpPr>
            <p:cNvPr id="8" name="TextBox 7"/>
            <p:cNvSpPr txBox="1">
              <a:spLocks/>
            </p:cNvSpPr>
            <p:nvPr/>
          </p:nvSpPr>
          <p:spPr>
            <a:xfrm>
              <a:off x="1055568" y="4687909"/>
              <a:ext cx="8085175" cy="1130259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chemeClr val="bg1"/>
                  </a:solidFill>
                </a:rPr>
                <a:t>고정된 텍스트를 출력하는 경우</a:t>
              </a:r>
              <a:endParaRPr lang="en-US" altLang="ko-KR" sz="23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0896" y="4687905"/>
              <a:ext cx="108000" cy="1130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en-US" altLang="ko-KR" dirty="0" smtClean="0">
                <a:solidFill>
                  <a:schemeClr val="bg1"/>
                </a:solidFill>
              </a:endParaRPr>
            </a:p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6638925"/>
            <a:ext cx="8324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그룹 17"/>
          <p:cNvGrpSpPr/>
          <p:nvPr/>
        </p:nvGrpSpPr>
        <p:grpSpPr>
          <a:xfrm>
            <a:off x="954153" y="3423596"/>
            <a:ext cx="8189847" cy="720000"/>
            <a:chOff x="950896" y="4687905"/>
            <a:chExt cx="8189847" cy="1130262"/>
          </a:xfrm>
        </p:grpSpPr>
        <p:sp>
          <p:nvSpPr>
            <p:cNvPr id="11" name="TextBox 10"/>
            <p:cNvSpPr txBox="1">
              <a:spLocks/>
            </p:cNvSpPr>
            <p:nvPr/>
          </p:nvSpPr>
          <p:spPr>
            <a:xfrm>
              <a:off x="1055568" y="4687908"/>
              <a:ext cx="8085175" cy="1130259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chemeClr val="bg1"/>
                  </a:solidFill>
                </a:rPr>
                <a:t>변하는 텍스트를 출력하는 경우</a:t>
              </a:r>
              <a:endParaRPr lang="en-US" altLang="ko-KR" sz="23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0896" y="4687905"/>
              <a:ext cx="108000" cy="1130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en-US" altLang="ko-KR" dirty="0" smtClean="0">
                <a:solidFill>
                  <a:schemeClr val="bg1"/>
                </a:solidFill>
              </a:endParaRPr>
            </a:p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Sequence Diagram(</a:t>
            </a:r>
            <a:r>
              <a:rPr lang="ko-KR" altLang="en-US" sz="3600" dirty="0" err="1" smtClean="0"/>
              <a:t>문자입력시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6638925"/>
            <a:ext cx="8324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그룹 40"/>
          <p:cNvGrpSpPr/>
          <p:nvPr/>
        </p:nvGrpSpPr>
        <p:grpSpPr>
          <a:xfrm>
            <a:off x="320097" y="1193184"/>
            <a:ext cx="1158507" cy="5141665"/>
            <a:chOff x="320097" y="1193184"/>
            <a:chExt cx="1158507" cy="5141665"/>
          </a:xfrm>
        </p:grpSpPr>
        <p:sp>
          <p:nvSpPr>
            <p:cNvPr id="12" name="TextBox 11"/>
            <p:cNvSpPr txBox="1">
              <a:spLocks/>
            </p:cNvSpPr>
            <p:nvPr/>
          </p:nvSpPr>
          <p:spPr>
            <a:xfrm>
              <a:off x="320097" y="1193184"/>
              <a:ext cx="1158507" cy="461665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</a:rPr>
                <a:t>사용자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40" name="직선 연결선 39"/>
            <p:cNvCxnSpPr>
              <a:stCxn id="12" idx="2"/>
            </p:cNvCxnSpPr>
            <p:nvPr/>
          </p:nvCxnSpPr>
          <p:spPr bwMode="auto">
            <a:xfrm rot="5400000">
              <a:off x="-1452580" y="3982918"/>
              <a:ext cx="4680000" cy="23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그룹 41"/>
          <p:cNvGrpSpPr/>
          <p:nvPr/>
        </p:nvGrpSpPr>
        <p:grpSpPr>
          <a:xfrm>
            <a:off x="2508821" y="1193184"/>
            <a:ext cx="1158507" cy="5141664"/>
            <a:chOff x="320097" y="1241822"/>
            <a:chExt cx="1158507" cy="5141664"/>
          </a:xfrm>
        </p:grpSpPr>
        <p:sp>
          <p:nvSpPr>
            <p:cNvPr id="43" name="TextBox 42"/>
            <p:cNvSpPr txBox="1">
              <a:spLocks/>
            </p:cNvSpPr>
            <p:nvPr/>
          </p:nvSpPr>
          <p:spPr>
            <a:xfrm>
              <a:off x="320097" y="1241822"/>
              <a:ext cx="1158507" cy="400110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keypad</a:t>
              </a:r>
            </a:p>
          </p:txBody>
        </p:sp>
        <p:cxnSp>
          <p:nvCxnSpPr>
            <p:cNvPr id="44" name="직선 연결선 43"/>
            <p:cNvCxnSpPr>
              <a:stCxn id="43" idx="2"/>
            </p:cNvCxnSpPr>
            <p:nvPr/>
          </p:nvCxnSpPr>
          <p:spPr bwMode="auto">
            <a:xfrm rot="5400000">
              <a:off x="-1483357" y="4000778"/>
              <a:ext cx="4741555" cy="23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그룹 45"/>
          <p:cNvGrpSpPr/>
          <p:nvPr/>
        </p:nvGrpSpPr>
        <p:grpSpPr>
          <a:xfrm>
            <a:off x="4697545" y="1193184"/>
            <a:ext cx="1158507" cy="5141664"/>
            <a:chOff x="320097" y="1241822"/>
            <a:chExt cx="1158507" cy="5141664"/>
          </a:xfrm>
        </p:grpSpPr>
        <p:sp>
          <p:nvSpPr>
            <p:cNvPr id="47" name="TextBox 46"/>
            <p:cNvSpPr txBox="1">
              <a:spLocks/>
            </p:cNvSpPr>
            <p:nvPr/>
          </p:nvSpPr>
          <p:spPr>
            <a:xfrm>
              <a:off x="320097" y="1241822"/>
              <a:ext cx="1158507" cy="400110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pxa270</a:t>
              </a:r>
            </a:p>
          </p:txBody>
        </p:sp>
        <p:cxnSp>
          <p:nvCxnSpPr>
            <p:cNvPr id="48" name="직선 연결선 47"/>
            <p:cNvCxnSpPr>
              <a:stCxn id="47" idx="2"/>
            </p:cNvCxnSpPr>
            <p:nvPr/>
          </p:nvCxnSpPr>
          <p:spPr bwMode="auto">
            <a:xfrm rot="5400000">
              <a:off x="-1483357" y="4000778"/>
              <a:ext cx="4741555" cy="23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그룹 48"/>
          <p:cNvGrpSpPr/>
          <p:nvPr/>
        </p:nvGrpSpPr>
        <p:grpSpPr>
          <a:xfrm>
            <a:off x="6886268" y="1193184"/>
            <a:ext cx="1498975" cy="5139524"/>
            <a:chOff x="320097" y="1241822"/>
            <a:chExt cx="1498975" cy="5139524"/>
          </a:xfrm>
        </p:grpSpPr>
        <p:sp>
          <p:nvSpPr>
            <p:cNvPr id="50" name="TextBox 49"/>
            <p:cNvSpPr txBox="1">
              <a:spLocks/>
            </p:cNvSpPr>
            <p:nvPr/>
          </p:nvSpPr>
          <p:spPr>
            <a:xfrm>
              <a:off x="320097" y="1241822"/>
              <a:ext cx="1498975" cy="400110"/>
            </a:xfrm>
            <a:prstGeom prst="rect">
              <a:avLst/>
            </a:prstGeom>
            <a:gradFill flip="none" rotWithShape="1">
              <a:gsLst>
                <a:gs pos="20000">
                  <a:srgbClr val="739A2F"/>
                </a:gs>
                <a:gs pos="100000">
                  <a:srgbClr val="4C7013"/>
                </a:gs>
              </a:gsLst>
              <a:lin ang="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dirty="0" err="1" smtClean="0">
                  <a:solidFill>
                    <a:schemeClr val="bg1"/>
                  </a:solidFill>
                </a:rPr>
                <a:t>점자출력기</a:t>
              </a:r>
              <a:endParaRPr lang="en-US" altLang="ko-KR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51" name="직선 연결선 50"/>
            <p:cNvCxnSpPr>
              <a:stCxn id="50" idx="2"/>
            </p:cNvCxnSpPr>
            <p:nvPr/>
          </p:nvCxnSpPr>
          <p:spPr bwMode="auto">
            <a:xfrm rot="16200000" flipH="1">
              <a:off x="-1299894" y="4011410"/>
              <a:ext cx="4739415" cy="4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5" name="직선 화살표 연결선 54"/>
          <p:cNvCxnSpPr/>
          <p:nvPr/>
        </p:nvCxnSpPr>
        <p:spPr bwMode="auto">
          <a:xfrm>
            <a:off x="904672" y="2422187"/>
            <a:ext cx="216926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953285" y="2003898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키패드</a:t>
            </a:r>
            <a:r>
              <a:rPr lang="ko-KR" altLang="en-US" sz="1600" dirty="0" smtClean="0"/>
              <a:t> 조작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메뉴선택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cxnSp>
        <p:nvCxnSpPr>
          <p:cNvPr id="57" name="직선 화살표 연결선 56"/>
          <p:cNvCxnSpPr/>
          <p:nvPr/>
        </p:nvCxnSpPr>
        <p:spPr bwMode="auto">
          <a:xfrm>
            <a:off x="3090154" y="2691314"/>
            <a:ext cx="216926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887823" y="2273025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입력값</a:t>
            </a:r>
            <a:r>
              <a:rPr lang="ko-KR" altLang="en-US" sz="1600" dirty="0" smtClean="0"/>
              <a:t> 전달</a:t>
            </a:r>
            <a:endParaRPr lang="ko-KR" altLang="en-US" sz="1600" dirty="0"/>
          </a:p>
        </p:txBody>
      </p:sp>
      <p:cxnSp>
        <p:nvCxnSpPr>
          <p:cNvPr id="59" name="직선 화살표 연결선 58"/>
          <p:cNvCxnSpPr/>
          <p:nvPr/>
        </p:nvCxnSpPr>
        <p:spPr bwMode="auto">
          <a:xfrm flipV="1">
            <a:off x="5269148" y="2966936"/>
            <a:ext cx="2367065" cy="64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494834" y="2584314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점자 출력</a:t>
            </a:r>
            <a:endParaRPr lang="ko-KR" altLang="en-US" sz="1600" dirty="0"/>
          </a:p>
        </p:txBody>
      </p:sp>
      <p:cxnSp>
        <p:nvCxnSpPr>
          <p:cNvPr id="62" name="직선 화살표 연결선 61"/>
          <p:cNvCxnSpPr/>
          <p:nvPr/>
        </p:nvCxnSpPr>
        <p:spPr bwMode="auto">
          <a:xfrm rot="10800000" flipV="1">
            <a:off x="885218" y="3356041"/>
            <a:ext cx="674126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979225" y="2953966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점자 출력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선택된 메뉴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cxnSp>
        <p:nvCxnSpPr>
          <p:cNvPr id="66" name="직선 화살표 연결선 65"/>
          <p:cNvCxnSpPr/>
          <p:nvPr/>
        </p:nvCxnSpPr>
        <p:spPr bwMode="auto">
          <a:xfrm>
            <a:off x="891702" y="4208838"/>
            <a:ext cx="216926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981211" y="3829456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점자 입력</a:t>
            </a:r>
            <a:endParaRPr lang="ko-KR" altLang="en-US" sz="1600" dirty="0"/>
          </a:p>
        </p:txBody>
      </p:sp>
      <p:cxnSp>
        <p:nvCxnSpPr>
          <p:cNvPr id="68" name="직선 화살표 연결선 67"/>
          <p:cNvCxnSpPr/>
          <p:nvPr/>
        </p:nvCxnSpPr>
        <p:spPr bwMode="auto">
          <a:xfrm>
            <a:off x="3086911" y="4448775"/>
            <a:ext cx="216926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884580" y="4098582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입력값</a:t>
            </a:r>
            <a:r>
              <a:rPr lang="ko-KR" altLang="en-US" sz="1600" dirty="0" smtClean="0"/>
              <a:t> 전달</a:t>
            </a:r>
            <a:endParaRPr lang="ko-KR" altLang="en-US" sz="1600" dirty="0"/>
          </a:p>
        </p:txBody>
      </p:sp>
      <p:cxnSp>
        <p:nvCxnSpPr>
          <p:cNvPr id="101" name="직선 화살표 연결선 100"/>
          <p:cNvCxnSpPr/>
          <p:nvPr/>
        </p:nvCxnSpPr>
        <p:spPr bwMode="auto">
          <a:xfrm flipV="1">
            <a:off x="5311302" y="4659549"/>
            <a:ext cx="2286000" cy="9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6108971" y="3998063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유니코드 변환</a:t>
            </a:r>
            <a:endParaRPr lang="en-US" altLang="ko-KR" sz="1600" dirty="0" smtClean="0"/>
          </a:p>
          <a:p>
            <a:r>
              <a:rPr lang="ko-KR" altLang="en-US" sz="1600" dirty="0" smtClean="0"/>
              <a:t>점자 출력</a:t>
            </a:r>
            <a:endParaRPr lang="ko-KR" altLang="en-US" sz="1600" dirty="0"/>
          </a:p>
        </p:txBody>
      </p:sp>
      <p:cxnSp>
        <p:nvCxnSpPr>
          <p:cNvPr id="104" name="직선 화살표 연결선 103"/>
          <p:cNvCxnSpPr/>
          <p:nvPr/>
        </p:nvCxnSpPr>
        <p:spPr bwMode="auto">
          <a:xfrm rot="10800000" flipV="1">
            <a:off x="881975" y="5220509"/>
            <a:ext cx="674126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953312" y="4824914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점자 출력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입력된 문자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172287</TotalTime>
  <Words>221</Words>
  <Application>Microsoft Office PowerPoint</Application>
  <PresentationFormat>화면 슬라이드 쇼(4:3)</PresentationFormat>
  <Paragraphs>114</Paragraphs>
  <Slides>11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Standarddesign</vt:lpstr>
      <vt:lpstr>시각장애인을 위한  휴대폰 점자입출력시스템</vt:lpstr>
      <vt:lpstr>목             차</vt:lpstr>
      <vt:lpstr>졸업연구 개요</vt:lpstr>
      <vt:lpstr>시스템 구성도(하드웨어)</vt:lpstr>
      <vt:lpstr>시스템 구성도(소프트웨어)</vt:lpstr>
      <vt:lpstr>시스템 구성도 - 메뉴구성</vt:lpstr>
      <vt:lpstr>시스템 설계도 – Usecase diagram</vt:lpstr>
      <vt:lpstr>점자 출력방식</vt:lpstr>
      <vt:lpstr>Sequence Diagram(문자입력시)</vt:lpstr>
      <vt:lpstr>문제점 및 해결방안</vt:lpstr>
      <vt:lpstr>2월달 계획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dc:description>PresentationLoad.com</dc:description>
  <cp:lastModifiedBy>snoopy</cp:lastModifiedBy>
  <cp:revision>330</cp:revision>
  <dcterms:created xsi:type="dcterms:W3CDTF">2007-11-27T23:54:21Z</dcterms:created>
  <dcterms:modified xsi:type="dcterms:W3CDTF">2009-02-19T06:59:04Z</dcterms:modified>
</cp:coreProperties>
</file>