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7" r:id="rId4"/>
    <p:sldId id="278" r:id="rId5"/>
    <p:sldId id="272" r:id="rId6"/>
    <p:sldId id="286" r:id="rId7"/>
    <p:sldId id="287" r:id="rId8"/>
    <p:sldId id="288" r:id="rId9"/>
    <p:sldId id="280" r:id="rId10"/>
    <p:sldId id="276" r:id="rId11"/>
    <p:sldId id="279" r:id="rId12"/>
    <p:sldId id="292" r:id="rId13"/>
    <p:sldId id="289" r:id="rId14"/>
    <p:sldId id="282" r:id="rId15"/>
    <p:sldId id="291" r:id="rId16"/>
    <p:sldId id="283" r:id="rId17"/>
    <p:sldId id="284" r:id="rId18"/>
    <p:sldId id="293" r:id="rId19"/>
    <p:sldId id="290" r:id="rId20"/>
    <p:sldId id="28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293"/>
    <a:srgbClr val="FACF7A"/>
    <a:srgbClr val="EF401D"/>
    <a:srgbClr val="E7EDFF"/>
    <a:srgbClr val="C3FBBB"/>
    <a:srgbClr val="D6FDC7"/>
    <a:srgbClr val="FFFE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EF9A-5462-4B29-80DD-1DF1DAC2868A}" type="datetimeFigureOut">
              <a:rPr lang="ko-KR" altLang="en-US" smtClean="0"/>
              <a:pPr/>
              <a:t>2008-12-09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F2013-E69A-4CCD-B228-2B5559481DD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 userDrawn="1"/>
        </p:nvGrpSpPr>
        <p:grpSpPr>
          <a:xfrm>
            <a:off x="41883" y="500042"/>
            <a:ext cx="9049054" cy="2428892"/>
            <a:chOff x="41883" y="928670"/>
            <a:chExt cx="9049054" cy="2000264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883" y="928670"/>
              <a:ext cx="5667375" cy="200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1635" y="1812934"/>
              <a:ext cx="3529302" cy="11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부제목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4" name="제목 13"/>
          <p:cNvSpPr>
            <a:spLocks noGrp="1"/>
          </p:cNvSpPr>
          <p:nvPr userDrawn="1">
            <p:ph type="title"/>
          </p:nvPr>
        </p:nvSpPr>
        <p:spPr>
          <a:xfrm>
            <a:off x="428596" y="178592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18" name="바닥글 개체 틀 17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 userDrawn="1"/>
        </p:nvGrpSpPr>
        <p:grpSpPr>
          <a:xfrm>
            <a:off x="0" y="0"/>
            <a:ext cx="9049054" cy="1214422"/>
            <a:chOff x="41883" y="928670"/>
            <a:chExt cx="9049054" cy="2000264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883" y="928670"/>
              <a:ext cx="5667375" cy="200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1635" y="1812934"/>
              <a:ext cx="3529302" cy="11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198560" cy="560406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ko-KR" dirty="0" smtClean="0"/>
              <a:t>Observer </a:t>
            </a:r>
            <a:r>
              <a:rPr lang="ko-KR" altLang="en-US" dirty="0" smtClean="0"/>
              <a:t>최종발표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71472" y="63579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C3D05946-69F4-4108-AC3D-D3C33946374B}" type="slidenum">
              <a:rPr lang="ko-KR" altLang="en-US" smtClean="0"/>
              <a:pPr/>
              <a:t>‹#›</a:t>
            </a:fld>
            <a:r>
              <a:rPr lang="en-US" altLang="ko-KR" dirty="0" smtClean="0"/>
              <a:t>/11</a:t>
            </a:r>
            <a:endParaRPr lang="ko-KR" altLang="en-US" dirty="0"/>
          </a:p>
        </p:txBody>
      </p:sp>
      <p:sp>
        <p:nvSpPr>
          <p:cNvPr id="16" name="직사각형 15"/>
          <p:cNvSpPr/>
          <p:nvPr userDrawn="1"/>
        </p:nvSpPr>
        <p:spPr>
          <a:xfrm>
            <a:off x="71406" y="71414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baseline="0" dirty="0" smtClean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OBSERVER</a:t>
            </a:r>
            <a:endParaRPr lang="ko-KR" altLang="en-US" sz="2400" b="1" baseline="0" dirty="0">
              <a:solidFill>
                <a:schemeClr val="tx2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 userDrawn="1"/>
        </p:nvSpPr>
        <p:spPr>
          <a:xfrm>
            <a:off x="285720" y="571480"/>
            <a:ext cx="5357850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28596" y="628652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72330" y="6367025"/>
            <a:ext cx="1809750" cy="352425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굴림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굴림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+mn-lt"/>
          <a:ea typeface="굴림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굴림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굴림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+mn-lt"/>
          <a:ea typeface="굴림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joiner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030281"/>
            <a:ext cx="7858180" cy="1755777"/>
          </a:xfrm>
        </p:spPr>
        <p:txBody>
          <a:bodyPr>
            <a:noAutofit/>
          </a:bodyPr>
          <a:lstStyle/>
          <a:p>
            <a:pPr algn="l"/>
            <a:r>
              <a:rPr lang="en-US" altLang="ko-KR" dirty="0" smtClean="0"/>
              <a:t>OBSERVER </a:t>
            </a:r>
            <a:br>
              <a:rPr lang="en-US" altLang="ko-KR" dirty="0" smtClean="0"/>
            </a:br>
            <a:r>
              <a:rPr lang="en-US" altLang="ko-KR" dirty="0" smtClean="0"/>
              <a:t>Intrusion Detection System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1752600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굴림" pitchFamily="50" charset="-127"/>
              </a:rPr>
              <a:t>CDMA</a:t>
            </a:r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</a:rPr>
              <a:t>모뎀을 이용한</a:t>
            </a:r>
            <a:endParaRPr lang="en-US" altLang="ko-KR" b="1" dirty="0" smtClean="0">
              <a:solidFill>
                <a:schemeClr val="tx1"/>
              </a:solidFill>
              <a:latin typeface="굴림" pitchFamily="50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굴림" pitchFamily="50" charset="-127"/>
              </a:rPr>
              <a:t>농촌형 야외 방법시스템</a:t>
            </a:r>
            <a:endParaRPr lang="ko-KR" altLang="en-US" b="1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2386042" y="4891110"/>
            <a:ext cx="6400800" cy="132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금오공과대학교 소프트웨어공학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20020933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이상제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20020426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김호재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071834" cy="560406"/>
          </a:xfrm>
        </p:spPr>
        <p:txBody>
          <a:bodyPr/>
          <a:lstStyle/>
          <a:p>
            <a:r>
              <a:rPr lang="ko-KR" altLang="en-US" dirty="0" smtClean="0"/>
              <a:t>시스템구조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10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1160431" y="1357298"/>
            <a:ext cx="6769155" cy="4774023"/>
            <a:chOff x="946117" y="1215520"/>
            <a:chExt cx="7230138" cy="5099136"/>
          </a:xfrm>
        </p:grpSpPr>
        <p:sp>
          <p:nvSpPr>
            <p:cNvPr id="29" name="TextBox 28"/>
            <p:cNvSpPr txBox="1"/>
            <p:nvPr/>
          </p:nvSpPr>
          <p:spPr>
            <a:xfrm>
              <a:off x="3500430" y="1428736"/>
              <a:ext cx="2010429" cy="394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침입자와의 거리</a:t>
              </a:r>
              <a:endParaRPr lang="ko-KR" altLang="en-US" b="1" dirty="0"/>
            </a:p>
          </p:txBody>
        </p:sp>
        <p:grpSp>
          <p:nvGrpSpPr>
            <p:cNvPr id="30" name="그룹 25"/>
            <p:cNvGrpSpPr/>
            <p:nvPr/>
          </p:nvGrpSpPr>
          <p:grpSpPr>
            <a:xfrm>
              <a:off x="946117" y="1215520"/>
              <a:ext cx="7230138" cy="5099136"/>
              <a:chOff x="946117" y="1215520"/>
              <a:chExt cx="7230138" cy="5099136"/>
            </a:xfrm>
          </p:grpSpPr>
          <p:grpSp>
            <p:nvGrpSpPr>
              <p:cNvPr id="31" name="Group 27"/>
              <p:cNvGrpSpPr>
                <a:grpSpLocks/>
              </p:cNvGrpSpPr>
              <p:nvPr/>
            </p:nvGrpSpPr>
            <p:grpSpPr bwMode="auto">
              <a:xfrm>
                <a:off x="946117" y="4843692"/>
                <a:ext cx="1423177" cy="1461246"/>
                <a:chOff x="1020" y="3067"/>
                <a:chExt cx="1016" cy="1043"/>
              </a:xfrm>
            </p:grpSpPr>
            <p:pic>
              <p:nvPicPr>
                <p:cNvPr id="50" name="Picture 12" descr="아쿠아버튼-그레이-00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020" y="3067"/>
                  <a:ext cx="1016" cy="1043"/>
                </a:xfrm>
                <a:prstGeom prst="rect">
                  <a:avLst/>
                </a:prstGeom>
                <a:noFill/>
              </p:spPr>
            </p:pic>
            <p:sp>
              <p:nvSpPr>
                <p:cNvPr id="5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048" y="3356"/>
                  <a:ext cx="963" cy="5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1700" b="0" dirty="0" smtClean="0">
                      <a:latin typeface="HY헤드라인M" pitchFamily="18" charset="-127"/>
                      <a:ea typeface="HY헤드라인M" pitchFamily="18" charset="-127"/>
                    </a:rPr>
                    <a:t>Network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ko-KR" altLang="en-US" sz="1700" b="0" dirty="0" smtClean="0">
                      <a:latin typeface="HY헤드라인M" pitchFamily="18" charset="-127"/>
                      <a:ea typeface="HY헤드라인M" pitchFamily="18" charset="-127"/>
                    </a:rPr>
                    <a:t>전송</a:t>
                  </a:r>
                  <a:endParaRPr lang="en-US" altLang="ko-KR" sz="1700" b="0" dirty="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6712017" y="1256626"/>
                <a:ext cx="1461117" cy="1500200"/>
                <a:chOff x="2109" y="-522"/>
                <a:chExt cx="1016" cy="1043"/>
              </a:xfrm>
            </p:grpSpPr>
            <p:pic>
              <p:nvPicPr>
                <p:cNvPr id="48" name="Picture 15" descr="아쿠아버튼-레드-00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109" y="-522"/>
                  <a:ext cx="1016" cy="1043"/>
                </a:xfrm>
                <a:prstGeom prst="rect">
                  <a:avLst/>
                </a:prstGeom>
                <a:noFill/>
              </p:spPr>
            </p:pic>
            <p:sp>
              <p:nvSpPr>
                <p:cNvPr id="4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7" y="-146"/>
                  <a:ext cx="963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ko-KR" altLang="en-US" dirty="0" smtClean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위치인</a:t>
                  </a:r>
                  <a:r>
                    <a:rPr lang="ko-KR" altLang="en-US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식</a:t>
                  </a:r>
                  <a:endParaRPr lang="en-US" altLang="ko-KR" b="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956797" y="1215520"/>
                <a:ext cx="1500199" cy="1500198"/>
                <a:chOff x="839" y="1072"/>
                <a:chExt cx="1016" cy="1043"/>
              </a:xfrm>
            </p:grpSpPr>
            <p:pic>
              <p:nvPicPr>
                <p:cNvPr id="46" name="Picture 13" descr="아쿠아버튼-그린-00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39" y="1072"/>
                  <a:ext cx="1016" cy="1043"/>
                </a:xfrm>
                <a:prstGeom prst="rect">
                  <a:avLst/>
                </a:prstGeom>
                <a:noFill/>
              </p:spPr>
            </p:pic>
            <p:sp>
              <p:nvSpPr>
                <p:cNvPr id="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86" y="1320"/>
                  <a:ext cx="963" cy="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ko-KR" altLang="en-US" b="0" dirty="0" smtClean="0">
                      <a:latin typeface="HY헤드라인M" pitchFamily="18" charset="-127"/>
                      <a:ea typeface="HY헤드라인M" pitchFamily="18" charset="-127"/>
                    </a:rPr>
                    <a:t>침입자인식</a:t>
                  </a:r>
                  <a:endParaRPr lang="en-US" altLang="ko-KR" b="0" dirty="0" smtClean="0">
                    <a:latin typeface="HY헤드라인M" pitchFamily="18" charset="-127"/>
                    <a:ea typeface="HY헤드라인M" pitchFamily="18" charset="-127"/>
                  </a:endParaRP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altLang="ko-KR" b="0" dirty="0" smtClean="0">
                      <a:latin typeface="HY헤드라인M" pitchFamily="18" charset="-127"/>
                      <a:ea typeface="HY헤드라인M" pitchFamily="18" charset="-127"/>
                    </a:rPr>
                    <a:t>(Sensor)`</a:t>
                  </a:r>
                  <a:endParaRPr lang="en-US" altLang="ko-KR" b="0" dirty="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34" name="Group 29"/>
              <p:cNvGrpSpPr>
                <a:grpSpLocks/>
              </p:cNvGrpSpPr>
              <p:nvPr/>
            </p:nvGrpSpPr>
            <p:grpSpPr bwMode="auto">
              <a:xfrm>
                <a:off x="3857620" y="2928934"/>
                <a:ext cx="1428760" cy="1466978"/>
                <a:chOff x="3198" y="935"/>
                <a:chExt cx="1016" cy="1043"/>
              </a:xfrm>
            </p:grpSpPr>
            <p:pic>
              <p:nvPicPr>
                <p:cNvPr id="44" name="Picture 14" descr="아쿠아버튼-오렌지-00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198" y="935"/>
                  <a:ext cx="1016" cy="1043"/>
                </a:xfrm>
                <a:prstGeom prst="rect">
                  <a:avLst/>
                </a:prstGeom>
                <a:noFill/>
              </p:spPr>
            </p:pic>
            <p:sp>
              <p:nvSpPr>
                <p:cNvPr id="4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22" y="1314"/>
                  <a:ext cx="963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ko-KR" altLang="en-US" b="0" dirty="0" smtClean="0">
                      <a:latin typeface="HY헤드라인M" pitchFamily="18" charset="-127"/>
                      <a:ea typeface="HY헤드라인M" pitchFamily="18" charset="-127"/>
                    </a:rPr>
                    <a:t>사진촬영</a:t>
                  </a:r>
                  <a:endParaRPr lang="ko-KR" altLang="en-US" b="0" dirty="0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grpSp>
            <p:nvGrpSpPr>
              <p:cNvPr id="35" name="Group 30"/>
              <p:cNvGrpSpPr>
                <a:grpSpLocks/>
              </p:cNvGrpSpPr>
              <p:nvPr/>
            </p:nvGrpSpPr>
            <p:grpSpPr bwMode="auto">
              <a:xfrm>
                <a:off x="6715140" y="4814458"/>
                <a:ext cx="1461115" cy="1500198"/>
                <a:chOff x="4014" y="3022"/>
                <a:chExt cx="1016" cy="1043"/>
              </a:xfrm>
            </p:grpSpPr>
            <p:pic>
              <p:nvPicPr>
                <p:cNvPr id="42" name="Picture 11" descr="아쿠아버튼-블루-00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014" y="3022"/>
                  <a:ext cx="1016" cy="1043"/>
                </a:xfrm>
                <a:prstGeom prst="rect">
                  <a:avLst/>
                </a:prstGeom>
                <a:noFill/>
              </p:spPr>
            </p:pic>
            <p:sp>
              <p:nvSpPr>
                <p:cNvPr id="4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035" y="3391"/>
                  <a:ext cx="963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dirty="0" smtClean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SMS </a:t>
                  </a:r>
                  <a:r>
                    <a:rPr lang="ko-KR" altLang="en-US" dirty="0" smtClean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전송</a:t>
                  </a:r>
                  <a:endParaRPr lang="ko-KR" altLang="en-US" b="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</p:grpSp>
          <p:sp>
            <p:nvSpPr>
              <p:cNvPr id="36" name="오른쪽 화살표 35"/>
              <p:cNvSpPr/>
              <p:nvPr/>
            </p:nvSpPr>
            <p:spPr>
              <a:xfrm>
                <a:off x="2643174" y="1714488"/>
                <a:ext cx="3929090" cy="428628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오른쪽 화살표 36"/>
              <p:cNvSpPr/>
              <p:nvPr/>
            </p:nvSpPr>
            <p:spPr>
              <a:xfrm rot="8940135">
                <a:off x="5228546" y="2775562"/>
                <a:ext cx="1615282" cy="428628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오른쪽 화살표 37"/>
              <p:cNvSpPr/>
              <p:nvPr/>
            </p:nvSpPr>
            <p:spPr>
              <a:xfrm rot="8940135">
                <a:off x="2281016" y="4385836"/>
                <a:ext cx="1615282" cy="428628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오른쪽 화살표 38"/>
              <p:cNvSpPr/>
              <p:nvPr/>
            </p:nvSpPr>
            <p:spPr>
              <a:xfrm rot="2454052">
                <a:off x="5138537" y="4528713"/>
                <a:ext cx="1615282" cy="428628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9664583">
                <a:off x="5235224" y="2496031"/>
                <a:ext cx="142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 smtClean="0"/>
                  <a:t>침입자 좌표</a:t>
                </a:r>
                <a:endParaRPr lang="en-US" altLang="ko-KR" dirty="0" smtClean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9608993">
                <a:off x="2136812" y="4085109"/>
                <a:ext cx="142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 smtClean="0"/>
                  <a:t>침입자 사진</a:t>
                </a:r>
                <a:endParaRPr lang="ko-KR" altLang="en-US" dirty="0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 rot="2587134">
            <a:off x="5321758" y="40604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경보메시지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786082" cy="560406"/>
          </a:xfrm>
        </p:spPr>
        <p:txBody>
          <a:bodyPr/>
          <a:lstStyle/>
          <a:p>
            <a:r>
              <a:rPr lang="ko-KR" altLang="en-US" dirty="0" smtClean="0"/>
              <a:t>사용된 기술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11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pic>
        <p:nvPicPr>
          <p:cNvPr id="6" name="내용 개체 틀 6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4329582" cy="2020675"/>
          </a:xfrm>
        </p:spPr>
      </p:pic>
      <p:pic>
        <p:nvPicPr>
          <p:cNvPr id="7" name="그림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97" y="4143380"/>
            <a:ext cx="4327386" cy="1714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256" y="35285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&lt;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송신부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&gt;</a:t>
            </a:r>
            <a:endParaRPr lang="ko-KR" altLang="en-US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78645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&lt;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수신부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&gt;</a:t>
            </a:r>
            <a:endParaRPr lang="ko-KR" altLang="en-US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85786" y="1714488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초음파 센서</a:t>
            </a:r>
            <a:r>
              <a:rPr lang="en-US" altLang="ko-KR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기본 원리</a:t>
            </a:r>
            <a:r>
              <a:rPr lang="en-US" altLang="ko-KR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0034" y="2852694"/>
            <a:ext cx="3643338" cy="2862322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물체에 부딪혀서 반사되는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</a:b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  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소리의 반향을 시간으로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</a:b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  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환산하여 거리를 측정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공기 중 초음파의 전달 속도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</a:b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   V = 343m/s</a:t>
            </a:r>
          </a:p>
          <a:p>
            <a:pPr algn="ctr"/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센서의 동작 오차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   0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℃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~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70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 ℃에서 약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11~12%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초음파 센서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786082" cy="560406"/>
          </a:xfrm>
        </p:spPr>
        <p:txBody>
          <a:bodyPr/>
          <a:lstStyle/>
          <a:p>
            <a:r>
              <a:rPr lang="ko-KR" altLang="en-US" smtClean="0"/>
              <a:t>사용된 기술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12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초음파 센서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786" y="3714752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오류값</a:t>
            </a:r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제어</a:t>
            </a:r>
            <a:endParaRPr lang="en-US" altLang="ko-KR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0034" y="4657563"/>
            <a:ext cx="7929618" cy="120032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초음파 센서로  인식되는 값 중 너무 작거나 큰 값이 발생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연속해서 인식되는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10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개의 값 중 표준편차가 가장 작은 값을 대표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</a:b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   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값으로 선정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14348" y="1428736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물체와의 거리 계산</a:t>
            </a:r>
            <a:endParaRPr lang="en-US" altLang="ko-KR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2910" y="2357430"/>
            <a:ext cx="6357982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물체와의 거리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(D) [m] =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음속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(V) [m/s] x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시간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(t) [s]</a:t>
            </a:r>
          </a:p>
          <a:p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		      = 343m/s  x 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총 걸린 시간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/2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71472" y="6357958"/>
            <a:ext cx="2133600" cy="365125"/>
          </a:xfrm>
        </p:spPr>
        <p:txBody>
          <a:bodyPr/>
          <a:lstStyle/>
          <a:p>
            <a:fld id="{C3D05946-69F4-4108-AC3D-D3C33946374B}" type="slidenum">
              <a:rPr lang="ko-KR" altLang="en-US" smtClean="0"/>
              <a:pPr/>
              <a:t>13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786082" cy="560406"/>
          </a:xfrm>
        </p:spPr>
        <p:txBody>
          <a:bodyPr/>
          <a:lstStyle/>
          <a:p>
            <a:r>
              <a:rPr lang="ko-KR" altLang="en-US" dirty="0" smtClean="0"/>
              <a:t>사용된 기술</a:t>
            </a:r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위치인식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14348" y="1428736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두 원의 교점 계산</a:t>
            </a:r>
            <a:endParaRPr lang="en-US" altLang="ko-KR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2910" y="2357430"/>
            <a:ext cx="6357982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2910" y="2714620"/>
            <a:ext cx="6357982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5" name="_x34733024" descr="DRW000008ac16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6088717" cy="571504"/>
          </a:xfrm>
          <a:prstGeom prst="rect">
            <a:avLst/>
          </a:prstGeom>
          <a:noFill/>
        </p:spPr>
      </p:pic>
      <p:sp>
        <p:nvSpPr>
          <p:cNvPr id="16" name="모서리가 둥근 직사각형 15"/>
          <p:cNvSpPr/>
          <p:nvPr/>
        </p:nvSpPr>
        <p:spPr>
          <a:xfrm>
            <a:off x="714348" y="3357562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촬영 구간 설정</a:t>
            </a:r>
            <a:endParaRPr lang="en-US" altLang="ko-KR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14348" y="4345552"/>
            <a:ext cx="6357982" cy="120032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카메라와의 거리를 비율로 계산하여 결정</a:t>
            </a:r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카메라와 가장 가까운 </a:t>
            </a:r>
            <a:r>
              <a:rPr lang="ko-KR" altLang="en-US" b="1" dirty="0" err="1" smtClean="0">
                <a:solidFill>
                  <a:schemeClr val="tx1"/>
                </a:solidFill>
                <a:ea typeface="굴림체" pitchFamily="49" charset="-127"/>
              </a:rPr>
              <a:t>외각선을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 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X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축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,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중앙을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Y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축으로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</a:b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  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설정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14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786082" cy="560406"/>
          </a:xfrm>
        </p:spPr>
        <p:txBody>
          <a:bodyPr/>
          <a:lstStyle/>
          <a:p>
            <a:r>
              <a:rPr lang="ko-KR" altLang="en-US" dirty="0" smtClean="0"/>
              <a:t>사용된 기술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latin typeface="+mj-lt"/>
                <a:ea typeface="굴림" pitchFamily="50" charset="-127"/>
                <a:cs typeface="+mj-cs"/>
              </a:rPr>
              <a:t>CDMA </a:t>
            </a:r>
            <a:r>
              <a:rPr lang="ko-KR" altLang="en-US" sz="3200" dirty="0" smtClean="0">
                <a:latin typeface="+mj-lt"/>
                <a:ea typeface="굴림" pitchFamily="50" charset="-127"/>
                <a:cs typeface="+mj-cs"/>
              </a:rPr>
              <a:t>사용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4348" y="1571612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AT-Command </a:t>
            </a:r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사용 </a:t>
            </a:r>
            <a:endParaRPr lang="en-US" altLang="ko-KR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2910" y="2714620"/>
            <a:ext cx="8001056" cy="2308324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시리얼 포트를 통해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CDMA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모듈 사용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모뎀 명령어인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AT-Command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를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통해 환경 설정 및 정보 확인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Target board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에서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System Time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대신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CDMA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모듈로부터 받아오는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</a:b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   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시간을 사용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EUC-KR </a:t>
            </a:r>
            <a:r>
              <a:rPr lang="ko-KR" altLang="en-US" b="1" dirty="0" err="1" smtClean="0">
                <a:solidFill>
                  <a:schemeClr val="tx1"/>
                </a:solidFill>
                <a:ea typeface="굴림체" pitchFamily="49" charset="-127"/>
              </a:rPr>
              <a:t>인코딩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 방식으로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SMS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전송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928958" cy="560406"/>
          </a:xfrm>
        </p:spPr>
        <p:txBody>
          <a:bodyPr/>
          <a:lstStyle/>
          <a:p>
            <a:r>
              <a:rPr lang="ko-KR" altLang="en-US" smtClean="0"/>
              <a:t>사용된 기술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15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Network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전송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14348" y="1571612"/>
            <a:ext cx="3071834" cy="642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소켓 통신</a:t>
            </a:r>
            <a:endParaRPr lang="en-US" altLang="ko-KR" b="1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2910" y="2786058"/>
            <a:ext cx="8001056" cy="147732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소켓 통신을 이용하여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사용자 컴퓨터로 전송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사용자 컴퓨터가 서버가 되고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Target board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는 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client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의 역할을 함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◎</a:t>
            </a:r>
            <a:r>
              <a:rPr lang="en-US" altLang="ko-KR" b="1" dirty="0" smtClean="0">
                <a:solidFill>
                  <a:schemeClr val="tx1"/>
                </a:solidFill>
                <a:ea typeface="굴림체" pitchFamily="49" charset="-127"/>
              </a:rPr>
              <a:t> User Application</a:t>
            </a:r>
            <a:r>
              <a:rPr lang="ko-KR" altLang="en-US" b="1" dirty="0" smtClean="0">
                <a:solidFill>
                  <a:schemeClr val="tx1"/>
                </a:solidFill>
                <a:ea typeface="굴림체" pitchFamily="49" charset="-127"/>
              </a:rPr>
              <a:t>이 동작하고 있어야 전송이 이루어짐</a:t>
            </a:r>
            <a:endParaRPr lang="en-US" altLang="ko-KR" b="1" dirty="0" smtClean="0">
              <a:solidFill>
                <a:schemeClr val="tx1"/>
              </a:solidFill>
              <a:ea typeface="굴림체" pitchFamily="49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구현 현황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16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환경설정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pic>
        <p:nvPicPr>
          <p:cNvPr id="1026" name="Picture 2" descr="E:\images\passwo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700" y="1428736"/>
            <a:ext cx="3048000" cy="2000264"/>
          </a:xfrm>
          <a:prstGeom prst="rect">
            <a:avLst/>
          </a:prstGeom>
          <a:noFill/>
        </p:spPr>
      </p:pic>
      <p:pic>
        <p:nvPicPr>
          <p:cNvPr id="1027" name="Picture 3" descr="E:\images\phoneNu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564" y="3960496"/>
            <a:ext cx="3048000" cy="2000264"/>
          </a:xfrm>
          <a:prstGeom prst="rect">
            <a:avLst/>
          </a:prstGeom>
          <a:noFill/>
        </p:spPr>
      </p:pic>
      <p:pic>
        <p:nvPicPr>
          <p:cNvPr id="1028" name="Picture 4" descr="E:\images\snapsh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13570"/>
            <a:ext cx="3048000" cy="2000264"/>
          </a:xfrm>
          <a:prstGeom prst="rect">
            <a:avLst/>
          </a:prstGeom>
          <a:noFill/>
        </p:spPr>
      </p:pic>
      <p:pic>
        <p:nvPicPr>
          <p:cNvPr id="1029" name="Picture 5" descr="E:\images\watchTim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2078" y="3960496"/>
            <a:ext cx="3048000" cy="2000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85246" y="338569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암호변경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11489" y="3385698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촬영주기 설정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82927" y="591416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감시시간 설정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3212" y="5914164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사용자 전화번호변경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17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198560" cy="560406"/>
          </a:xfrm>
        </p:spPr>
        <p:txBody>
          <a:bodyPr/>
          <a:lstStyle/>
          <a:p>
            <a:r>
              <a:rPr lang="ko-KR" altLang="en-US" dirty="0" smtClean="0"/>
              <a:t>구현 현황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사진 확인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339976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&lt;</a:t>
            </a:r>
            <a:r>
              <a:rPr lang="ko-KR" altLang="en-US" dirty="0" smtClean="0"/>
              <a:t>사진보기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585679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사진삭제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01186" y="585679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&lt;USB</a:t>
            </a:r>
            <a:r>
              <a:rPr lang="ko-KR" altLang="en-US" dirty="0" smtClean="0"/>
              <a:t>로 복사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pic>
        <p:nvPicPr>
          <p:cNvPr id="5121" name="Picture 1" descr="C:\Documents and Settings\bluelilmn\바탕 화면\delete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206"/>
            <a:ext cx="3048000" cy="2071686"/>
          </a:xfrm>
          <a:prstGeom prst="rect">
            <a:avLst/>
          </a:prstGeom>
          <a:noFill/>
        </p:spPr>
      </p:pic>
      <p:pic>
        <p:nvPicPr>
          <p:cNvPr id="5122" name="Picture 2" descr="C:\Documents and Settings\bluelilmn\바탕 화면\view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00374"/>
            <a:ext cx="3048000" cy="2071686"/>
          </a:xfrm>
          <a:prstGeom prst="rect">
            <a:avLst/>
          </a:prstGeom>
          <a:noFill/>
        </p:spPr>
      </p:pic>
      <p:pic>
        <p:nvPicPr>
          <p:cNvPr id="5123" name="Picture 3" descr="C:\Documents and Settings\bluelilmn\바탕 화면\moveToUs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86206"/>
            <a:ext cx="3048000" cy="2071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4214842" cy="560406"/>
          </a:xfrm>
        </p:spPr>
        <p:txBody>
          <a:bodyPr/>
          <a:lstStyle/>
          <a:p>
            <a:r>
              <a:rPr lang="ko-KR" altLang="en-US" smtClean="0"/>
              <a:t>초기제안과의 차이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18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초기제안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사진파일을 </a:t>
            </a:r>
            <a:r>
              <a:rPr lang="en-US" altLang="ko-KR" dirty="0" smtClean="0"/>
              <a:t>MMS</a:t>
            </a:r>
            <a:r>
              <a:rPr lang="ko-KR" altLang="en-US" dirty="0" smtClean="0"/>
              <a:t>로 전송</a:t>
            </a:r>
            <a:endParaRPr lang="en-US" altLang="ko-KR" dirty="0" smtClean="0"/>
          </a:p>
          <a:p>
            <a:pPr lvl="1"/>
            <a:endParaRPr lang="en-US" altLang="ko-KR" sz="1000" dirty="0" smtClean="0"/>
          </a:p>
          <a:p>
            <a:r>
              <a:rPr lang="ko-KR" altLang="en-US" dirty="0" smtClean="0"/>
              <a:t>구현 현황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SMS</a:t>
            </a:r>
            <a:r>
              <a:rPr lang="ko-KR" altLang="en-US" dirty="0" smtClean="0"/>
              <a:t>로 경보메시지 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사진파일 </a:t>
            </a:r>
            <a:r>
              <a:rPr lang="en-US" altLang="ko-KR" dirty="0" smtClean="0"/>
              <a:t>Network</a:t>
            </a:r>
            <a:r>
              <a:rPr lang="ko-KR" altLang="en-US" dirty="0" smtClean="0"/>
              <a:t> </a:t>
            </a:r>
            <a:r>
              <a:rPr lang="ko-KR" altLang="en-US" dirty="0" smtClean="0"/>
              <a:t>통신으로 전송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User Application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pPr lvl="1"/>
            <a:endParaRPr lang="en-US" altLang="ko-KR" sz="1000" dirty="0" smtClean="0"/>
          </a:p>
          <a:p>
            <a:r>
              <a:rPr lang="ko-KR" altLang="en-US" dirty="0" smtClean="0"/>
              <a:t>이유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개발에 사용한 </a:t>
            </a:r>
            <a:r>
              <a:rPr lang="en-US" altLang="ko-KR" dirty="0" smtClean="0"/>
              <a:t>CDMA</a:t>
            </a:r>
            <a:r>
              <a:rPr lang="ko-KR" altLang="en-US" dirty="0" smtClean="0"/>
              <a:t>모듈에 </a:t>
            </a:r>
            <a:r>
              <a:rPr lang="en-US" altLang="ko-KR" dirty="0" smtClean="0"/>
              <a:t>MMS</a:t>
            </a:r>
            <a:r>
              <a:rPr lang="ko-KR" altLang="en-US" dirty="0" smtClean="0"/>
              <a:t>에 관한 </a:t>
            </a:r>
            <a:r>
              <a:rPr lang="en-US" altLang="ko-KR" dirty="0" err="1" smtClean="0"/>
              <a:t>ATCommand</a:t>
            </a:r>
            <a:r>
              <a:rPr lang="ko-KR" altLang="en-US" dirty="0" smtClean="0"/>
              <a:t>를 지원하지 않음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MMS </a:t>
            </a:r>
            <a:r>
              <a:rPr lang="ko-KR" altLang="en-US" dirty="0" smtClean="0"/>
              <a:t>전송은 통신사마다 전송양식이 </a:t>
            </a:r>
            <a:r>
              <a:rPr lang="ko-KR" altLang="en-US" dirty="0" smtClean="0"/>
              <a:t>달라 임의로 설정할 수 없음</a:t>
            </a:r>
            <a:endParaRPr lang="en-US" altLang="ko-K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시연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19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pic>
        <p:nvPicPr>
          <p:cNvPr id="7" name="joine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0410" y="1643050"/>
            <a:ext cx="6993490" cy="39338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198560" cy="560406"/>
          </a:xfrm>
        </p:spPr>
        <p:txBody>
          <a:bodyPr>
            <a:noAutofit/>
          </a:bodyPr>
          <a:lstStyle/>
          <a:p>
            <a:r>
              <a:rPr lang="ko-KR" altLang="en-US" sz="4000" dirty="0" smtClean="0"/>
              <a:t>목</a:t>
            </a:r>
            <a:r>
              <a:rPr lang="ko-KR" altLang="en-US" sz="4000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개요</a:t>
            </a:r>
            <a:endParaRPr lang="en-US" altLang="ko-KR" b="1" dirty="0" smtClean="0"/>
          </a:p>
          <a:p>
            <a:r>
              <a:rPr lang="ko-KR" altLang="en-US" b="1" dirty="0" smtClean="0"/>
              <a:t>시스템 </a:t>
            </a:r>
            <a:r>
              <a:rPr lang="ko-KR" altLang="en-US" b="1" dirty="0" smtClean="0"/>
              <a:t>소개</a:t>
            </a:r>
            <a:endParaRPr lang="en-US" altLang="ko-KR" b="1" dirty="0" smtClean="0"/>
          </a:p>
          <a:p>
            <a:r>
              <a:rPr lang="ko-KR" altLang="en-US" b="1" dirty="0" smtClean="0"/>
              <a:t>시스템구성도</a:t>
            </a:r>
            <a:endParaRPr lang="en-US" altLang="ko-KR" b="1" dirty="0" smtClean="0"/>
          </a:p>
          <a:p>
            <a:r>
              <a:rPr lang="ko-KR" altLang="en-US" b="1" dirty="0" smtClean="0"/>
              <a:t>시스템 구조</a:t>
            </a:r>
            <a:endParaRPr lang="en-US" altLang="ko-KR" b="1" dirty="0" smtClean="0"/>
          </a:p>
          <a:p>
            <a:r>
              <a:rPr lang="ko-KR" altLang="en-US" b="1" dirty="0" smtClean="0"/>
              <a:t>사용된 기술</a:t>
            </a:r>
            <a:endParaRPr lang="en-US" altLang="ko-KR" b="1" dirty="0" smtClean="0"/>
          </a:p>
          <a:p>
            <a:r>
              <a:rPr lang="ko-KR" altLang="en-US" b="1" dirty="0" smtClean="0"/>
              <a:t>구현 현황</a:t>
            </a:r>
            <a:endParaRPr lang="en-US" altLang="ko-KR" b="1" dirty="0" smtClean="0"/>
          </a:p>
          <a:p>
            <a:r>
              <a:rPr lang="en-US" altLang="ko-KR" b="1" dirty="0" smtClean="0"/>
              <a:t>Q&amp;A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Observer </a:t>
            </a:r>
            <a:r>
              <a:rPr lang="ko-KR" altLang="en-US" dirty="0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2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20</a:t>
            </a:fld>
            <a:r>
              <a:rPr lang="en-US" altLang="ko-KR" smtClean="0"/>
              <a:t>/20</a:t>
            </a:r>
          </a:p>
        </p:txBody>
      </p:sp>
      <p:pic>
        <p:nvPicPr>
          <p:cNvPr id="3074" name="Picture 2" descr="C:\Documents and Settings\bluelilmn\바탕 화면\UCAANCLY0CAS35VLACAABU3LBCA6J638SCAET1I2CCAKTOFY3CASUGZI3CANYQGY0CARNB5GWCAY5WC4XCA7SYK0TCA7WPYI5CA97PPZBCAA285S2CAZ7HHBNCAKQK6DUCA3WGLXKCA04B90HCA4N8D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609990" cy="3609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2198560" cy="560406"/>
          </a:xfrm>
        </p:spPr>
        <p:txBody>
          <a:bodyPr/>
          <a:lstStyle/>
          <a:p>
            <a:pPr lvl="0"/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제안서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3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8283" y="1583754"/>
            <a:ext cx="2143140" cy="790922"/>
            <a:chOff x="3571" y="870"/>
            <a:chExt cx="1230" cy="618"/>
          </a:xfrm>
        </p:grpSpPr>
        <p:pic>
          <p:nvPicPr>
            <p:cNvPr id="7" name="Picture 17" descr="Slide28-yellowov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" y="870"/>
              <a:ext cx="123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3661" y="932"/>
              <a:ext cx="1127" cy="462"/>
            </a:xfrm>
            <a:prstGeom prst="ellipse">
              <a:avLst/>
            </a:prstGeom>
            <a:noFill/>
            <a:ln w="38100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도난경보기</a:t>
              </a:r>
              <a:endPara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19449" y="2714620"/>
            <a:ext cx="2198300" cy="866944"/>
            <a:chOff x="4639" y="1669"/>
            <a:chExt cx="1230" cy="618"/>
          </a:xfrm>
        </p:grpSpPr>
        <p:pic>
          <p:nvPicPr>
            <p:cNvPr id="10" name="Picture 30" descr="Slide28-redov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9" y="1669"/>
              <a:ext cx="123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1"/>
            <p:cNvSpPr>
              <a:spLocks noChangeArrowheads="1"/>
            </p:cNvSpPr>
            <p:nvPr/>
          </p:nvSpPr>
          <p:spPr bwMode="auto">
            <a:xfrm>
              <a:off x="4647" y="1786"/>
              <a:ext cx="912" cy="38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무인경비시스템</a:t>
              </a:r>
              <a:endPara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93644" y="3857628"/>
            <a:ext cx="2226472" cy="878058"/>
            <a:chOff x="2021" y="2160"/>
            <a:chExt cx="1230" cy="618"/>
          </a:xfrm>
        </p:grpSpPr>
        <p:pic>
          <p:nvPicPr>
            <p:cNvPr id="13" name="Picture 7" descr="Slide28-greenov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1" y="2160"/>
              <a:ext cx="123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236" y="2325"/>
              <a:ext cx="866" cy="26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방범용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CCTV</a:t>
              </a:r>
              <a:endPara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5" name="오른쪽 화살표 14"/>
          <p:cNvSpPr/>
          <p:nvPr/>
        </p:nvSpPr>
        <p:spPr>
          <a:xfrm>
            <a:off x="2428860" y="1869506"/>
            <a:ext cx="200026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0298" y="1571612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침입 시 경고음</a:t>
            </a:r>
            <a:endParaRPr lang="ko-KR" altLang="en-US" dirty="0"/>
          </a:p>
        </p:txBody>
      </p:sp>
      <p:sp>
        <p:nvSpPr>
          <p:cNvPr id="17" name="오른쪽 화살표 16"/>
          <p:cNvSpPr/>
          <p:nvPr/>
        </p:nvSpPr>
        <p:spPr>
          <a:xfrm>
            <a:off x="2428860" y="3046410"/>
            <a:ext cx="200026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2428860" y="4176718"/>
            <a:ext cx="200026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739309" y="387882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상시 녹화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57422" y="2748516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침입 시 대원 출동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786314" y="1655192"/>
            <a:ext cx="4071966" cy="785818"/>
          </a:xfrm>
          <a:prstGeom prst="rect">
            <a:avLst/>
          </a:prstGeom>
          <a:solidFill>
            <a:srgbClr val="FFFEBE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◎ 문이 있는 곳에만 설치가능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주변에 사람이 없으면 효과가 없음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86314" y="2832096"/>
            <a:ext cx="4071966" cy="785818"/>
          </a:xfrm>
          <a:prstGeom prst="rect">
            <a:avLst/>
          </a:prstGeom>
          <a:solidFill>
            <a:schemeClr val="accent6">
              <a:lumMod val="40000"/>
              <a:lumOff val="60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◎ 실내만 감시 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인력 부족으로 출동시간 지연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786314" y="3890966"/>
            <a:ext cx="4000528" cy="785818"/>
          </a:xfrm>
          <a:prstGeom prst="rect">
            <a:avLst/>
          </a:prstGeom>
          <a:solidFill>
            <a:srgbClr val="C3FBBB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◎ 녹화 및 감시기능만 제공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도난발행 후 증거자료로만 사용  </a:t>
            </a:r>
            <a:endParaRPr lang="ko-KR" altLang="en-US" dirty="0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방범시스템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 현황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2143108" y="5214950"/>
            <a:ext cx="6715172" cy="785818"/>
          </a:xfrm>
          <a:prstGeom prst="roundRect">
            <a:avLst/>
          </a:prstGeom>
          <a:solidFill>
            <a:srgbClr val="EF40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농촌 현실에 맞는 야외 방범 시스템이 필요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9" name="그림 28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072074"/>
            <a:ext cx="1556404" cy="10450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Observer </a:t>
            </a:r>
            <a:r>
              <a:rPr lang="ko-KR" altLang="en-US" dirty="0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4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214710" cy="560406"/>
          </a:xfrm>
        </p:spPr>
        <p:txBody>
          <a:bodyPr/>
          <a:lstStyle/>
          <a:p>
            <a:r>
              <a:rPr lang="ko-KR" altLang="en-US" dirty="0" smtClean="0"/>
              <a:t>시스템 소개</a:t>
            </a: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latin typeface="+mj-lt"/>
                <a:ea typeface="굴림" pitchFamily="50" charset="-127"/>
                <a:cs typeface="+mj-cs"/>
              </a:rPr>
              <a:t>시스템의 특징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58284" y="2122314"/>
            <a:ext cx="2572824" cy="949496"/>
            <a:chOff x="3571" y="870"/>
            <a:chExt cx="1230" cy="618"/>
          </a:xfrm>
        </p:grpSpPr>
        <p:pic>
          <p:nvPicPr>
            <p:cNvPr id="9" name="Picture 17" descr="Slide28-yellowov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" y="870"/>
              <a:ext cx="123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3857" y="932"/>
              <a:ext cx="751" cy="462"/>
            </a:xfrm>
            <a:prstGeom prst="ellipse">
              <a:avLst/>
            </a:prstGeom>
            <a:noFill/>
            <a:ln w="38100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휴대성</a:t>
              </a:r>
              <a:endPara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19448" y="4214818"/>
            <a:ext cx="2639043" cy="1040760"/>
            <a:chOff x="4639" y="1669"/>
            <a:chExt cx="1230" cy="618"/>
          </a:xfrm>
        </p:grpSpPr>
        <p:pic>
          <p:nvPicPr>
            <p:cNvPr id="12" name="Picture 30" descr="Slide28-redov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39" y="1669"/>
              <a:ext cx="123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31"/>
            <p:cNvSpPr>
              <a:spLocks noChangeArrowheads="1"/>
            </p:cNvSpPr>
            <p:nvPr/>
          </p:nvSpPr>
          <p:spPr bwMode="auto">
            <a:xfrm>
              <a:off x="4670" y="1768"/>
              <a:ext cx="1032" cy="384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야외 방범 시스템</a:t>
              </a:r>
              <a:endPara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3129172" y="1979438"/>
            <a:ext cx="5729108" cy="1200329"/>
          </a:xfrm>
          <a:prstGeom prst="rect">
            <a:avLst/>
          </a:prstGeom>
          <a:solidFill>
            <a:srgbClr val="FACF7A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◎ </a:t>
            </a:r>
            <a:r>
              <a:rPr lang="en-US" altLang="ko-KR" dirty="0" smtClean="0">
                <a:solidFill>
                  <a:schemeClr val="tx1"/>
                </a:solidFill>
              </a:rPr>
              <a:t>CDMA</a:t>
            </a:r>
            <a:r>
              <a:rPr lang="ko-KR" altLang="en-US" dirty="0" smtClean="0">
                <a:solidFill>
                  <a:schemeClr val="tx1"/>
                </a:solidFill>
              </a:rPr>
              <a:t>단말기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휴대전화기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로 </a:t>
            </a:r>
            <a:r>
              <a:rPr lang="en-US" altLang="ko-KR" dirty="0" smtClean="0">
                <a:solidFill>
                  <a:schemeClr val="tx1"/>
                </a:solidFill>
              </a:rPr>
              <a:t>SMS</a:t>
            </a:r>
            <a:r>
              <a:rPr lang="ko-KR" altLang="en-US" dirty="0" smtClean="0">
                <a:solidFill>
                  <a:schemeClr val="tx1"/>
                </a:solidFill>
              </a:rPr>
              <a:t>전송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수신 받을 단말기의 휴대가 용이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휴대전화기 사용의 보편화 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    -&gt; </a:t>
            </a:r>
            <a:r>
              <a:rPr lang="ko-KR" altLang="en-US" dirty="0" smtClean="0">
                <a:solidFill>
                  <a:schemeClr val="tx1"/>
                </a:solidFill>
              </a:rPr>
              <a:t>사용중인 휴대폰으로 바로 사용 가능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129172" y="3692444"/>
            <a:ext cx="5729108" cy="2308324"/>
          </a:xfrm>
          <a:prstGeom prst="rect">
            <a:avLst/>
          </a:prstGeom>
          <a:solidFill>
            <a:srgbClr val="FBC29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◎ 필요한 지역에 설치 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감시를 위한 별도의 인원이 불필요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초기 설치비용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전기세를 제외한 추가비용 없음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    -&gt; </a:t>
            </a:r>
            <a:r>
              <a:rPr lang="ko-KR" altLang="en-US" dirty="0" smtClean="0">
                <a:solidFill>
                  <a:schemeClr val="tx1"/>
                </a:solidFill>
              </a:rPr>
              <a:t>비용 절감 효과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실시간으로 경보가 전달 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    -&gt;</a:t>
            </a:r>
            <a:r>
              <a:rPr lang="ko-KR" altLang="en-US" dirty="0" smtClean="0">
                <a:solidFill>
                  <a:schemeClr val="tx1"/>
                </a:solidFill>
              </a:rPr>
              <a:t> 신속한 대처 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◎ 사진저장 기능 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    -&gt;</a:t>
            </a:r>
            <a:r>
              <a:rPr lang="ko-KR" altLang="en-US" dirty="0" smtClean="0">
                <a:solidFill>
                  <a:schemeClr val="tx1"/>
                </a:solidFill>
              </a:rPr>
              <a:t> 증거자료 확보 가능</a:t>
            </a:r>
            <a:endParaRPr lang="ko-KR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214710" cy="560406"/>
          </a:xfrm>
        </p:spPr>
        <p:txBody>
          <a:bodyPr/>
          <a:lstStyle/>
          <a:p>
            <a:r>
              <a:rPr lang="ko-KR" altLang="en-US" dirty="0" smtClean="0"/>
              <a:t>시스템 소개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5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28596" y="2827164"/>
            <a:ext cx="8001056" cy="1282700"/>
            <a:chOff x="1360488" y="2714625"/>
            <a:chExt cx="7181850" cy="1282700"/>
          </a:xfrm>
        </p:grpSpPr>
        <p:pic>
          <p:nvPicPr>
            <p:cNvPr id="8" name="Picture 38" descr="Slide18-onethir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148848" y="2714625"/>
              <a:ext cx="2393490" cy="128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1" descr="slide18-twothir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360488" y="2714625"/>
              <a:ext cx="4795262" cy="128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071538" y="32557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침입자감지</a:t>
            </a:r>
            <a:endParaRPr lang="ko-KR" altLang="en-US" sz="2400" dirty="0">
              <a:solidFill>
                <a:schemeClr val="tx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3067737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경고음 출력 및</a:t>
            </a: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</a:br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침입자 촬영</a:t>
            </a:r>
            <a:endParaRPr lang="ko-KR" altLang="en-US" sz="2400" dirty="0">
              <a:solidFill>
                <a:schemeClr val="tx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32557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tx2">
                    <a:lumMod val="75000"/>
                  </a:schemeClr>
                </a:solidFill>
                <a:latin typeface="굴림" pitchFamily="50" charset="-127"/>
                <a:ea typeface="굴림" pitchFamily="50" charset="-127"/>
              </a:rPr>
              <a:t>상황전달</a:t>
            </a:r>
            <a:endParaRPr lang="ko-KR" altLang="en-US" sz="2400" dirty="0">
              <a:solidFill>
                <a:schemeClr val="tx2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42877" y="1898470"/>
            <a:ext cx="2857520" cy="1152513"/>
            <a:chOff x="285720" y="1857364"/>
            <a:chExt cx="2928958" cy="1152513"/>
          </a:xfrm>
        </p:grpSpPr>
        <p:pic>
          <p:nvPicPr>
            <p:cNvPr id="14" name="Picture 29" descr="Slide30-upbubble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</a:blip>
            <a:srcRect/>
            <a:stretch>
              <a:fillRect/>
            </a:stretch>
          </p:blipFill>
          <p:spPr bwMode="auto">
            <a:xfrm flipH="1">
              <a:off x="285720" y="1857364"/>
              <a:ext cx="2928958" cy="11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65487" y="2071678"/>
              <a:ext cx="23920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/>
                <a:t>◎ 지정된 공간에 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</a:t>
              </a:r>
              <a:r>
                <a:rPr lang="ko-KR" altLang="en-US" sz="1600" dirty="0" smtClean="0"/>
                <a:t>움직이는 침입자 감지</a:t>
              </a:r>
              <a:endParaRPr lang="ko-KR" altLang="en-US" sz="1600" dirty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857521" y="1326966"/>
            <a:ext cx="2991820" cy="1785951"/>
            <a:chOff x="206559" y="1747602"/>
            <a:chExt cx="3218656" cy="1262275"/>
          </a:xfrm>
        </p:grpSpPr>
        <p:pic>
          <p:nvPicPr>
            <p:cNvPr id="17" name="Picture 29" descr="Slide30-upbubble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</a:blip>
            <a:srcRect/>
            <a:stretch>
              <a:fillRect/>
            </a:stretch>
          </p:blipFill>
          <p:spPr bwMode="auto">
            <a:xfrm flipH="1">
              <a:off x="206559" y="1747602"/>
              <a:ext cx="3207904" cy="12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37122" y="1879368"/>
              <a:ext cx="2988093" cy="827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/>
                <a:t>◎ 경고음 출력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◎ 침입자 위치 파악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◎ 침입자 사진 촬영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◎ 저장된 사진 </a:t>
              </a:r>
              <a:r>
                <a:rPr lang="en-US" altLang="ko-KR" sz="1600" dirty="0" smtClean="0"/>
                <a:t>USB</a:t>
              </a:r>
              <a:r>
                <a:rPr lang="ko-KR" altLang="en-US" sz="1600" dirty="0" smtClean="0"/>
                <a:t>로 복사</a:t>
              </a:r>
              <a:endParaRPr lang="ko-KR" altLang="en-US" sz="1600" dirty="0"/>
            </a:p>
          </p:txBody>
        </p:sp>
      </p:grpSp>
      <p:grpSp>
        <p:nvGrpSpPr>
          <p:cNvPr id="19" name="그룹 18"/>
          <p:cNvGrpSpPr/>
          <p:nvPr/>
        </p:nvGrpSpPr>
        <p:grpSpPr>
          <a:xfrm flipH="1">
            <a:off x="5688113" y="1285860"/>
            <a:ext cx="3241605" cy="1755619"/>
            <a:chOff x="166575" y="1857364"/>
            <a:chExt cx="3048103" cy="1152513"/>
          </a:xfrm>
        </p:grpSpPr>
        <p:pic>
          <p:nvPicPr>
            <p:cNvPr id="20" name="Picture 29" descr="Slide30-upbubble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</a:blip>
            <a:srcRect/>
            <a:stretch>
              <a:fillRect/>
            </a:stretch>
          </p:blipFill>
          <p:spPr bwMode="auto">
            <a:xfrm flipH="1">
              <a:off x="285720" y="1857364"/>
              <a:ext cx="2928958" cy="115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66575" y="2014639"/>
              <a:ext cx="2900841" cy="827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/>
                <a:t>◎ 관할 경찰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관리자 등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</a:t>
              </a:r>
              <a:r>
                <a:rPr lang="ko-KR" altLang="en-US" sz="1600" dirty="0" smtClean="0"/>
                <a:t> 지정된 </a:t>
              </a:r>
              <a:r>
                <a:rPr lang="en-US" altLang="ko-KR" sz="1600" dirty="0" smtClean="0"/>
                <a:t>CDMA</a:t>
              </a:r>
              <a:r>
                <a:rPr lang="ko-KR" altLang="en-US" sz="1600" dirty="0" smtClean="0"/>
                <a:t>단말기로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    </a:t>
              </a:r>
              <a:r>
                <a:rPr lang="en-US" altLang="ko-KR" sz="1600" dirty="0" smtClean="0"/>
                <a:t>SMS </a:t>
              </a:r>
              <a:r>
                <a:rPr lang="ko-KR" altLang="en-US" sz="1600" dirty="0" smtClean="0"/>
                <a:t>전송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◎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사용자 컴퓨터로 사진 전송</a:t>
              </a:r>
              <a:endParaRPr lang="ko-KR" altLang="en-US" sz="1600" dirty="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00034" y="4184486"/>
            <a:ext cx="2857520" cy="2071684"/>
            <a:chOff x="500034" y="4071942"/>
            <a:chExt cx="2857520" cy="2071684"/>
          </a:xfrm>
        </p:grpSpPr>
        <p:grpSp>
          <p:nvGrpSpPr>
            <p:cNvPr id="23" name="그룹 31"/>
            <p:cNvGrpSpPr/>
            <p:nvPr/>
          </p:nvGrpSpPr>
          <p:grpSpPr>
            <a:xfrm>
              <a:off x="500034" y="4071942"/>
              <a:ext cx="2857522" cy="2071684"/>
              <a:chOff x="500063" y="2643182"/>
              <a:chExt cx="3714750" cy="2571750"/>
            </a:xfrm>
          </p:grpSpPr>
          <p:grpSp>
            <p:nvGrpSpPr>
              <p:cNvPr id="25" name="그룹 46"/>
              <p:cNvGrpSpPr/>
              <p:nvPr/>
            </p:nvGrpSpPr>
            <p:grpSpPr>
              <a:xfrm>
                <a:off x="500063" y="2643182"/>
                <a:ext cx="3714750" cy="2571750"/>
                <a:chOff x="500063" y="2643182"/>
                <a:chExt cx="3714750" cy="2571750"/>
              </a:xfrm>
            </p:grpSpPr>
            <p:grpSp>
              <p:nvGrpSpPr>
                <p:cNvPr id="31" name="그룹 40"/>
                <p:cNvGrpSpPr/>
                <p:nvPr/>
              </p:nvGrpSpPr>
              <p:grpSpPr>
                <a:xfrm>
                  <a:off x="500063" y="2643182"/>
                  <a:ext cx="3714750" cy="2571750"/>
                  <a:chOff x="500063" y="2643182"/>
                  <a:chExt cx="3714750" cy="2571750"/>
                </a:xfrm>
              </p:grpSpPr>
              <p:pic>
                <p:nvPicPr>
                  <p:cNvPr id="37" name="그림 5" descr="94358_onekorail.jpg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2938" y="2643182"/>
                    <a:ext cx="3429000" cy="2571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" name="그림 6" descr="%C3%CA%C0%BD%C6%C4_square02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500063" y="3643313"/>
                    <a:ext cx="357187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9" name="그림 7" descr="%C3%CA%C0%BD%C6%C4_square02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857625" y="3643313"/>
                    <a:ext cx="357188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그림 8" descr="%C3%CA%C0%BD%C6%C4_square02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857625" y="4857750"/>
                    <a:ext cx="357188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1" name="그림 9" descr="%C3%CA%C0%BD%C6%C4_square02.jp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500063" y="4857750"/>
                    <a:ext cx="357187" cy="276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42" name="그룹 49"/>
                  <p:cNvGrpSpPr>
                    <a:grpSpLocks/>
                  </p:cNvGrpSpPr>
                  <p:nvPr/>
                </p:nvGrpSpPr>
                <p:grpSpPr bwMode="auto">
                  <a:xfrm>
                    <a:off x="704851" y="3741734"/>
                    <a:ext cx="3359151" cy="1322387"/>
                    <a:chOff x="704392" y="3741657"/>
                    <a:chExt cx="3360256" cy="1322765"/>
                  </a:xfrm>
                </p:grpSpPr>
                <p:sp>
                  <p:nvSpPr>
                    <p:cNvPr id="43" name="막힌 원호 42"/>
                    <p:cNvSpPr/>
                    <p:nvPr/>
                  </p:nvSpPr>
                  <p:spPr>
                    <a:xfrm rot="13603861">
                      <a:off x="3671620" y="3705919"/>
                      <a:ext cx="357289" cy="428766"/>
                    </a:xfrm>
                    <a:prstGeom prst="blockArc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" name="막힌 원호 43"/>
                    <p:cNvSpPr/>
                    <p:nvPr/>
                  </p:nvSpPr>
                  <p:spPr>
                    <a:xfrm rot="7268825">
                      <a:off x="740130" y="3764673"/>
                      <a:ext cx="357290" cy="428766"/>
                    </a:xfrm>
                    <a:prstGeom prst="blockArc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" name="막힌 원호 44"/>
                    <p:cNvSpPr/>
                    <p:nvPr/>
                  </p:nvSpPr>
                  <p:spPr>
                    <a:xfrm rot="2660558">
                      <a:off x="742504" y="4635675"/>
                      <a:ext cx="357306" cy="428747"/>
                    </a:xfrm>
                    <a:prstGeom prst="blockArc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막힌 원호 45"/>
                    <p:cNvSpPr/>
                    <p:nvPr/>
                  </p:nvSpPr>
                  <p:spPr>
                    <a:xfrm rot="17692061">
                      <a:off x="3590631" y="4609464"/>
                      <a:ext cx="357290" cy="428766"/>
                    </a:xfrm>
                    <a:prstGeom prst="blockArc">
                      <a:avLst/>
                    </a:prstGeom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2" name="그룹 28"/>
                <p:cNvGrpSpPr>
                  <a:grpSpLocks/>
                </p:cNvGrpSpPr>
                <p:nvPr/>
              </p:nvGrpSpPr>
              <p:grpSpPr bwMode="auto">
                <a:xfrm>
                  <a:off x="849309" y="3932252"/>
                  <a:ext cx="3071812" cy="996951"/>
                  <a:chOff x="849715" y="3884534"/>
                  <a:chExt cx="3072056" cy="996420"/>
                </a:xfrm>
              </p:grpSpPr>
              <p:sp>
                <p:nvSpPr>
                  <p:cNvPr id="33" name="막힌 원호 32"/>
                  <p:cNvSpPr/>
                  <p:nvPr/>
                </p:nvSpPr>
                <p:spPr>
                  <a:xfrm rot="13603861">
                    <a:off x="3528943" y="3848703"/>
                    <a:ext cx="356997" cy="428659"/>
                  </a:xfrm>
                  <a:prstGeom prst="blockArc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막힌 원호 33"/>
                  <p:cNvSpPr/>
                  <p:nvPr/>
                </p:nvSpPr>
                <p:spPr>
                  <a:xfrm rot="7417369">
                    <a:off x="955402" y="3910582"/>
                    <a:ext cx="356998" cy="428659"/>
                  </a:xfrm>
                  <a:prstGeom prst="blockArc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막힌 원호 34"/>
                  <p:cNvSpPr/>
                  <p:nvPr/>
                </p:nvSpPr>
                <p:spPr>
                  <a:xfrm rot="2789380">
                    <a:off x="885546" y="4484952"/>
                    <a:ext cx="356998" cy="428659"/>
                  </a:xfrm>
                  <a:prstGeom prst="blockArc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막힌 원호 35"/>
                  <p:cNvSpPr/>
                  <p:nvPr/>
                </p:nvSpPr>
                <p:spPr>
                  <a:xfrm rot="18512637">
                    <a:off x="3386057" y="4488125"/>
                    <a:ext cx="356998" cy="428659"/>
                  </a:xfrm>
                  <a:prstGeom prst="blockArc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" name="그룹 29"/>
              <p:cNvGrpSpPr>
                <a:grpSpLocks/>
              </p:cNvGrpSpPr>
              <p:nvPr/>
            </p:nvGrpSpPr>
            <p:grpSpPr bwMode="auto">
              <a:xfrm>
                <a:off x="992192" y="4027483"/>
                <a:ext cx="2786064" cy="779461"/>
                <a:chOff x="992876" y="4027410"/>
                <a:chExt cx="2786019" cy="779992"/>
              </a:xfrm>
            </p:grpSpPr>
            <p:sp>
              <p:nvSpPr>
                <p:cNvPr id="27" name="막힌 원호 26"/>
                <p:cNvSpPr/>
                <p:nvPr/>
              </p:nvSpPr>
              <p:spPr>
                <a:xfrm rot="13603861">
                  <a:off x="3385871" y="3991816"/>
                  <a:ext cx="357430" cy="428618"/>
                </a:xfrm>
                <a:prstGeom prst="blockArc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막힌 원호 27"/>
                <p:cNvSpPr/>
                <p:nvPr/>
              </p:nvSpPr>
              <p:spPr>
                <a:xfrm rot="7871703">
                  <a:off x="1099906" y="4061713"/>
                  <a:ext cx="357430" cy="428618"/>
                </a:xfrm>
                <a:prstGeom prst="blockArc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막힌 원호 28"/>
                <p:cNvSpPr/>
                <p:nvPr/>
              </p:nvSpPr>
              <p:spPr>
                <a:xfrm rot="3206349">
                  <a:off x="1028470" y="4414378"/>
                  <a:ext cx="357430" cy="428618"/>
                </a:xfrm>
                <a:prstGeom prst="blockArc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막힌 원호 29"/>
                <p:cNvSpPr/>
                <p:nvPr/>
              </p:nvSpPr>
              <p:spPr>
                <a:xfrm rot="18541582">
                  <a:off x="3242998" y="4346068"/>
                  <a:ext cx="357431" cy="428618"/>
                </a:xfrm>
                <a:prstGeom prst="blockArc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4" name="Picture 3" descr="malicious user_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57290" y="5214950"/>
              <a:ext cx="571504" cy="632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그룹 46"/>
          <p:cNvGrpSpPr/>
          <p:nvPr/>
        </p:nvGrpSpPr>
        <p:grpSpPr>
          <a:xfrm>
            <a:off x="6786578" y="4398800"/>
            <a:ext cx="1571636" cy="1768091"/>
            <a:chOff x="6786578" y="4286256"/>
            <a:chExt cx="1571636" cy="1768091"/>
          </a:xfrm>
        </p:grpSpPr>
        <p:pic>
          <p:nvPicPr>
            <p:cNvPr id="48" name="그림 38" descr="dgmltn05_5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6578" y="4286256"/>
              <a:ext cx="1571636" cy="176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312044" y="4689484"/>
              <a:ext cx="5048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0" name="Picture 36" descr="arrow 12 blue arrow light edges"/>
          <p:cNvPicPr>
            <a:picLocks noChangeAspect="1" noChangeArrowheads="1"/>
          </p:cNvPicPr>
          <p:nvPr/>
        </p:nvPicPr>
        <p:blipFill>
          <a:blip r:embed="rId10">
            <a:lum bright="-18000"/>
          </a:blip>
          <a:srcRect/>
          <a:stretch>
            <a:fillRect/>
          </a:stretch>
        </p:blipFill>
        <p:spPr bwMode="black">
          <a:xfrm>
            <a:off x="3500430" y="4898866"/>
            <a:ext cx="3429024" cy="106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구현기능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동작시간 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방범 시스템의 시작시간 및 종료시간을 설정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CDMA</a:t>
            </a:r>
            <a:r>
              <a:rPr lang="ko-KR" altLang="en-US" dirty="0" smtClean="0"/>
              <a:t>단말기로부터 시간정보를 얻어 동작여부 </a:t>
            </a:r>
            <a:r>
              <a:rPr lang="ko-KR" altLang="en-US" dirty="0" smtClean="0"/>
              <a:t>결정</a:t>
            </a:r>
            <a:endParaRPr lang="en-US" altLang="ko-KR" dirty="0" smtClean="0"/>
          </a:p>
          <a:p>
            <a:pPr lvl="1"/>
            <a:endParaRPr lang="en-US" altLang="ko-KR" sz="900" dirty="0" smtClean="0"/>
          </a:p>
          <a:p>
            <a:r>
              <a:rPr lang="ko-KR" altLang="en-US" dirty="0" smtClean="0"/>
              <a:t>전화번호 설정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SMS</a:t>
            </a:r>
            <a:r>
              <a:rPr lang="ko-KR" altLang="en-US" dirty="0" smtClean="0"/>
              <a:t>를 전송 받을 전화번호를 사용자가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endParaRPr lang="en-US" altLang="ko-KR" sz="900" dirty="0" smtClean="0"/>
          </a:p>
          <a:p>
            <a:r>
              <a:rPr lang="en-US" altLang="ko-KR" dirty="0" err="1" smtClean="0"/>
              <a:t>UserLogin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 인증을 위한 로그인 및 암호 변경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6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굴림" pitchFamily="50" charset="-127"/>
                <a:cs typeface="+mj-cs"/>
              </a:rPr>
              <a:t>Observer System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구현기능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침입자 위치 인식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침입자 발생 시 위치를 인식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침입자 위치로 카메라 초점 </a:t>
            </a:r>
            <a:r>
              <a:rPr lang="ko-KR" altLang="en-US" dirty="0" smtClean="0"/>
              <a:t>이동</a:t>
            </a:r>
            <a:endParaRPr lang="en-US" altLang="ko-KR" dirty="0" smtClean="0"/>
          </a:p>
          <a:p>
            <a:pPr lvl="1"/>
            <a:endParaRPr lang="en-US" altLang="ko-KR" sz="900" dirty="0" smtClean="0"/>
          </a:p>
          <a:p>
            <a:r>
              <a:rPr lang="ko-KR" altLang="en-US" dirty="0" smtClean="0"/>
              <a:t>사진 촬영 및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침입자 사진을 촬영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Target board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MMC</a:t>
            </a:r>
            <a:r>
              <a:rPr lang="ko-KR" altLang="en-US" dirty="0" smtClean="0"/>
              <a:t>에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endParaRPr lang="en-US" altLang="ko-KR" sz="900" dirty="0" smtClean="0"/>
          </a:p>
          <a:p>
            <a:r>
              <a:rPr lang="en-US" altLang="ko-KR" dirty="0" smtClean="0"/>
              <a:t>Network </a:t>
            </a:r>
            <a:r>
              <a:rPr lang="ko-KR" altLang="en-US" dirty="0" smtClean="0"/>
              <a:t>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촬영 된 영상을 </a:t>
            </a:r>
            <a:r>
              <a:rPr lang="ko-KR" altLang="en-US" dirty="0" err="1" smtClean="0"/>
              <a:t>소캣</a:t>
            </a:r>
            <a:r>
              <a:rPr lang="ko-KR" altLang="en-US" dirty="0" smtClean="0"/>
              <a:t> 통신을 이용하여 사용자 컴퓨터에 전송</a:t>
            </a:r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7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latin typeface="+mj-lt"/>
                <a:ea typeface="굴림" pitchFamily="50" charset="-127"/>
                <a:cs typeface="+mj-cs"/>
              </a:rPr>
              <a:t>Observer System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구현기능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전송된 사진을 저장 및 목록 보기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새로운 사진이 전송되면 전송된 사진으로 화면 갱신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8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357686" y="571480"/>
            <a:ext cx="4572032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latin typeface="+mj-lt"/>
                <a:ea typeface="굴림" pitchFamily="50" charset="-127"/>
                <a:cs typeface="+mj-cs"/>
              </a:rPr>
              <a:t>User Application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286148" cy="560406"/>
          </a:xfrm>
        </p:spPr>
        <p:txBody>
          <a:bodyPr/>
          <a:lstStyle/>
          <a:p>
            <a:r>
              <a:rPr lang="ko-KR" altLang="en-US" smtClean="0"/>
              <a:t>시스템 구성도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Observer </a:t>
            </a:r>
            <a:r>
              <a:rPr lang="ko-KR" altLang="en-US" smtClean="0"/>
              <a:t>최종발표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5946-69F4-4108-AC3D-D3C33946374B}" type="slidenum">
              <a:rPr lang="ko-KR" altLang="en-US" smtClean="0"/>
              <a:pPr/>
              <a:t>9</a:t>
            </a:fld>
            <a:r>
              <a:rPr lang="en-US" altLang="ko-KR" dirty="0" smtClean="0"/>
              <a:t>/20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584442" y="1214422"/>
            <a:ext cx="8143932" cy="4929222"/>
            <a:chOff x="214282" y="428604"/>
            <a:chExt cx="8929718" cy="6000792"/>
          </a:xfrm>
        </p:grpSpPr>
        <p:cxnSp>
          <p:nvCxnSpPr>
            <p:cNvPr id="7" name="직선 연결선 6"/>
            <p:cNvCxnSpPr/>
            <p:nvPr/>
          </p:nvCxnSpPr>
          <p:spPr>
            <a:xfrm flipV="1">
              <a:off x="1714480" y="4929198"/>
              <a:ext cx="6072230" cy="15001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7" descr="C:\Documents and Settings\Administrator\Local Settings\Temporary Internet Files\Content.IE5\1CDQDX2E\MCj04315700000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9058" y="2786058"/>
              <a:ext cx="1348333" cy="1357322"/>
            </a:xfrm>
            <a:prstGeom prst="rect">
              <a:avLst/>
            </a:prstGeom>
            <a:noFill/>
          </p:spPr>
        </p:pic>
        <p:pic>
          <p:nvPicPr>
            <p:cNvPr id="10" name="Picture 10" descr="C:\Documents and Settings\Administrator\Local Settings\Temporary Internet Files\Content.IE5\O6Y96QJC\MCj0287156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2857496"/>
              <a:ext cx="1553725" cy="1857388"/>
            </a:xfrm>
            <a:prstGeom prst="rect">
              <a:avLst/>
            </a:prstGeom>
            <a:noFill/>
          </p:spPr>
        </p:pic>
        <p:pic>
          <p:nvPicPr>
            <p:cNvPr id="12" name="Picture 12" descr="C:\Documents and Settings\Administrator\Local Settings\Temporary Internet Files\Content.IE5\OL9FACLT\MCBS01075_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1928802"/>
              <a:ext cx="857256" cy="578730"/>
            </a:xfrm>
            <a:prstGeom prst="rect">
              <a:avLst/>
            </a:prstGeom>
            <a:noFill/>
          </p:spPr>
        </p:pic>
        <p:pic>
          <p:nvPicPr>
            <p:cNvPr id="13" name="Picture 12" descr="C:\Documents and Settings\Administrator\Local Settings\Temporary Internet Files\Content.IE5\OL9FACLT\MCBS01075_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282" y="5000636"/>
              <a:ext cx="857256" cy="578730"/>
            </a:xfrm>
            <a:prstGeom prst="rect">
              <a:avLst/>
            </a:prstGeom>
            <a:noFill/>
          </p:spPr>
        </p:pic>
        <p:pic>
          <p:nvPicPr>
            <p:cNvPr id="14" name="Picture 12" descr="C:\Documents and Settings\Administrator\Local Settings\Temporary Internet Files\Content.IE5\OL9FACLT\MCBS01075_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4612" y="2000240"/>
              <a:ext cx="857256" cy="578730"/>
            </a:xfrm>
            <a:prstGeom prst="rect">
              <a:avLst/>
            </a:prstGeom>
            <a:noFill/>
          </p:spPr>
        </p:pic>
        <p:pic>
          <p:nvPicPr>
            <p:cNvPr id="15" name="Picture 12" descr="C:\Documents and Settings\Administrator\Local Settings\Temporary Internet Files\Content.IE5\OL9FACLT\MCBS01075_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36663" y="5037908"/>
              <a:ext cx="857256" cy="578730"/>
            </a:xfrm>
            <a:prstGeom prst="rect">
              <a:avLst/>
            </a:prstGeom>
            <a:noFill/>
          </p:spPr>
        </p:pic>
        <p:sp>
          <p:nvSpPr>
            <p:cNvPr id="16" name="막힌 원호 15"/>
            <p:cNvSpPr/>
            <p:nvPr/>
          </p:nvSpPr>
          <p:spPr>
            <a:xfrm rot="7593267">
              <a:off x="742840" y="2271347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막힌 원호 16"/>
            <p:cNvSpPr/>
            <p:nvPr/>
          </p:nvSpPr>
          <p:spPr>
            <a:xfrm rot="7593267">
              <a:off x="895240" y="2423747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막힌 원호 17"/>
            <p:cNvSpPr/>
            <p:nvPr/>
          </p:nvSpPr>
          <p:spPr>
            <a:xfrm rot="18962979">
              <a:off x="2098956" y="4506731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막힌 원호 18"/>
            <p:cNvSpPr/>
            <p:nvPr/>
          </p:nvSpPr>
          <p:spPr>
            <a:xfrm rot="18962979">
              <a:off x="2313270" y="4680667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막힌 원호 19"/>
            <p:cNvSpPr/>
            <p:nvPr/>
          </p:nvSpPr>
          <p:spPr>
            <a:xfrm rot="2090433">
              <a:off x="804771" y="4849936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막힌 원호 20"/>
            <p:cNvSpPr/>
            <p:nvPr/>
          </p:nvSpPr>
          <p:spPr>
            <a:xfrm rot="2102931">
              <a:off x="947914" y="4635707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막힌 원호 21"/>
            <p:cNvSpPr/>
            <p:nvPr/>
          </p:nvSpPr>
          <p:spPr>
            <a:xfrm rot="13190734">
              <a:off x="2667578" y="2350652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막힌 원호 22"/>
            <p:cNvSpPr/>
            <p:nvPr/>
          </p:nvSpPr>
          <p:spPr>
            <a:xfrm rot="13190734">
              <a:off x="2524700" y="2564966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폭발 1 23"/>
            <p:cNvSpPr/>
            <p:nvPr/>
          </p:nvSpPr>
          <p:spPr>
            <a:xfrm>
              <a:off x="3286116" y="3143248"/>
              <a:ext cx="714380" cy="1000132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Picture 16" descr="C:\Documents and Settings\Administrator\Local Settings\Temporary Internet Files\Content.IE5\I245IDY8\MCj0431572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82786" y="3286124"/>
              <a:ext cx="1861214" cy="2196036"/>
            </a:xfrm>
            <a:prstGeom prst="rect">
              <a:avLst/>
            </a:prstGeom>
            <a:noFill/>
          </p:spPr>
        </p:pic>
        <p:cxnSp>
          <p:nvCxnSpPr>
            <p:cNvPr id="27" name="직선 연결선 26"/>
            <p:cNvCxnSpPr/>
            <p:nvPr/>
          </p:nvCxnSpPr>
          <p:spPr>
            <a:xfrm>
              <a:off x="4929190" y="3643314"/>
              <a:ext cx="2643206" cy="8572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0800000">
              <a:off x="714348" y="5643578"/>
              <a:ext cx="1000132" cy="7858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V="1">
              <a:off x="1714480" y="5715016"/>
              <a:ext cx="858844" cy="7143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642116" y="1643050"/>
              <a:ext cx="3644132" cy="1436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5400000" flipH="1" flipV="1">
              <a:off x="3643306" y="1643050"/>
              <a:ext cx="642942" cy="6429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rot="10800000">
              <a:off x="4287836" y="1643050"/>
              <a:ext cx="3284560" cy="27860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17" descr="C:\Documents and Settings\Administrator\Local Settings\Temporary Internet Files\Content.IE5\A0FZ37YU\MCj04338260000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14942" y="428604"/>
              <a:ext cx="1668449" cy="1668449"/>
            </a:xfrm>
            <a:prstGeom prst="rect">
              <a:avLst/>
            </a:prstGeom>
            <a:noFill/>
          </p:spPr>
        </p:pic>
        <p:sp>
          <p:nvSpPr>
            <p:cNvPr id="35" name="직사각형 34"/>
            <p:cNvSpPr/>
            <p:nvPr/>
          </p:nvSpPr>
          <p:spPr>
            <a:xfrm>
              <a:off x="5643570" y="714356"/>
              <a:ext cx="714380" cy="8572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err="1" smtClean="0">
                  <a:solidFill>
                    <a:schemeClr val="tx1"/>
                  </a:solidFill>
                </a:rPr>
                <a:t>침입자가발생하였습니다</a:t>
              </a:r>
              <a:r>
                <a:rPr lang="en-US" altLang="ko-KR" sz="1000" dirty="0" smtClean="0">
                  <a:solidFill>
                    <a:schemeClr val="tx1"/>
                  </a:solidFill>
                </a:rPr>
                <a:t>.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18" descr="C:\Documents and Settings\Administrator\Local Settings\Temporary Internet Files\Content.IE5\UEXCR7ZY\MCBD06740_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86578" y="2714620"/>
              <a:ext cx="1635488" cy="819147"/>
            </a:xfrm>
            <a:prstGeom prst="rect">
              <a:avLst/>
            </a:prstGeom>
            <a:noFill/>
          </p:spPr>
        </p:pic>
        <p:cxnSp>
          <p:nvCxnSpPr>
            <p:cNvPr id="38" name="직선 연결선 37"/>
            <p:cNvCxnSpPr/>
            <p:nvPr/>
          </p:nvCxnSpPr>
          <p:spPr>
            <a:xfrm rot="16200000" flipV="1">
              <a:off x="7286644" y="3429000"/>
              <a:ext cx="714380" cy="285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막힌 원호 38"/>
            <p:cNvSpPr/>
            <p:nvPr/>
          </p:nvSpPr>
          <p:spPr>
            <a:xfrm rot="18962979">
              <a:off x="6528112" y="1992732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막힌 원호 39"/>
            <p:cNvSpPr/>
            <p:nvPr/>
          </p:nvSpPr>
          <p:spPr>
            <a:xfrm rot="18962979">
              <a:off x="6742426" y="2207046"/>
              <a:ext cx="357190" cy="428628"/>
            </a:xfrm>
            <a:prstGeom prst="block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602</Words>
  <Application>Microsoft Office PowerPoint</Application>
  <PresentationFormat>화면 슬라이드 쇼(4:3)</PresentationFormat>
  <Paragraphs>204</Paragraphs>
  <Slides>20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OBSERVER  Intrusion Detection System</vt:lpstr>
      <vt:lpstr>목차</vt:lpstr>
      <vt:lpstr>개요</vt:lpstr>
      <vt:lpstr>시스템 소개</vt:lpstr>
      <vt:lpstr>시스템 소개</vt:lpstr>
      <vt:lpstr>구현기능</vt:lpstr>
      <vt:lpstr>구현기능</vt:lpstr>
      <vt:lpstr>구현기능</vt:lpstr>
      <vt:lpstr>시스템 구성도</vt:lpstr>
      <vt:lpstr>시스템구조</vt:lpstr>
      <vt:lpstr>사용된 기술</vt:lpstr>
      <vt:lpstr>사용된 기술</vt:lpstr>
      <vt:lpstr>사용된 기술</vt:lpstr>
      <vt:lpstr>사용된 기술</vt:lpstr>
      <vt:lpstr>사용된 기술</vt:lpstr>
      <vt:lpstr>구현 현황</vt:lpstr>
      <vt:lpstr>구현 현황</vt:lpstr>
      <vt:lpstr>초기제안과의 차이</vt:lpstr>
      <vt:lpstr>시연</vt:lpstr>
      <vt:lpstr>Q&amp;A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bluelimn</dc:creator>
  <cp:lastModifiedBy>bluelimn</cp:lastModifiedBy>
  <cp:revision>187</cp:revision>
  <dcterms:created xsi:type="dcterms:W3CDTF">2008-10-14T15:59:03Z</dcterms:created>
  <dcterms:modified xsi:type="dcterms:W3CDTF">2008-12-09T04:57:46Z</dcterms:modified>
</cp:coreProperties>
</file>