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81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D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B259E-768A-40CA-A6E5-B99C4E1280AD}" type="datetimeFigureOut">
              <a:rPr lang="ko-KR" altLang="en-US" smtClean="0"/>
              <a:pPr/>
              <a:t>2008-03-31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EDD98-CEA7-43CE-990F-B3A3BCC8C7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5"/>
          <p:cNvSpPr>
            <a:spLocks noChangeArrowheads="1"/>
          </p:cNvSpPr>
          <p:nvPr userDrawn="1"/>
        </p:nvSpPr>
        <p:spPr bwMode="auto">
          <a:xfrm>
            <a:off x="3214678" y="6429396"/>
            <a:ext cx="2500330" cy="2528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algn="ctr">
            <a:solidFill>
              <a:srgbClr val="C8C5AC"/>
            </a:solidFill>
            <a:round/>
            <a:headEnd/>
            <a:tailEnd/>
          </a:ln>
          <a:effectLst/>
        </p:spPr>
        <p:txBody>
          <a:bodyPr wrap="none" lIns="72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b="1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 descr="line.gif"/>
          <p:cNvPicPr>
            <a:picLocks noChangeAspect="1"/>
          </p:cNvPicPr>
          <p:nvPr userDrawn="1"/>
        </p:nvPicPr>
        <p:blipFill>
          <a:blip r:embed="rId2">
            <a:lum bright="-40000"/>
          </a:blip>
          <a:stretch>
            <a:fillRect/>
          </a:stretch>
        </p:blipFill>
        <p:spPr>
          <a:xfrm>
            <a:off x="2666018" y="189238"/>
            <a:ext cx="3691932" cy="60972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1" name="그림 10" descr="new_logo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0011" y="6357958"/>
            <a:ext cx="534733" cy="457197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bg1"/>
          </a:solidFill>
          <a:ln w="12700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 descr="logo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14612" y="71414"/>
            <a:ext cx="3286148" cy="410769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500042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7158" y="6448032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University Hacking &amp;</a:t>
            </a:r>
            <a:r>
              <a:rPr lang="en-US" altLang="ko-KR" sz="800" baseline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Security Frontier</a:t>
            </a:r>
            <a:endParaRPr lang="en-US" altLang="ko-KR" sz="80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8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http://www.padocon.org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F5FC-C5B6-4E2E-9D5C-3FB8DA27D815}" type="datetime1">
              <a:rPr lang="ko-KR" altLang="en-US" smtClean="0"/>
              <a:pPr/>
              <a:t>2008-03-31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PAraDOx CONference 2008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C1A6-494F-4EA3-8328-104EEF6D6067}" type="datetime1">
              <a:rPr lang="ko-KR" altLang="en-US" smtClean="0"/>
              <a:pPr/>
              <a:t>2008-03-31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PAraDOx CONference 2008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line.gif"/>
          <p:cNvPicPr>
            <a:picLocks noChangeAspect="1"/>
          </p:cNvPicPr>
          <p:nvPr userDrawn="1"/>
        </p:nvPicPr>
        <p:blipFill>
          <a:blip r:embed="rId2">
            <a:lum bright="-40000"/>
          </a:blip>
          <a:stretch>
            <a:fillRect/>
          </a:stretch>
        </p:blipFill>
        <p:spPr>
          <a:xfrm>
            <a:off x="2594580" y="760742"/>
            <a:ext cx="3691932" cy="60972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0" name="AutoShape 35"/>
          <p:cNvSpPr>
            <a:spLocks noChangeArrowheads="1"/>
          </p:cNvSpPr>
          <p:nvPr userDrawn="1"/>
        </p:nvSpPr>
        <p:spPr bwMode="auto">
          <a:xfrm>
            <a:off x="3214678" y="6500834"/>
            <a:ext cx="2500330" cy="25284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algn="ctr">
            <a:solidFill>
              <a:srgbClr val="C8C5AC"/>
            </a:solidFill>
            <a:round/>
            <a:headEnd/>
            <a:tailEnd/>
          </a:ln>
          <a:effectLst/>
        </p:spPr>
        <p:txBody>
          <a:bodyPr wrap="none" lIns="72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22" name="그룹 21"/>
          <p:cNvGrpSpPr/>
          <p:nvPr userDrawn="1"/>
        </p:nvGrpSpPr>
        <p:grpSpPr>
          <a:xfrm>
            <a:off x="642910" y="285728"/>
            <a:ext cx="7858125" cy="785813"/>
            <a:chOff x="642910" y="285728"/>
            <a:chExt cx="7858125" cy="785813"/>
          </a:xfrm>
        </p:grpSpPr>
        <p:sp>
          <p:nvSpPr>
            <p:cNvPr id="18" name="AutoShape 34"/>
            <p:cNvSpPr>
              <a:spLocks noChangeArrowheads="1"/>
            </p:cNvSpPr>
            <p:nvPr userDrawn="1"/>
          </p:nvSpPr>
          <p:spPr bwMode="auto">
            <a:xfrm>
              <a:off x="642910" y="285728"/>
              <a:ext cx="7858125" cy="785813"/>
            </a:xfrm>
            <a:prstGeom prst="roundRect">
              <a:avLst>
                <a:gd name="adj" fmla="val 50000"/>
              </a:avLst>
            </a:prstGeom>
            <a:solidFill>
              <a:srgbClr val="3366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9" name="AutoShape 35"/>
            <p:cNvSpPr>
              <a:spLocks noChangeArrowheads="1"/>
            </p:cNvSpPr>
            <p:nvPr userDrawn="1"/>
          </p:nvSpPr>
          <p:spPr bwMode="auto">
            <a:xfrm>
              <a:off x="857224" y="285728"/>
              <a:ext cx="7443787" cy="78581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algn="ctr">
              <a:solidFill>
                <a:srgbClr val="C8C5AC"/>
              </a:solidFill>
              <a:round/>
              <a:headEnd/>
              <a:tailEnd/>
            </a:ln>
            <a:effectLst/>
          </p:spPr>
          <p:txBody>
            <a:bodyPr wrap="none" lIns="72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40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>
            <a:lvl1pPr>
              <a:defRPr sz="32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365125"/>
          </a:xfrm>
        </p:spPr>
        <p:txBody>
          <a:bodyPr/>
          <a:lstStyle>
            <a:lvl1pPr>
              <a:defRPr sz="11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133600" cy="365125"/>
          </a:xfrm>
        </p:spPr>
        <p:txBody>
          <a:bodyPr/>
          <a:lstStyle/>
          <a:p>
            <a:fld id="{A6ED8BED-6A10-404A-AD8B-D89346EC387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29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" name="그림 22" descr="2008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42976" y="357166"/>
            <a:ext cx="785818" cy="674727"/>
          </a:xfrm>
          <a:prstGeom prst="rect">
            <a:avLst/>
          </a:prstGeom>
        </p:spPr>
      </p:pic>
      <p:pic>
        <p:nvPicPr>
          <p:cNvPr id="25" name="그림 24" descr="new_logo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0011" y="6357958"/>
            <a:ext cx="534733" cy="457197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285860"/>
            <a:ext cx="8286808" cy="5000660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견고딕" pitchFamily="18" charset="-127"/>
                <a:ea typeface="HY견고딕" pitchFamily="18" charset="-127"/>
              </a:defRPr>
            </a:lvl2pPr>
            <a:lvl3pPr>
              <a:defRPr sz="1800">
                <a:latin typeface="HY견고딕" pitchFamily="18" charset="-127"/>
                <a:ea typeface="HY견고딕" pitchFamily="18" charset="-127"/>
              </a:defRPr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</p:txBody>
      </p:sp>
      <p:sp>
        <p:nvSpPr>
          <p:cNvPr id="35" name="직사각형 34"/>
          <p:cNvSpPr/>
          <p:nvPr userDrawn="1"/>
        </p:nvSpPr>
        <p:spPr>
          <a:xfrm>
            <a:off x="2428860" y="6643710"/>
            <a:ext cx="642942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 userDrawn="1"/>
        </p:nvSpPr>
        <p:spPr>
          <a:xfrm>
            <a:off x="5929322" y="6643710"/>
            <a:ext cx="642942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357158" y="6448032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University Hacking &amp;</a:t>
            </a:r>
            <a:r>
              <a:rPr lang="en-US" altLang="ko-KR" sz="800" baseline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Security Frontier</a:t>
            </a:r>
            <a:endParaRPr lang="en-US" altLang="ko-KR" sz="80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8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http://www.padocon.org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9974-08AA-49DC-B666-8E424AC8F951}" type="datetime1">
              <a:rPr lang="ko-KR" altLang="en-US" smtClean="0"/>
              <a:pPr/>
              <a:t>2008-03-31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PAraDOx CONference 2008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D1C8-930C-416B-8F13-F34040BD9FD1}" type="datetime1">
              <a:rPr lang="ko-KR" altLang="en-US" smtClean="0"/>
              <a:pPr/>
              <a:t>2008-03-31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PAraDOx CONference 2008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51E2-537D-466E-A2C6-0AC1C81025D2}" type="datetime1">
              <a:rPr lang="ko-KR" altLang="en-US" smtClean="0"/>
              <a:pPr/>
              <a:t>2008-03-31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PAraDOx CONference 2008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A2E5-61FB-452D-868E-557F73DB3E9B}" type="datetime1">
              <a:rPr lang="ko-KR" altLang="en-US" smtClean="0"/>
              <a:pPr/>
              <a:t>2008-03-31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PAraDOx CONference 2008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D711-9CA8-49EE-9F67-0E262933BE06}" type="datetime1">
              <a:rPr lang="ko-KR" altLang="en-US" smtClean="0"/>
              <a:pPr/>
              <a:t>2008-03-31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PAraDOx CONference 2008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DD2C-8E4B-4554-BB87-B2E189143F83}" type="datetime1">
              <a:rPr lang="ko-KR" altLang="en-US" smtClean="0"/>
              <a:pPr/>
              <a:t>2008-03-31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PAraDOx CONference 2008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04D8-C31E-48CF-8BEF-E7961E1F2D4F}" type="datetime1">
              <a:rPr lang="ko-KR" altLang="en-US" smtClean="0"/>
              <a:pPr/>
              <a:t>2008-03-31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PAraDOx CONference 2008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5">
                <a:lumMod val="60000"/>
                <a:lumOff val="40000"/>
              </a:schemeClr>
            </a:gs>
            <a:gs pos="9000">
              <a:srgbClr val="85C2FF"/>
            </a:gs>
            <a:gs pos="70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F7BCB-65D6-4FF5-9E8C-658AF2499E36}" type="datetime1">
              <a:rPr lang="ko-KR" altLang="en-US" smtClean="0"/>
              <a:pPr/>
              <a:t>2008-03-31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PAraDOx CONference 2008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8BED-6A10-404A-AD8B-D89346EC3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docon.org/introduction.php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www.bossaudio.co.kr/esupport/index.htm" TargetMode="Externa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000" b="1" dirty="0" smtClean="0">
                <a:latin typeface="Tahoma" pitchFamily="34" charset="0"/>
                <a:ea typeface="휴먼모음T" pitchFamily="18" charset="-127"/>
                <a:cs typeface="Tahoma" pitchFamily="34" charset="0"/>
              </a:rPr>
              <a:t>A change of war-driving trend</a:t>
            </a:r>
            <a:r>
              <a:rPr lang="en-US" altLang="ko-KR" sz="4000" dirty="0" smtClean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4000" dirty="0" smtClean="0">
                <a:latin typeface="휴먼모음T" pitchFamily="18" charset="-127"/>
                <a:ea typeface="휴먼모음T" pitchFamily="18" charset="-127"/>
              </a:rPr>
            </a:br>
            <a:r>
              <a:rPr lang="en-US" altLang="ko-KR" sz="2700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2700" dirty="0" smtClean="0">
                <a:latin typeface="휴먼모음T" pitchFamily="18" charset="-127"/>
                <a:ea typeface="휴먼모음T" pitchFamily="18" charset="-127"/>
              </a:rPr>
              <a:t>무선랜 </a:t>
            </a:r>
            <a:r>
              <a:rPr lang="en-US" altLang="ko-KR" sz="2700" dirty="0" smtClean="0">
                <a:latin typeface="휴먼모음T" pitchFamily="18" charset="-127"/>
                <a:ea typeface="휴먼모음T" pitchFamily="18" charset="-127"/>
              </a:rPr>
              <a:t>War-Driving</a:t>
            </a:r>
            <a:r>
              <a:rPr lang="ko-KR" altLang="en-US" sz="2700" dirty="0" smtClean="0">
                <a:latin typeface="휴먼모음T" pitchFamily="18" charset="-127"/>
                <a:ea typeface="휴먼모음T" pitchFamily="18" charset="-127"/>
              </a:rPr>
              <a:t>의 추세변화와 위험성</a:t>
            </a:r>
            <a:r>
              <a:rPr lang="en-US" altLang="ko-KR" sz="2700" dirty="0" smtClean="0">
                <a:latin typeface="휴먼모음T" pitchFamily="18" charset="-127"/>
                <a:ea typeface="휴먼모음T" pitchFamily="18" charset="-127"/>
              </a:rPr>
              <a:t>)</a:t>
            </a:r>
            <a:endParaRPr lang="ko-KR" altLang="en-US" sz="27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1800" dirty="0" smtClean="0">
                <a:latin typeface="Tahoma" pitchFamily="34" charset="0"/>
                <a:ea typeface="맑은 고딕" pitchFamily="50" charset="-127"/>
                <a:cs typeface="Tahoma" pitchFamily="34" charset="0"/>
              </a:rPr>
              <a:t>2008. 2. 26.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최  영  남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 smtClean="0">
                <a:latin typeface="Verdana" pitchFamily="34" charset="0"/>
                <a:ea typeface="맑은 고딕" pitchFamily="50" charset="-127"/>
              </a:rPr>
              <a:t>mysunset@nownuri.net / my5un5et.eng@gmail.com</a:t>
            </a:r>
            <a:endParaRPr lang="ko-KR" altLang="en-US" dirty="0">
              <a:latin typeface="Verdana" pitchFamily="34" charset="0"/>
              <a:ea typeface="맑은 고딕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b="1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대각선 방향의 모서리가 잘린 사각형 56"/>
          <p:cNvSpPr/>
          <p:nvPr/>
        </p:nvSpPr>
        <p:spPr>
          <a:xfrm>
            <a:off x="500034" y="1714488"/>
            <a:ext cx="8143932" cy="4500594"/>
          </a:xfrm>
          <a:prstGeom prst="snip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시연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(WEP Key Crack)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33" name="그림 32" descr="55489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8015" y="4401235"/>
            <a:ext cx="1753985" cy="1753985"/>
          </a:xfrm>
          <a:prstGeom prst="rect">
            <a:avLst/>
          </a:prstGeom>
        </p:spPr>
      </p:pic>
      <p:pic>
        <p:nvPicPr>
          <p:cNvPr id="34" name="그림 33" descr="wrt54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297568"/>
            <a:ext cx="1174235" cy="1071570"/>
          </a:xfrm>
          <a:prstGeom prst="rect">
            <a:avLst/>
          </a:prstGeom>
        </p:spPr>
      </p:pic>
      <p:sp>
        <p:nvSpPr>
          <p:cNvPr id="35" name="오른쪽 화살표 34"/>
          <p:cNvSpPr/>
          <p:nvPr/>
        </p:nvSpPr>
        <p:spPr bwMode="auto">
          <a:xfrm rot="10800000">
            <a:off x="2143108" y="2714620"/>
            <a:ext cx="2214578" cy="285751"/>
          </a:xfrm>
          <a:prstGeom prst="rightArrow">
            <a:avLst>
              <a:gd name="adj1" fmla="val 56543"/>
              <a:gd name="adj2" fmla="val 95746"/>
            </a:avLst>
          </a:prstGeom>
          <a:gradFill>
            <a:gsLst>
              <a:gs pos="0">
                <a:srgbClr val="FF0000"/>
              </a:gs>
              <a:gs pos="50000">
                <a:srgbClr val="FF0000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7938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6" name="오른쪽 화살표 35"/>
          <p:cNvSpPr/>
          <p:nvPr/>
        </p:nvSpPr>
        <p:spPr bwMode="auto">
          <a:xfrm rot="10800000">
            <a:off x="2143108" y="2357430"/>
            <a:ext cx="2214578" cy="285752"/>
          </a:xfrm>
          <a:prstGeom prst="rightArrow">
            <a:avLst>
              <a:gd name="adj1" fmla="val 56543"/>
              <a:gd name="adj2" fmla="val 95746"/>
            </a:avLst>
          </a:prstGeom>
          <a:gradFill>
            <a:gsLst>
              <a:gs pos="0">
                <a:srgbClr val="FF0000"/>
              </a:gs>
              <a:gs pos="50000">
                <a:srgbClr val="FF0000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7938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7" name="Picture 2" descr="C:\Users\graylynx\Desktop\해킹시연\사진\hacke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511882"/>
            <a:ext cx="1095390" cy="1230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TextBox 37"/>
          <p:cNvSpPr txBox="1"/>
          <p:nvPr/>
        </p:nvSpPr>
        <p:spPr>
          <a:xfrm>
            <a:off x="4643438" y="3726328"/>
            <a:ext cx="707245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수평선B" pitchFamily="18" charset="-127"/>
                <a:ea typeface="HY수평선B" pitchFamily="18" charset="-127"/>
              </a:rPr>
              <a:t>Hacker</a:t>
            </a:r>
            <a:endParaRPr lang="ko-KR" altLang="en-US" sz="1200" dirty="0">
              <a:latin typeface="HY수평선B" pitchFamily="18" charset="-127"/>
              <a:ea typeface="HY수평선B" pitchFamily="18" charset="-127"/>
            </a:endParaRP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 bwMode="auto">
          <a:xfrm rot="2926338">
            <a:off x="1335456" y="4085804"/>
            <a:ext cx="2387932" cy="225768"/>
            <a:chOff x="3120" y="3600"/>
            <a:chExt cx="2112" cy="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3120" y="3600"/>
              <a:ext cx="211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134" y="3612"/>
              <a:ext cx="2084" cy="174"/>
            </a:xfrm>
            <a:custGeom>
              <a:avLst/>
              <a:gdLst/>
              <a:ahLst/>
              <a:cxnLst>
                <a:cxn ang="0">
                  <a:pos x="2058" y="138"/>
                </a:cxn>
                <a:cxn ang="0">
                  <a:pos x="2018" y="172"/>
                </a:cxn>
                <a:cxn ang="0">
                  <a:pos x="1972" y="160"/>
                </a:cxn>
                <a:cxn ang="0">
                  <a:pos x="1934" y="106"/>
                </a:cxn>
                <a:cxn ang="0">
                  <a:pos x="1894" y="30"/>
                </a:cxn>
                <a:cxn ang="0">
                  <a:pos x="1844" y="2"/>
                </a:cxn>
                <a:cxn ang="0">
                  <a:pos x="1800" y="22"/>
                </a:cxn>
                <a:cxn ang="0">
                  <a:pos x="1774" y="66"/>
                </a:cxn>
                <a:cxn ang="0">
                  <a:pos x="1732" y="134"/>
                </a:cxn>
                <a:cxn ang="0">
                  <a:pos x="1676" y="170"/>
                </a:cxn>
                <a:cxn ang="0">
                  <a:pos x="1646" y="150"/>
                </a:cxn>
                <a:cxn ang="0">
                  <a:pos x="1608" y="92"/>
                </a:cxn>
                <a:cxn ang="0">
                  <a:pos x="1574" y="30"/>
                </a:cxn>
                <a:cxn ang="0">
                  <a:pos x="1530" y="2"/>
                </a:cxn>
                <a:cxn ang="0">
                  <a:pos x="1486" y="18"/>
                </a:cxn>
                <a:cxn ang="0">
                  <a:pos x="1448" y="88"/>
                </a:cxn>
                <a:cxn ang="0">
                  <a:pos x="1418" y="138"/>
                </a:cxn>
                <a:cxn ang="0">
                  <a:pos x="1388" y="162"/>
                </a:cxn>
                <a:cxn ang="0">
                  <a:pos x="1350" y="170"/>
                </a:cxn>
                <a:cxn ang="0">
                  <a:pos x="1302" y="124"/>
                </a:cxn>
                <a:cxn ang="0">
                  <a:pos x="1254" y="38"/>
                </a:cxn>
                <a:cxn ang="0">
                  <a:pos x="1216" y="4"/>
                </a:cxn>
                <a:cxn ang="0">
                  <a:pos x="1174" y="12"/>
                </a:cxn>
                <a:cxn ang="0">
                  <a:pos x="1142" y="56"/>
                </a:cxn>
                <a:cxn ang="0">
                  <a:pos x="1108" y="122"/>
                </a:cxn>
                <a:cxn ang="0">
                  <a:pos x="1062" y="166"/>
                </a:cxn>
                <a:cxn ang="0">
                  <a:pos x="1032" y="174"/>
                </a:cxn>
                <a:cxn ang="0">
                  <a:pos x="996" y="150"/>
                </a:cxn>
                <a:cxn ang="0">
                  <a:pos x="958" y="76"/>
                </a:cxn>
                <a:cxn ang="0">
                  <a:pos x="926" y="24"/>
                </a:cxn>
                <a:cxn ang="0">
                  <a:pos x="902" y="8"/>
                </a:cxn>
                <a:cxn ang="0">
                  <a:pos x="878" y="4"/>
                </a:cxn>
                <a:cxn ang="0">
                  <a:pos x="852" y="14"/>
                </a:cxn>
                <a:cxn ang="0">
                  <a:pos x="826" y="40"/>
                </a:cxn>
                <a:cxn ang="0">
                  <a:pos x="788" y="118"/>
                </a:cxn>
                <a:cxn ang="0">
                  <a:pos x="754" y="160"/>
                </a:cxn>
                <a:cxn ang="0">
                  <a:pos x="738" y="170"/>
                </a:cxn>
                <a:cxn ang="0">
                  <a:pos x="724" y="174"/>
                </a:cxn>
                <a:cxn ang="0">
                  <a:pos x="692" y="162"/>
                </a:cxn>
                <a:cxn ang="0">
                  <a:pos x="656" y="116"/>
                </a:cxn>
                <a:cxn ang="0">
                  <a:pos x="608" y="34"/>
                </a:cxn>
                <a:cxn ang="0">
                  <a:pos x="564" y="4"/>
                </a:cxn>
                <a:cxn ang="0">
                  <a:pos x="526" y="22"/>
                </a:cxn>
                <a:cxn ang="0">
                  <a:pos x="484" y="80"/>
                </a:cxn>
                <a:cxn ang="0">
                  <a:pos x="450" y="146"/>
                </a:cxn>
                <a:cxn ang="0">
                  <a:pos x="414" y="170"/>
                </a:cxn>
                <a:cxn ang="0">
                  <a:pos x="378" y="166"/>
                </a:cxn>
                <a:cxn ang="0">
                  <a:pos x="350" y="144"/>
                </a:cxn>
                <a:cxn ang="0">
                  <a:pos x="318" y="86"/>
                </a:cxn>
                <a:cxn ang="0">
                  <a:pos x="276" y="22"/>
                </a:cxn>
                <a:cxn ang="0">
                  <a:pos x="240" y="0"/>
                </a:cxn>
                <a:cxn ang="0">
                  <a:pos x="200" y="18"/>
                </a:cxn>
                <a:cxn ang="0">
                  <a:pos x="166" y="80"/>
                </a:cxn>
                <a:cxn ang="0">
                  <a:pos x="142" y="132"/>
                </a:cxn>
                <a:cxn ang="0">
                  <a:pos x="96" y="168"/>
                </a:cxn>
                <a:cxn ang="0">
                  <a:pos x="50" y="166"/>
                </a:cxn>
                <a:cxn ang="0">
                  <a:pos x="14" y="118"/>
                </a:cxn>
              </a:cxnLst>
              <a:rect l="0" t="0" r="r" b="b"/>
              <a:pathLst>
                <a:path w="2084" h="174">
                  <a:moveTo>
                    <a:pt x="2084" y="84"/>
                  </a:moveTo>
                  <a:lnTo>
                    <a:pt x="2074" y="108"/>
                  </a:lnTo>
                  <a:lnTo>
                    <a:pt x="2058" y="138"/>
                  </a:lnTo>
                  <a:lnTo>
                    <a:pt x="2048" y="152"/>
                  </a:lnTo>
                  <a:lnTo>
                    <a:pt x="2034" y="164"/>
                  </a:lnTo>
                  <a:lnTo>
                    <a:pt x="2018" y="172"/>
                  </a:lnTo>
                  <a:lnTo>
                    <a:pt x="2002" y="172"/>
                  </a:lnTo>
                  <a:lnTo>
                    <a:pt x="1988" y="170"/>
                  </a:lnTo>
                  <a:lnTo>
                    <a:pt x="1972" y="160"/>
                  </a:lnTo>
                  <a:lnTo>
                    <a:pt x="1958" y="146"/>
                  </a:lnTo>
                  <a:lnTo>
                    <a:pt x="1946" y="130"/>
                  </a:lnTo>
                  <a:lnTo>
                    <a:pt x="1934" y="106"/>
                  </a:lnTo>
                  <a:lnTo>
                    <a:pt x="1922" y="78"/>
                  </a:lnTo>
                  <a:lnTo>
                    <a:pt x="1910" y="54"/>
                  </a:lnTo>
                  <a:lnTo>
                    <a:pt x="1894" y="30"/>
                  </a:lnTo>
                  <a:lnTo>
                    <a:pt x="1882" y="16"/>
                  </a:lnTo>
                  <a:lnTo>
                    <a:pt x="1864" y="6"/>
                  </a:lnTo>
                  <a:lnTo>
                    <a:pt x="1844" y="2"/>
                  </a:lnTo>
                  <a:lnTo>
                    <a:pt x="1834" y="4"/>
                  </a:lnTo>
                  <a:lnTo>
                    <a:pt x="1822" y="6"/>
                  </a:lnTo>
                  <a:lnTo>
                    <a:pt x="1800" y="22"/>
                  </a:lnTo>
                  <a:lnTo>
                    <a:pt x="1804" y="20"/>
                  </a:lnTo>
                  <a:lnTo>
                    <a:pt x="1788" y="38"/>
                  </a:lnTo>
                  <a:lnTo>
                    <a:pt x="1774" y="66"/>
                  </a:lnTo>
                  <a:lnTo>
                    <a:pt x="1760" y="90"/>
                  </a:lnTo>
                  <a:lnTo>
                    <a:pt x="1746" y="116"/>
                  </a:lnTo>
                  <a:lnTo>
                    <a:pt x="1732" y="134"/>
                  </a:lnTo>
                  <a:lnTo>
                    <a:pt x="1716" y="152"/>
                  </a:lnTo>
                  <a:lnTo>
                    <a:pt x="1698" y="164"/>
                  </a:lnTo>
                  <a:lnTo>
                    <a:pt x="1676" y="170"/>
                  </a:lnTo>
                  <a:lnTo>
                    <a:pt x="1662" y="164"/>
                  </a:lnTo>
                  <a:lnTo>
                    <a:pt x="1656" y="160"/>
                  </a:lnTo>
                  <a:lnTo>
                    <a:pt x="1646" y="150"/>
                  </a:lnTo>
                  <a:lnTo>
                    <a:pt x="1638" y="142"/>
                  </a:lnTo>
                  <a:lnTo>
                    <a:pt x="1624" y="122"/>
                  </a:lnTo>
                  <a:lnTo>
                    <a:pt x="1608" y="92"/>
                  </a:lnTo>
                  <a:lnTo>
                    <a:pt x="1600" y="74"/>
                  </a:lnTo>
                  <a:lnTo>
                    <a:pt x="1590" y="54"/>
                  </a:lnTo>
                  <a:lnTo>
                    <a:pt x="1574" y="30"/>
                  </a:lnTo>
                  <a:lnTo>
                    <a:pt x="1556" y="14"/>
                  </a:lnTo>
                  <a:lnTo>
                    <a:pt x="1544" y="6"/>
                  </a:lnTo>
                  <a:lnTo>
                    <a:pt x="1530" y="2"/>
                  </a:lnTo>
                  <a:lnTo>
                    <a:pt x="1514" y="2"/>
                  </a:lnTo>
                  <a:lnTo>
                    <a:pt x="1500" y="8"/>
                  </a:lnTo>
                  <a:lnTo>
                    <a:pt x="1486" y="18"/>
                  </a:lnTo>
                  <a:lnTo>
                    <a:pt x="1474" y="34"/>
                  </a:lnTo>
                  <a:lnTo>
                    <a:pt x="1462" y="56"/>
                  </a:lnTo>
                  <a:lnTo>
                    <a:pt x="1448" y="88"/>
                  </a:lnTo>
                  <a:lnTo>
                    <a:pt x="1434" y="114"/>
                  </a:lnTo>
                  <a:lnTo>
                    <a:pt x="1426" y="126"/>
                  </a:lnTo>
                  <a:lnTo>
                    <a:pt x="1418" y="138"/>
                  </a:lnTo>
                  <a:lnTo>
                    <a:pt x="1406" y="148"/>
                  </a:lnTo>
                  <a:lnTo>
                    <a:pt x="1402" y="154"/>
                  </a:lnTo>
                  <a:lnTo>
                    <a:pt x="1388" y="162"/>
                  </a:lnTo>
                  <a:lnTo>
                    <a:pt x="1374" y="170"/>
                  </a:lnTo>
                  <a:lnTo>
                    <a:pt x="1360" y="172"/>
                  </a:lnTo>
                  <a:lnTo>
                    <a:pt x="1350" y="170"/>
                  </a:lnTo>
                  <a:lnTo>
                    <a:pt x="1334" y="162"/>
                  </a:lnTo>
                  <a:lnTo>
                    <a:pt x="1318" y="150"/>
                  </a:lnTo>
                  <a:lnTo>
                    <a:pt x="1302" y="124"/>
                  </a:lnTo>
                  <a:lnTo>
                    <a:pt x="1280" y="84"/>
                  </a:lnTo>
                  <a:lnTo>
                    <a:pt x="1266" y="56"/>
                  </a:lnTo>
                  <a:lnTo>
                    <a:pt x="1254" y="38"/>
                  </a:lnTo>
                  <a:lnTo>
                    <a:pt x="1244" y="26"/>
                  </a:lnTo>
                  <a:lnTo>
                    <a:pt x="1226" y="8"/>
                  </a:lnTo>
                  <a:lnTo>
                    <a:pt x="1216" y="4"/>
                  </a:lnTo>
                  <a:lnTo>
                    <a:pt x="1204" y="0"/>
                  </a:lnTo>
                  <a:lnTo>
                    <a:pt x="1188" y="4"/>
                  </a:lnTo>
                  <a:lnTo>
                    <a:pt x="1174" y="12"/>
                  </a:lnTo>
                  <a:lnTo>
                    <a:pt x="1162" y="24"/>
                  </a:lnTo>
                  <a:lnTo>
                    <a:pt x="1152" y="38"/>
                  </a:lnTo>
                  <a:lnTo>
                    <a:pt x="1142" y="56"/>
                  </a:lnTo>
                  <a:lnTo>
                    <a:pt x="1132" y="76"/>
                  </a:lnTo>
                  <a:lnTo>
                    <a:pt x="1122" y="96"/>
                  </a:lnTo>
                  <a:lnTo>
                    <a:pt x="1108" y="122"/>
                  </a:lnTo>
                  <a:lnTo>
                    <a:pt x="1092" y="146"/>
                  </a:lnTo>
                  <a:lnTo>
                    <a:pt x="1078" y="158"/>
                  </a:lnTo>
                  <a:lnTo>
                    <a:pt x="1062" y="166"/>
                  </a:lnTo>
                  <a:lnTo>
                    <a:pt x="1054" y="170"/>
                  </a:lnTo>
                  <a:lnTo>
                    <a:pt x="1044" y="174"/>
                  </a:lnTo>
                  <a:lnTo>
                    <a:pt x="1032" y="174"/>
                  </a:lnTo>
                  <a:lnTo>
                    <a:pt x="1018" y="166"/>
                  </a:lnTo>
                  <a:lnTo>
                    <a:pt x="1004" y="158"/>
                  </a:lnTo>
                  <a:lnTo>
                    <a:pt x="996" y="150"/>
                  </a:lnTo>
                  <a:lnTo>
                    <a:pt x="990" y="138"/>
                  </a:lnTo>
                  <a:lnTo>
                    <a:pt x="972" y="106"/>
                  </a:lnTo>
                  <a:lnTo>
                    <a:pt x="958" y="76"/>
                  </a:lnTo>
                  <a:lnTo>
                    <a:pt x="950" y="56"/>
                  </a:lnTo>
                  <a:lnTo>
                    <a:pt x="940" y="42"/>
                  </a:lnTo>
                  <a:lnTo>
                    <a:pt x="926" y="24"/>
                  </a:lnTo>
                  <a:lnTo>
                    <a:pt x="916" y="14"/>
                  </a:lnTo>
                  <a:lnTo>
                    <a:pt x="910" y="12"/>
                  </a:lnTo>
                  <a:lnTo>
                    <a:pt x="902" y="8"/>
                  </a:lnTo>
                  <a:lnTo>
                    <a:pt x="896" y="4"/>
                  </a:lnTo>
                  <a:lnTo>
                    <a:pt x="888" y="2"/>
                  </a:lnTo>
                  <a:lnTo>
                    <a:pt x="878" y="4"/>
                  </a:lnTo>
                  <a:lnTo>
                    <a:pt x="870" y="6"/>
                  </a:lnTo>
                  <a:lnTo>
                    <a:pt x="860" y="10"/>
                  </a:lnTo>
                  <a:lnTo>
                    <a:pt x="852" y="14"/>
                  </a:lnTo>
                  <a:lnTo>
                    <a:pt x="846" y="18"/>
                  </a:lnTo>
                  <a:lnTo>
                    <a:pt x="838" y="26"/>
                  </a:lnTo>
                  <a:lnTo>
                    <a:pt x="826" y="40"/>
                  </a:lnTo>
                  <a:lnTo>
                    <a:pt x="812" y="64"/>
                  </a:lnTo>
                  <a:lnTo>
                    <a:pt x="800" y="94"/>
                  </a:lnTo>
                  <a:lnTo>
                    <a:pt x="788" y="118"/>
                  </a:lnTo>
                  <a:lnTo>
                    <a:pt x="780" y="132"/>
                  </a:lnTo>
                  <a:lnTo>
                    <a:pt x="770" y="146"/>
                  </a:lnTo>
                  <a:lnTo>
                    <a:pt x="754" y="160"/>
                  </a:lnTo>
                  <a:lnTo>
                    <a:pt x="746" y="166"/>
                  </a:lnTo>
                  <a:lnTo>
                    <a:pt x="740" y="168"/>
                  </a:lnTo>
                  <a:lnTo>
                    <a:pt x="738" y="170"/>
                  </a:lnTo>
                  <a:lnTo>
                    <a:pt x="742" y="168"/>
                  </a:lnTo>
                  <a:lnTo>
                    <a:pt x="732" y="172"/>
                  </a:lnTo>
                  <a:lnTo>
                    <a:pt x="724" y="174"/>
                  </a:lnTo>
                  <a:lnTo>
                    <a:pt x="710" y="172"/>
                  </a:lnTo>
                  <a:lnTo>
                    <a:pt x="700" y="168"/>
                  </a:lnTo>
                  <a:lnTo>
                    <a:pt x="692" y="162"/>
                  </a:lnTo>
                  <a:lnTo>
                    <a:pt x="682" y="154"/>
                  </a:lnTo>
                  <a:lnTo>
                    <a:pt x="666" y="134"/>
                  </a:lnTo>
                  <a:lnTo>
                    <a:pt x="656" y="116"/>
                  </a:lnTo>
                  <a:lnTo>
                    <a:pt x="640" y="88"/>
                  </a:lnTo>
                  <a:lnTo>
                    <a:pt x="624" y="56"/>
                  </a:lnTo>
                  <a:lnTo>
                    <a:pt x="608" y="34"/>
                  </a:lnTo>
                  <a:lnTo>
                    <a:pt x="590" y="12"/>
                  </a:lnTo>
                  <a:lnTo>
                    <a:pt x="578" y="8"/>
                  </a:lnTo>
                  <a:lnTo>
                    <a:pt x="564" y="4"/>
                  </a:lnTo>
                  <a:lnTo>
                    <a:pt x="544" y="8"/>
                  </a:lnTo>
                  <a:lnTo>
                    <a:pt x="530" y="18"/>
                  </a:lnTo>
                  <a:lnTo>
                    <a:pt x="526" y="22"/>
                  </a:lnTo>
                  <a:lnTo>
                    <a:pt x="510" y="40"/>
                  </a:lnTo>
                  <a:lnTo>
                    <a:pt x="494" y="62"/>
                  </a:lnTo>
                  <a:lnTo>
                    <a:pt x="484" y="80"/>
                  </a:lnTo>
                  <a:lnTo>
                    <a:pt x="474" y="102"/>
                  </a:lnTo>
                  <a:lnTo>
                    <a:pt x="464" y="124"/>
                  </a:lnTo>
                  <a:lnTo>
                    <a:pt x="450" y="146"/>
                  </a:lnTo>
                  <a:lnTo>
                    <a:pt x="432" y="160"/>
                  </a:lnTo>
                  <a:lnTo>
                    <a:pt x="422" y="166"/>
                  </a:lnTo>
                  <a:lnTo>
                    <a:pt x="414" y="170"/>
                  </a:lnTo>
                  <a:lnTo>
                    <a:pt x="404" y="172"/>
                  </a:lnTo>
                  <a:lnTo>
                    <a:pt x="390" y="170"/>
                  </a:lnTo>
                  <a:lnTo>
                    <a:pt x="378" y="166"/>
                  </a:lnTo>
                  <a:lnTo>
                    <a:pt x="368" y="160"/>
                  </a:lnTo>
                  <a:lnTo>
                    <a:pt x="356" y="150"/>
                  </a:lnTo>
                  <a:lnTo>
                    <a:pt x="350" y="144"/>
                  </a:lnTo>
                  <a:lnTo>
                    <a:pt x="342" y="128"/>
                  </a:lnTo>
                  <a:lnTo>
                    <a:pt x="332" y="112"/>
                  </a:lnTo>
                  <a:lnTo>
                    <a:pt x="318" y="86"/>
                  </a:lnTo>
                  <a:lnTo>
                    <a:pt x="306" y="64"/>
                  </a:lnTo>
                  <a:lnTo>
                    <a:pt x="292" y="42"/>
                  </a:lnTo>
                  <a:lnTo>
                    <a:pt x="276" y="22"/>
                  </a:lnTo>
                  <a:lnTo>
                    <a:pt x="266" y="12"/>
                  </a:lnTo>
                  <a:lnTo>
                    <a:pt x="254" y="4"/>
                  </a:lnTo>
                  <a:lnTo>
                    <a:pt x="240" y="0"/>
                  </a:lnTo>
                  <a:lnTo>
                    <a:pt x="224" y="4"/>
                  </a:lnTo>
                  <a:lnTo>
                    <a:pt x="212" y="8"/>
                  </a:lnTo>
                  <a:lnTo>
                    <a:pt x="200" y="18"/>
                  </a:lnTo>
                  <a:lnTo>
                    <a:pt x="186" y="38"/>
                  </a:lnTo>
                  <a:lnTo>
                    <a:pt x="174" y="62"/>
                  </a:lnTo>
                  <a:lnTo>
                    <a:pt x="166" y="80"/>
                  </a:lnTo>
                  <a:lnTo>
                    <a:pt x="160" y="98"/>
                  </a:lnTo>
                  <a:lnTo>
                    <a:pt x="152" y="112"/>
                  </a:lnTo>
                  <a:lnTo>
                    <a:pt x="142" y="132"/>
                  </a:lnTo>
                  <a:lnTo>
                    <a:pt x="130" y="146"/>
                  </a:lnTo>
                  <a:lnTo>
                    <a:pt x="120" y="156"/>
                  </a:lnTo>
                  <a:lnTo>
                    <a:pt x="96" y="168"/>
                  </a:lnTo>
                  <a:lnTo>
                    <a:pt x="72" y="174"/>
                  </a:lnTo>
                  <a:lnTo>
                    <a:pt x="56" y="168"/>
                  </a:lnTo>
                  <a:lnTo>
                    <a:pt x="50" y="166"/>
                  </a:lnTo>
                  <a:lnTo>
                    <a:pt x="40" y="156"/>
                  </a:lnTo>
                  <a:lnTo>
                    <a:pt x="30" y="142"/>
                  </a:lnTo>
                  <a:lnTo>
                    <a:pt x="14" y="118"/>
                  </a:lnTo>
                  <a:lnTo>
                    <a:pt x="4" y="100"/>
                  </a:lnTo>
                  <a:lnTo>
                    <a:pt x="0" y="90"/>
                  </a:lnTo>
                </a:path>
              </a:pathLst>
            </a:custGeom>
            <a:noFill/>
            <a:ln w="38100">
              <a:solidFill>
                <a:srgbClr val="0096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132" y="3612"/>
              <a:ext cx="2086" cy="174"/>
            </a:xfrm>
            <a:custGeom>
              <a:avLst/>
              <a:gdLst/>
              <a:ahLst/>
              <a:cxnLst>
                <a:cxn ang="0">
                  <a:pos x="2060" y="36"/>
                </a:cxn>
                <a:cxn ang="0">
                  <a:pos x="2020" y="2"/>
                </a:cxn>
                <a:cxn ang="0">
                  <a:pos x="1974" y="14"/>
                </a:cxn>
                <a:cxn ang="0">
                  <a:pos x="1936" y="68"/>
                </a:cxn>
                <a:cxn ang="0">
                  <a:pos x="1896" y="144"/>
                </a:cxn>
                <a:cxn ang="0">
                  <a:pos x="1846" y="172"/>
                </a:cxn>
                <a:cxn ang="0">
                  <a:pos x="1802" y="152"/>
                </a:cxn>
                <a:cxn ang="0">
                  <a:pos x="1774" y="108"/>
                </a:cxn>
                <a:cxn ang="0">
                  <a:pos x="1734" y="40"/>
                </a:cxn>
                <a:cxn ang="0">
                  <a:pos x="1678" y="4"/>
                </a:cxn>
                <a:cxn ang="0">
                  <a:pos x="1648" y="24"/>
                </a:cxn>
                <a:cxn ang="0">
                  <a:pos x="1610" y="82"/>
                </a:cxn>
                <a:cxn ang="0">
                  <a:pos x="1576" y="144"/>
                </a:cxn>
                <a:cxn ang="0">
                  <a:pos x="1532" y="172"/>
                </a:cxn>
                <a:cxn ang="0">
                  <a:pos x="1488" y="156"/>
                </a:cxn>
                <a:cxn ang="0">
                  <a:pos x="1448" y="86"/>
                </a:cxn>
                <a:cxn ang="0">
                  <a:pos x="1420" y="36"/>
                </a:cxn>
                <a:cxn ang="0">
                  <a:pos x="1390" y="12"/>
                </a:cxn>
                <a:cxn ang="0">
                  <a:pos x="1352" y="4"/>
                </a:cxn>
                <a:cxn ang="0">
                  <a:pos x="1304" y="50"/>
                </a:cxn>
                <a:cxn ang="0">
                  <a:pos x="1256" y="136"/>
                </a:cxn>
                <a:cxn ang="0">
                  <a:pos x="1218" y="170"/>
                </a:cxn>
                <a:cxn ang="0">
                  <a:pos x="1174" y="162"/>
                </a:cxn>
                <a:cxn ang="0">
                  <a:pos x="1144" y="118"/>
                </a:cxn>
                <a:cxn ang="0">
                  <a:pos x="1110" y="52"/>
                </a:cxn>
                <a:cxn ang="0">
                  <a:pos x="1064" y="8"/>
                </a:cxn>
                <a:cxn ang="0">
                  <a:pos x="1034" y="0"/>
                </a:cxn>
                <a:cxn ang="0">
                  <a:pos x="998" y="24"/>
                </a:cxn>
                <a:cxn ang="0">
                  <a:pos x="960" y="98"/>
                </a:cxn>
                <a:cxn ang="0">
                  <a:pos x="928" y="150"/>
                </a:cxn>
                <a:cxn ang="0">
                  <a:pos x="904" y="166"/>
                </a:cxn>
                <a:cxn ang="0">
                  <a:pos x="880" y="170"/>
                </a:cxn>
                <a:cxn ang="0">
                  <a:pos x="852" y="160"/>
                </a:cxn>
                <a:cxn ang="0">
                  <a:pos x="828" y="134"/>
                </a:cxn>
                <a:cxn ang="0">
                  <a:pos x="790" y="56"/>
                </a:cxn>
                <a:cxn ang="0">
                  <a:pos x="754" y="14"/>
                </a:cxn>
                <a:cxn ang="0">
                  <a:pos x="738" y="4"/>
                </a:cxn>
                <a:cxn ang="0">
                  <a:pos x="724" y="0"/>
                </a:cxn>
                <a:cxn ang="0">
                  <a:pos x="694" y="10"/>
                </a:cxn>
                <a:cxn ang="0">
                  <a:pos x="658" y="58"/>
                </a:cxn>
                <a:cxn ang="0">
                  <a:pos x="610" y="140"/>
                </a:cxn>
                <a:cxn ang="0">
                  <a:pos x="566" y="170"/>
                </a:cxn>
                <a:cxn ang="0">
                  <a:pos x="528" y="152"/>
                </a:cxn>
                <a:cxn ang="0">
                  <a:pos x="486" y="94"/>
                </a:cxn>
                <a:cxn ang="0">
                  <a:pos x="452" y="28"/>
                </a:cxn>
                <a:cxn ang="0">
                  <a:pos x="414" y="4"/>
                </a:cxn>
                <a:cxn ang="0">
                  <a:pos x="380" y="8"/>
                </a:cxn>
                <a:cxn ang="0">
                  <a:pos x="352" y="30"/>
                </a:cxn>
                <a:cxn ang="0">
                  <a:pos x="320" y="88"/>
                </a:cxn>
                <a:cxn ang="0">
                  <a:pos x="278" y="152"/>
                </a:cxn>
                <a:cxn ang="0">
                  <a:pos x="240" y="174"/>
                </a:cxn>
                <a:cxn ang="0">
                  <a:pos x="202" y="156"/>
                </a:cxn>
                <a:cxn ang="0">
                  <a:pos x="166" y="94"/>
                </a:cxn>
                <a:cxn ang="0">
                  <a:pos x="144" y="42"/>
                </a:cxn>
                <a:cxn ang="0">
                  <a:pos x="98" y="6"/>
                </a:cxn>
                <a:cxn ang="0">
                  <a:pos x="50" y="8"/>
                </a:cxn>
                <a:cxn ang="0">
                  <a:pos x="16" y="56"/>
                </a:cxn>
              </a:cxnLst>
              <a:rect l="0" t="0" r="r" b="b"/>
              <a:pathLst>
                <a:path w="2086" h="174">
                  <a:moveTo>
                    <a:pt x="2086" y="90"/>
                  </a:moveTo>
                  <a:lnTo>
                    <a:pt x="2076" y="66"/>
                  </a:lnTo>
                  <a:lnTo>
                    <a:pt x="2060" y="36"/>
                  </a:lnTo>
                  <a:lnTo>
                    <a:pt x="2050" y="22"/>
                  </a:lnTo>
                  <a:lnTo>
                    <a:pt x="2036" y="10"/>
                  </a:lnTo>
                  <a:lnTo>
                    <a:pt x="2020" y="2"/>
                  </a:lnTo>
                  <a:lnTo>
                    <a:pt x="2004" y="2"/>
                  </a:lnTo>
                  <a:lnTo>
                    <a:pt x="1990" y="4"/>
                  </a:lnTo>
                  <a:lnTo>
                    <a:pt x="1974" y="14"/>
                  </a:lnTo>
                  <a:lnTo>
                    <a:pt x="1960" y="28"/>
                  </a:lnTo>
                  <a:lnTo>
                    <a:pt x="1948" y="44"/>
                  </a:lnTo>
                  <a:lnTo>
                    <a:pt x="1936" y="68"/>
                  </a:lnTo>
                  <a:lnTo>
                    <a:pt x="1924" y="96"/>
                  </a:lnTo>
                  <a:lnTo>
                    <a:pt x="1912" y="120"/>
                  </a:lnTo>
                  <a:lnTo>
                    <a:pt x="1896" y="144"/>
                  </a:lnTo>
                  <a:lnTo>
                    <a:pt x="1882" y="158"/>
                  </a:lnTo>
                  <a:lnTo>
                    <a:pt x="1866" y="168"/>
                  </a:lnTo>
                  <a:lnTo>
                    <a:pt x="1846" y="172"/>
                  </a:lnTo>
                  <a:lnTo>
                    <a:pt x="1834" y="170"/>
                  </a:lnTo>
                  <a:lnTo>
                    <a:pt x="1824" y="168"/>
                  </a:lnTo>
                  <a:lnTo>
                    <a:pt x="1802" y="152"/>
                  </a:lnTo>
                  <a:lnTo>
                    <a:pt x="1806" y="154"/>
                  </a:lnTo>
                  <a:lnTo>
                    <a:pt x="1790" y="136"/>
                  </a:lnTo>
                  <a:lnTo>
                    <a:pt x="1774" y="108"/>
                  </a:lnTo>
                  <a:lnTo>
                    <a:pt x="1760" y="84"/>
                  </a:lnTo>
                  <a:lnTo>
                    <a:pt x="1746" y="58"/>
                  </a:lnTo>
                  <a:lnTo>
                    <a:pt x="1734" y="40"/>
                  </a:lnTo>
                  <a:lnTo>
                    <a:pt x="1718" y="22"/>
                  </a:lnTo>
                  <a:lnTo>
                    <a:pt x="1698" y="10"/>
                  </a:lnTo>
                  <a:lnTo>
                    <a:pt x="1678" y="4"/>
                  </a:lnTo>
                  <a:lnTo>
                    <a:pt x="1664" y="10"/>
                  </a:lnTo>
                  <a:lnTo>
                    <a:pt x="1658" y="14"/>
                  </a:lnTo>
                  <a:lnTo>
                    <a:pt x="1648" y="24"/>
                  </a:lnTo>
                  <a:lnTo>
                    <a:pt x="1638" y="32"/>
                  </a:lnTo>
                  <a:lnTo>
                    <a:pt x="1624" y="52"/>
                  </a:lnTo>
                  <a:lnTo>
                    <a:pt x="1610" y="82"/>
                  </a:lnTo>
                  <a:lnTo>
                    <a:pt x="1600" y="100"/>
                  </a:lnTo>
                  <a:lnTo>
                    <a:pt x="1592" y="120"/>
                  </a:lnTo>
                  <a:lnTo>
                    <a:pt x="1576" y="144"/>
                  </a:lnTo>
                  <a:lnTo>
                    <a:pt x="1558" y="160"/>
                  </a:lnTo>
                  <a:lnTo>
                    <a:pt x="1544" y="168"/>
                  </a:lnTo>
                  <a:lnTo>
                    <a:pt x="1532" y="172"/>
                  </a:lnTo>
                  <a:lnTo>
                    <a:pt x="1514" y="170"/>
                  </a:lnTo>
                  <a:lnTo>
                    <a:pt x="1502" y="166"/>
                  </a:lnTo>
                  <a:lnTo>
                    <a:pt x="1488" y="156"/>
                  </a:lnTo>
                  <a:lnTo>
                    <a:pt x="1476" y="140"/>
                  </a:lnTo>
                  <a:lnTo>
                    <a:pt x="1464" y="118"/>
                  </a:lnTo>
                  <a:lnTo>
                    <a:pt x="1448" y="86"/>
                  </a:lnTo>
                  <a:lnTo>
                    <a:pt x="1436" y="60"/>
                  </a:lnTo>
                  <a:lnTo>
                    <a:pt x="1428" y="48"/>
                  </a:lnTo>
                  <a:lnTo>
                    <a:pt x="1420" y="36"/>
                  </a:lnTo>
                  <a:lnTo>
                    <a:pt x="1408" y="26"/>
                  </a:lnTo>
                  <a:lnTo>
                    <a:pt x="1402" y="20"/>
                  </a:lnTo>
                  <a:lnTo>
                    <a:pt x="1390" y="12"/>
                  </a:lnTo>
                  <a:lnTo>
                    <a:pt x="1376" y="4"/>
                  </a:lnTo>
                  <a:lnTo>
                    <a:pt x="1362" y="2"/>
                  </a:lnTo>
                  <a:lnTo>
                    <a:pt x="1352" y="4"/>
                  </a:lnTo>
                  <a:lnTo>
                    <a:pt x="1336" y="10"/>
                  </a:lnTo>
                  <a:lnTo>
                    <a:pt x="1320" y="24"/>
                  </a:lnTo>
                  <a:lnTo>
                    <a:pt x="1304" y="50"/>
                  </a:lnTo>
                  <a:lnTo>
                    <a:pt x="1282" y="90"/>
                  </a:lnTo>
                  <a:lnTo>
                    <a:pt x="1268" y="118"/>
                  </a:lnTo>
                  <a:lnTo>
                    <a:pt x="1256" y="136"/>
                  </a:lnTo>
                  <a:lnTo>
                    <a:pt x="1246" y="148"/>
                  </a:lnTo>
                  <a:lnTo>
                    <a:pt x="1228" y="166"/>
                  </a:lnTo>
                  <a:lnTo>
                    <a:pt x="1218" y="170"/>
                  </a:lnTo>
                  <a:lnTo>
                    <a:pt x="1206" y="174"/>
                  </a:lnTo>
                  <a:lnTo>
                    <a:pt x="1190" y="170"/>
                  </a:lnTo>
                  <a:lnTo>
                    <a:pt x="1174" y="162"/>
                  </a:lnTo>
                  <a:lnTo>
                    <a:pt x="1164" y="150"/>
                  </a:lnTo>
                  <a:lnTo>
                    <a:pt x="1152" y="136"/>
                  </a:lnTo>
                  <a:lnTo>
                    <a:pt x="1144" y="118"/>
                  </a:lnTo>
                  <a:lnTo>
                    <a:pt x="1134" y="98"/>
                  </a:lnTo>
                  <a:lnTo>
                    <a:pt x="1124" y="78"/>
                  </a:lnTo>
                  <a:lnTo>
                    <a:pt x="1110" y="52"/>
                  </a:lnTo>
                  <a:lnTo>
                    <a:pt x="1094" y="28"/>
                  </a:lnTo>
                  <a:lnTo>
                    <a:pt x="1078" y="16"/>
                  </a:lnTo>
                  <a:lnTo>
                    <a:pt x="1064" y="8"/>
                  </a:lnTo>
                  <a:lnTo>
                    <a:pt x="1056" y="4"/>
                  </a:lnTo>
                  <a:lnTo>
                    <a:pt x="1044" y="0"/>
                  </a:lnTo>
                  <a:lnTo>
                    <a:pt x="1034" y="0"/>
                  </a:lnTo>
                  <a:lnTo>
                    <a:pt x="1018" y="6"/>
                  </a:lnTo>
                  <a:lnTo>
                    <a:pt x="1006" y="16"/>
                  </a:lnTo>
                  <a:lnTo>
                    <a:pt x="998" y="24"/>
                  </a:lnTo>
                  <a:lnTo>
                    <a:pt x="990" y="36"/>
                  </a:lnTo>
                  <a:lnTo>
                    <a:pt x="972" y="68"/>
                  </a:lnTo>
                  <a:lnTo>
                    <a:pt x="960" y="98"/>
                  </a:lnTo>
                  <a:lnTo>
                    <a:pt x="950" y="116"/>
                  </a:lnTo>
                  <a:lnTo>
                    <a:pt x="942" y="132"/>
                  </a:lnTo>
                  <a:lnTo>
                    <a:pt x="928" y="150"/>
                  </a:lnTo>
                  <a:lnTo>
                    <a:pt x="916" y="160"/>
                  </a:lnTo>
                  <a:lnTo>
                    <a:pt x="912" y="162"/>
                  </a:lnTo>
                  <a:lnTo>
                    <a:pt x="904" y="166"/>
                  </a:lnTo>
                  <a:lnTo>
                    <a:pt x="896" y="168"/>
                  </a:lnTo>
                  <a:lnTo>
                    <a:pt x="890" y="172"/>
                  </a:lnTo>
                  <a:lnTo>
                    <a:pt x="880" y="170"/>
                  </a:lnTo>
                  <a:lnTo>
                    <a:pt x="872" y="168"/>
                  </a:lnTo>
                  <a:lnTo>
                    <a:pt x="862" y="164"/>
                  </a:lnTo>
                  <a:lnTo>
                    <a:pt x="852" y="160"/>
                  </a:lnTo>
                  <a:lnTo>
                    <a:pt x="848" y="156"/>
                  </a:lnTo>
                  <a:lnTo>
                    <a:pt x="838" y="148"/>
                  </a:lnTo>
                  <a:lnTo>
                    <a:pt x="828" y="134"/>
                  </a:lnTo>
                  <a:lnTo>
                    <a:pt x="814" y="110"/>
                  </a:lnTo>
                  <a:lnTo>
                    <a:pt x="802" y="80"/>
                  </a:lnTo>
                  <a:lnTo>
                    <a:pt x="790" y="56"/>
                  </a:lnTo>
                  <a:lnTo>
                    <a:pt x="780" y="42"/>
                  </a:lnTo>
                  <a:lnTo>
                    <a:pt x="770" y="28"/>
                  </a:lnTo>
                  <a:lnTo>
                    <a:pt x="754" y="14"/>
                  </a:lnTo>
                  <a:lnTo>
                    <a:pt x="746" y="8"/>
                  </a:lnTo>
                  <a:lnTo>
                    <a:pt x="740" y="4"/>
                  </a:lnTo>
                  <a:lnTo>
                    <a:pt x="738" y="4"/>
                  </a:lnTo>
                  <a:lnTo>
                    <a:pt x="744" y="6"/>
                  </a:lnTo>
                  <a:lnTo>
                    <a:pt x="734" y="2"/>
                  </a:lnTo>
                  <a:lnTo>
                    <a:pt x="724" y="0"/>
                  </a:lnTo>
                  <a:lnTo>
                    <a:pt x="712" y="2"/>
                  </a:lnTo>
                  <a:lnTo>
                    <a:pt x="702" y="6"/>
                  </a:lnTo>
                  <a:lnTo>
                    <a:pt x="694" y="10"/>
                  </a:lnTo>
                  <a:lnTo>
                    <a:pt x="684" y="20"/>
                  </a:lnTo>
                  <a:lnTo>
                    <a:pt x="668" y="40"/>
                  </a:lnTo>
                  <a:lnTo>
                    <a:pt x="658" y="58"/>
                  </a:lnTo>
                  <a:lnTo>
                    <a:pt x="642" y="86"/>
                  </a:lnTo>
                  <a:lnTo>
                    <a:pt x="626" y="118"/>
                  </a:lnTo>
                  <a:lnTo>
                    <a:pt x="610" y="140"/>
                  </a:lnTo>
                  <a:lnTo>
                    <a:pt x="592" y="162"/>
                  </a:lnTo>
                  <a:lnTo>
                    <a:pt x="578" y="166"/>
                  </a:lnTo>
                  <a:lnTo>
                    <a:pt x="566" y="170"/>
                  </a:lnTo>
                  <a:lnTo>
                    <a:pt x="546" y="166"/>
                  </a:lnTo>
                  <a:lnTo>
                    <a:pt x="532" y="156"/>
                  </a:lnTo>
                  <a:lnTo>
                    <a:pt x="528" y="152"/>
                  </a:lnTo>
                  <a:lnTo>
                    <a:pt x="512" y="134"/>
                  </a:lnTo>
                  <a:lnTo>
                    <a:pt x="496" y="112"/>
                  </a:lnTo>
                  <a:lnTo>
                    <a:pt x="486" y="94"/>
                  </a:lnTo>
                  <a:lnTo>
                    <a:pt x="476" y="72"/>
                  </a:lnTo>
                  <a:lnTo>
                    <a:pt x="464" y="50"/>
                  </a:lnTo>
                  <a:lnTo>
                    <a:pt x="452" y="28"/>
                  </a:lnTo>
                  <a:lnTo>
                    <a:pt x="434" y="14"/>
                  </a:lnTo>
                  <a:lnTo>
                    <a:pt x="422" y="8"/>
                  </a:lnTo>
                  <a:lnTo>
                    <a:pt x="414" y="4"/>
                  </a:lnTo>
                  <a:lnTo>
                    <a:pt x="404" y="2"/>
                  </a:lnTo>
                  <a:lnTo>
                    <a:pt x="392" y="4"/>
                  </a:lnTo>
                  <a:lnTo>
                    <a:pt x="380" y="8"/>
                  </a:lnTo>
                  <a:lnTo>
                    <a:pt x="368" y="14"/>
                  </a:lnTo>
                  <a:lnTo>
                    <a:pt x="358" y="24"/>
                  </a:lnTo>
                  <a:lnTo>
                    <a:pt x="352" y="30"/>
                  </a:lnTo>
                  <a:lnTo>
                    <a:pt x="342" y="46"/>
                  </a:lnTo>
                  <a:lnTo>
                    <a:pt x="332" y="62"/>
                  </a:lnTo>
                  <a:lnTo>
                    <a:pt x="320" y="88"/>
                  </a:lnTo>
                  <a:lnTo>
                    <a:pt x="308" y="110"/>
                  </a:lnTo>
                  <a:lnTo>
                    <a:pt x="294" y="132"/>
                  </a:lnTo>
                  <a:lnTo>
                    <a:pt x="278" y="152"/>
                  </a:lnTo>
                  <a:lnTo>
                    <a:pt x="266" y="162"/>
                  </a:lnTo>
                  <a:lnTo>
                    <a:pt x="256" y="170"/>
                  </a:lnTo>
                  <a:lnTo>
                    <a:pt x="240" y="174"/>
                  </a:lnTo>
                  <a:lnTo>
                    <a:pt x="226" y="170"/>
                  </a:lnTo>
                  <a:lnTo>
                    <a:pt x="212" y="164"/>
                  </a:lnTo>
                  <a:lnTo>
                    <a:pt x="202" y="156"/>
                  </a:lnTo>
                  <a:lnTo>
                    <a:pt x="188" y="136"/>
                  </a:lnTo>
                  <a:lnTo>
                    <a:pt x="176" y="112"/>
                  </a:lnTo>
                  <a:lnTo>
                    <a:pt x="166" y="94"/>
                  </a:lnTo>
                  <a:lnTo>
                    <a:pt x="162" y="76"/>
                  </a:lnTo>
                  <a:lnTo>
                    <a:pt x="154" y="62"/>
                  </a:lnTo>
                  <a:lnTo>
                    <a:pt x="144" y="42"/>
                  </a:lnTo>
                  <a:lnTo>
                    <a:pt x="132" y="28"/>
                  </a:lnTo>
                  <a:lnTo>
                    <a:pt x="122" y="18"/>
                  </a:lnTo>
                  <a:lnTo>
                    <a:pt x="98" y="6"/>
                  </a:lnTo>
                  <a:lnTo>
                    <a:pt x="74" y="0"/>
                  </a:lnTo>
                  <a:lnTo>
                    <a:pt x="58" y="4"/>
                  </a:lnTo>
                  <a:lnTo>
                    <a:pt x="50" y="8"/>
                  </a:lnTo>
                  <a:lnTo>
                    <a:pt x="40" y="18"/>
                  </a:lnTo>
                  <a:lnTo>
                    <a:pt x="30" y="32"/>
                  </a:lnTo>
                  <a:lnTo>
                    <a:pt x="16" y="56"/>
                  </a:lnTo>
                  <a:lnTo>
                    <a:pt x="6" y="74"/>
                  </a:lnTo>
                  <a:lnTo>
                    <a:pt x="0" y="84"/>
                  </a:lnTo>
                </a:path>
              </a:pathLst>
            </a:custGeom>
            <a:noFill/>
            <a:ln w="15875">
              <a:solidFill>
                <a:srgbClr val="0096D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21930" y="3286124"/>
            <a:ext cx="114967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수평선B" pitchFamily="18" charset="-127"/>
                <a:ea typeface="HY수평선B" pitchFamily="18" charset="-127"/>
              </a:rPr>
              <a:t>Access Point</a:t>
            </a:r>
            <a:endParaRPr lang="ko-KR" altLang="en-US" sz="1200" dirty="0">
              <a:latin typeface="HY수평선B" pitchFamily="18" charset="-127"/>
              <a:ea typeface="HY수평선B" pitchFamily="18" charset="-127"/>
            </a:endParaRPr>
          </a:p>
        </p:txBody>
      </p:sp>
      <p:pic>
        <p:nvPicPr>
          <p:cNvPr id="44" name="Picture 48" descr="Shie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929066"/>
            <a:ext cx="500066" cy="6399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2428860" y="2214554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err="1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Deauthentication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 Attack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86159" y="5643578"/>
            <a:ext cx="614271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수평선B" pitchFamily="18" charset="-127"/>
                <a:ea typeface="HY수평선B" pitchFamily="18" charset="-127"/>
              </a:rPr>
              <a:t>Client</a:t>
            </a:r>
            <a:endParaRPr lang="ko-KR" altLang="en-US" sz="1200" dirty="0"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28860" y="2571744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ARP Request Attack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0628" y="219140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HY목각파임B" pitchFamily="18" charset="-127"/>
                <a:ea typeface="HY목각파임B" pitchFamily="18" charset="-127"/>
                <a:cs typeface="Tahoma" pitchFamily="34" charset="0"/>
              </a:rPr>
              <a:t>?</a:t>
            </a:r>
            <a:endParaRPr lang="ko-KR" altLang="en-US" sz="2800" dirty="0">
              <a:latin typeface="HY목각파임B" pitchFamily="18" charset="-127"/>
              <a:ea typeface="HY목각파임B" pitchFamily="18" charset="-127"/>
              <a:cs typeface="Tahoma" pitchFamily="34" charset="0"/>
            </a:endParaRPr>
          </a:p>
        </p:txBody>
      </p:sp>
      <p:sp>
        <p:nvSpPr>
          <p:cNvPr id="49" name="직사각형 48"/>
          <p:cNvSpPr/>
          <p:nvPr/>
        </p:nvSpPr>
        <p:spPr bwMode="auto">
          <a:xfrm>
            <a:off x="5857884" y="2357430"/>
            <a:ext cx="2428892" cy="1928826"/>
          </a:xfrm>
          <a:prstGeom prst="rect">
            <a:avLst/>
          </a:prstGeom>
          <a:solidFill>
            <a:schemeClr val="tx1"/>
          </a:solidFill>
          <a:ln w="793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72198" y="2857496"/>
            <a:ext cx="192882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00B050"/>
                </a:solidFill>
                <a:latin typeface="Consolas" pitchFamily="49" charset="0"/>
              </a:rPr>
              <a:t>HACKER’S</a:t>
            </a:r>
          </a:p>
          <a:p>
            <a:pPr algn="ctr"/>
            <a:r>
              <a:rPr lang="en-US" altLang="ko-KR" sz="2800" dirty="0" smtClean="0">
                <a:solidFill>
                  <a:srgbClr val="00B050"/>
                </a:solidFill>
                <a:latin typeface="Consolas" pitchFamily="49" charset="0"/>
              </a:rPr>
              <a:t>MONITOR</a:t>
            </a:r>
            <a:endParaRPr lang="ko-KR" altLang="en-US" sz="2800" dirty="0">
              <a:solidFill>
                <a:srgbClr val="00B050"/>
              </a:solidFill>
              <a:latin typeface="Consolas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29322" y="2428868"/>
            <a:ext cx="2286016" cy="17543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ko-KR" sz="1200" dirty="0" smtClean="0">
              <a:solidFill>
                <a:srgbClr val="00B050"/>
              </a:solidFill>
              <a:latin typeface="Consolas" pitchFamily="49" charset="0"/>
            </a:endParaRPr>
          </a:p>
          <a:p>
            <a:r>
              <a:rPr lang="en-US" altLang="ko-KR" sz="1200" dirty="0" smtClean="0">
                <a:solidFill>
                  <a:srgbClr val="00B050"/>
                </a:solidFill>
                <a:latin typeface="Consolas" pitchFamily="49" charset="0"/>
              </a:rPr>
              <a:t>...</a:t>
            </a:r>
          </a:p>
          <a:p>
            <a:r>
              <a:rPr lang="en-US" altLang="ko-KR" sz="1200" dirty="0" smtClean="0">
                <a:solidFill>
                  <a:srgbClr val="00B050"/>
                </a:solidFill>
                <a:latin typeface="Consolas" pitchFamily="49" charset="0"/>
              </a:rPr>
              <a:t>...</a:t>
            </a:r>
          </a:p>
          <a:p>
            <a:r>
              <a:rPr lang="en-US" altLang="ko-KR" sz="1200" dirty="0" smtClean="0">
                <a:solidFill>
                  <a:srgbClr val="00B050"/>
                </a:solidFill>
                <a:latin typeface="Consolas" pitchFamily="49" charset="0"/>
              </a:rPr>
              <a:t>Poireutfdsljxc.,mnbwkeutoirejvglkfdsnvkmdsjtoiu843jdsoigjnk43lj</a:t>
            </a:r>
          </a:p>
          <a:p>
            <a:r>
              <a:rPr lang="en-US" altLang="ko-KR" sz="1200" dirty="0" smtClean="0">
                <a:solidFill>
                  <a:srgbClr val="00B050"/>
                </a:solidFill>
                <a:latin typeface="Consolas" pitchFamily="49" charset="0"/>
              </a:rPr>
              <a:t>...</a:t>
            </a:r>
          </a:p>
          <a:p>
            <a:r>
              <a:rPr lang="en-US" altLang="ko-KR" sz="1200" dirty="0" smtClean="0">
                <a:solidFill>
                  <a:srgbClr val="00B050"/>
                </a:solidFill>
                <a:latin typeface="Consolas" pitchFamily="49" charset="0"/>
              </a:rPr>
              <a:t>...</a:t>
            </a:r>
          </a:p>
          <a:p>
            <a:r>
              <a:rPr lang="en-US" altLang="ko-KR" sz="1200" dirty="0" smtClean="0">
                <a:solidFill>
                  <a:srgbClr val="00B050"/>
                </a:solidFill>
                <a:latin typeface="Consolas" pitchFamily="49" charset="0"/>
              </a:rPr>
              <a:t>Disconnected..</a:t>
            </a:r>
            <a:endParaRPr lang="ko-KR" altLang="en-US" sz="1200" dirty="0">
              <a:solidFill>
                <a:srgbClr val="00B050"/>
              </a:solidFill>
              <a:latin typeface="Consolas" pitchFamily="49" charset="0"/>
            </a:endParaRPr>
          </a:p>
        </p:txBody>
      </p:sp>
      <p:sp>
        <p:nvSpPr>
          <p:cNvPr id="52" name="오른쪽 화살표 51"/>
          <p:cNvSpPr/>
          <p:nvPr/>
        </p:nvSpPr>
        <p:spPr bwMode="auto">
          <a:xfrm>
            <a:off x="2143108" y="3071810"/>
            <a:ext cx="2214578" cy="285752"/>
          </a:xfrm>
          <a:prstGeom prst="rightArrow">
            <a:avLst>
              <a:gd name="adj1" fmla="val 56543"/>
              <a:gd name="adj2" fmla="val 95746"/>
            </a:avLst>
          </a:pr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 w="7938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28860" y="2928935"/>
            <a:ext cx="1785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  <a:cs typeface="Tahoma" pitchFamily="34" charset="0"/>
              </a:rPr>
              <a:t>Weak IVs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29322" y="2428868"/>
            <a:ext cx="2286016" cy="17543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00B050"/>
                </a:solidFill>
                <a:latin typeface="Consolas" pitchFamily="49" charset="0"/>
              </a:rPr>
              <a:t>Connected..</a:t>
            </a:r>
          </a:p>
          <a:p>
            <a:r>
              <a:rPr lang="en-US" altLang="ko-KR" sz="1200" dirty="0" smtClean="0">
                <a:solidFill>
                  <a:srgbClr val="00B050"/>
                </a:solidFill>
                <a:latin typeface="Consolas" pitchFamily="49" charset="0"/>
              </a:rPr>
              <a:t>...</a:t>
            </a:r>
          </a:p>
          <a:p>
            <a:r>
              <a:rPr lang="en-US" altLang="ko-KR" sz="1200" dirty="0" smtClean="0">
                <a:solidFill>
                  <a:srgbClr val="00B050"/>
                </a:solidFill>
                <a:latin typeface="Consolas" pitchFamily="49" charset="0"/>
              </a:rPr>
              <a:t>...</a:t>
            </a:r>
          </a:p>
          <a:p>
            <a:r>
              <a:rPr lang="en-US" altLang="ko-KR" sz="1200" dirty="0" smtClean="0">
                <a:solidFill>
                  <a:srgbClr val="00B050"/>
                </a:solidFill>
                <a:latin typeface="Consolas" pitchFamily="49" charset="0"/>
              </a:rPr>
              <a:t>http://www.mainthink.net/board/auth.php?id=think&amp;passwd=security</a:t>
            </a:r>
          </a:p>
          <a:p>
            <a:r>
              <a:rPr lang="en-US" altLang="ko-KR" sz="1200" dirty="0" smtClean="0">
                <a:solidFill>
                  <a:srgbClr val="00B050"/>
                </a:solidFill>
                <a:latin typeface="Consolas" pitchFamily="49" charset="0"/>
              </a:rPr>
              <a:t>...</a:t>
            </a:r>
          </a:p>
          <a:p>
            <a:r>
              <a:rPr lang="en-US" altLang="ko-KR" sz="1200" dirty="0" smtClean="0">
                <a:solidFill>
                  <a:srgbClr val="00B050"/>
                </a:solidFill>
                <a:latin typeface="Consolas" pitchFamily="49" charset="0"/>
              </a:rPr>
              <a:t>...</a:t>
            </a:r>
          </a:p>
          <a:p>
            <a:endParaRPr lang="en-US" altLang="ko-KR" sz="1200" dirty="0" smtClean="0">
              <a:solidFill>
                <a:srgbClr val="00B050"/>
              </a:solidFill>
              <a:latin typeface="Consolas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00628" y="219140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HY목각파임B" pitchFamily="18" charset="-127"/>
                <a:ea typeface="HY목각파임B" pitchFamily="18" charset="-127"/>
                <a:cs typeface="Tahoma" pitchFamily="34" charset="0"/>
              </a:rPr>
              <a:t>!</a:t>
            </a:r>
            <a:endParaRPr lang="ko-KR" altLang="en-US" sz="2800" dirty="0">
              <a:latin typeface="HY목각파임B" pitchFamily="18" charset="-127"/>
              <a:ea typeface="HY목각파임B" pitchFamily="18" charset="-127"/>
              <a:cs typeface="Tahoma" pitchFamily="34" charset="0"/>
            </a:endParaRPr>
          </a:p>
        </p:txBody>
      </p:sp>
      <p:sp>
        <p:nvSpPr>
          <p:cNvPr id="56" name="원호 55"/>
          <p:cNvSpPr/>
          <p:nvPr/>
        </p:nvSpPr>
        <p:spPr bwMode="auto">
          <a:xfrm rot="14590473">
            <a:off x="2405132" y="514525"/>
            <a:ext cx="3870378" cy="5672944"/>
          </a:xfrm>
          <a:prstGeom prst="arc">
            <a:avLst>
              <a:gd name="adj1" fmla="val 14559522"/>
              <a:gd name="adj2" fmla="val 17568041"/>
            </a:avLst>
          </a:prstGeom>
          <a:gradFill>
            <a:gsLst>
              <a:gs pos="0">
                <a:schemeClr val="accent2">
                  <a:lumMod val="60000"/>
                  <a:lumOff val="40000"/>
                  <a:alpha val="50000"/>
                </a:schemeClr>
              </a:gs>
              <a:gs pos="50000">
                <a:schemeClr val="accent2">
                  <a:lumMod val="20000"/>
                  <a:lumOff val="80000"/>
                  <a:alpha val="37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793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 animBg="1"/>
      <p:bldP spid="51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War-Driving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의 변화추세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기존 워드라이빙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노트북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+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고성능 안테나 조합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트렌드의 변화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소형화와 위장술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lvl="3"/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임베디드 기기를 이용한 눈속임</a:t>
            </a:r>
            <a:endParaRPr lang="en-US" altLang="ko-KR" sz="1800" dirty="0" smtClean="0">
              <a:latin typeface="휴먼모음T" pitchFamily="18" charset="-127"/>
              <a:ea typeface="휴먼모음T" pitchFamily="18" charset="-127"/>
            </a:endParaRPr>
          </a:p>
          <a:p>
            <a:pPr lvl="3"/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다양한 임베디드 기기가 무선랜을 이용</a:t>
            </a:r>
            <a:endParaRPr lang="en-US" altLang="ko-KR" sz="1800" dirty="0" smtClean="0">
              <a:latin typeface="휴먼모음T" pitchFamily="18" charset="-127"/>
              <a:ea typeface="휴먼모음T" pitchFamily="18" charset="-127"/>
            </a:endParaRPr>
          </a:p>
          <a:p>
            <a:pPr lvl="3"/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유무선 인터넷 공유기를 공격도구로 사용하는 예시가 인터넷에 공개</a:t>
            </a:r>
            <a:endParaRPr lang="en-US" altLang="ko-KR" sz="1800" dirty="0" smtClean="0">
              <a:latin typeface="휴먼모음T" pitchFamily="18" charset="-127"/>
              <a:ea typeface="휴먼모음T" pitchFamily="18" charset="-127"/>
            </a:endParaRPr>
          </a:p>
          <a:p>
            <a:pPr lvl="2"/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Linksys WRT-54G</a:t>
            </a:r>
          </a:p>
          <a:p>
            <a:pPr lvl="3"/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국내외 개조 관련 회로도 및 자료 산재</a:t>
            </a:r>
            <a:endParaRPr lang="en-US" altLang="ko-KR" sz="1800" dirty="0" smtClean="0">
              <a:latin typeface="휴먼모음T" pitchFamily="18" charset="-127"/>
              <a:ea typeface="휴먼모음T" pitchFamily="18" charset="-127"/>
            </a:endParaRPr>
          </a:p>
          <a:p>
            <a:pPr lvl="3"/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개조된 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Firmware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를 이용한 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Linux 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탑재 가능</a:t>
            </a:r>
            <a:endParaRPr lang="ko-KR" altLang="en-US" sz="18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War-Driving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의 변화추세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Linksys WRT-54G</a:t>
            </a:r>
          </a:p>
        </p:txBody>
      </p:sp>
      <p:pic>
        <p:nvPicPr>
          <p:cNvPr id="24578" name="Picture 2" descr="F:\PhotoData\[2007년 09월] WRT54G 개조사진\DSCF2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3116"/>
            <a:ext cx="361952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F:\PhotoData\[2007년 09월] WRT54G 개조사진\DSCF2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3116"/>
            <a:ext cx="361952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War-Driving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의 변화추세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Linksys WRT-54G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8" name="Picture 3" descr="F:\PhotoData\[2007년 09월] WRT54G 개조사진\DSCF2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74" y="2143116"/>
            <a:ext cx="361952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:\PhotoData\[2007년 09월] WRT54G 개조사진\DSCF2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357190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잘린 사각형 6"/>
          <p:cNvSpPr/>
          <p:nvPr/>
        </p:nvSpPr>
        <p:spPr>
          <a:xfrm>
            <a:off x="500034" y="1714488"/>
            <a:ext cx="8143932" cy="4500594"/>
          </a:xfrm>
          <a:prstGeom prst="snip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시연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 Linux on WRT-54G)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>
              <a:latin typeface="Tahoma" pitchFamily="34" charset="0"/>
              <a:cs typeface="Tahoma" pitchFamily="34" charset="0"/>
            </a:endParaRPr>
          </a:p>
          <a:p>
            <a:endParaRPr lang="en-US" altLang="ko-KR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SSH Connect with PPC2003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그림 5" descr="ppc2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138" y="2270136"/>
            <a:ext cx="2108200" cy="273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그림 7" descr="anten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86" y="3000372"/>
            <a:ext cx="2024060" cy="2024060"/>
          </a:xfrm>
          <a:prstGeom prst="rect">
            <a:avLst/>
          </a:prstGeom>
        </p:spPr>
      </p:pic>
      <p:pic>
        <p:nvPicPr>
          <p:cNvPr id="9" name="그림 8" descr="IMG_29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7" y="2786058"/>
            <a:ext cx="295277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War-Driving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의 향후 발전방향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5" name="그림 4" descr="au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80" y="1516380"/>
            <a:ext cx="6238240" cy="3825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War-Driving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의 향후 발전방향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5" name="그림 4" descr="au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80" y="1544320"/>
            <a:ext cx="6238240" cy="376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War-Driving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의 향후 발전방향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LCD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패널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/ Analog to Digital Converter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의 가격 하락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ITX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폼팩터 재정 등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CAR-PC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시장의 출현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6" name="그림 5" descr="pay_grap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382974"/>
            <a:ext cx="5054600" cy="168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285984" y="521495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카</a:t>
            </a:r>
            <a:r>
              <a:rPr lang="en-US" altLang="ko-KR" dirty="0" smtClean="0"/>
              <a:t>-PC </a:t>
            </a:r>
            <a:r>
              <a:rPr lang="ko-KR" altLang="en-US" dirty="0" smtClean="0"/>
              <a:t>및 관련 부속의 지속적인 가격하락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War-Driving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의 향후 발전방향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카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-PC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시장 활성화에 따른 워드라이빙 위험성</a:t>
            </a:r>
            <a:endParaRPr lang="en-US" altLang="ko-KR" sz="1800" dirty="0" smtClean="0">
              <a:latin typeface="휴먼모음T" pitchFamily="18" charset="-127"/>
              <a:ea typeface="휴먼모음T" pitchFamily="18" charset="-127"/>
            </a:endParaRPr>
          </a:p>
          <a:p>
            <a:pPr lvl="1"/>
            <a:endParaRPr lang="en-US" altLang="ko-KR" sz="1800" dirty="0" smtClean="0">
              <a:latin typeface="휴먼모음T" pitchFamily="18" charset="-127"/>
              <a:ea typeface="휴먼모음T" pitchFamily="18" charset="-127"/>
            </a:endParaRPr>
          </a:p>
          <a:p>
            <a:pPr lvl="1"/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워드라이빙의 생활화</a:t>
            </a:r>
            <a:endParaRPr lang="en-US" altLang="ko-KR" sz="1800" dirty="0" smtClean="0">
              <a:latin typeface="휴먼모음T" pitchFamily="18" charset="-127"/>
              <a:ea typeface="휴먼모음T" pitchFamily="18" charset="-127"/>
            </a:endParaRPr>
          </a:p>
          <a:p>
            <a:pPr lvl="2"/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언제 어디서나 구현되는 개인 </a:t>
            </a:r>
            <a:r>
              <a:rPr lang="en-US" altLang="ko-KR" sz="1600" dirty="0" smtClean="0">
                <a:latin typeface="휴먼모음T" pitchFamily="18" charset="-127"/>
                <a:ea typeface="휴먼모음T" pitchFamily="18" charset="-127"/>
              </a:rPr>
              <a:t>PC </a:t>
            </a:r>
            <a:r>
              <a:rPr lang="ko-KR" altLang="en-US" sz="1600" dirty="0" smtClean="0">
                <a:latin typeface="휴먼모음T" pitchFamily="18" charset="-127"/>
                <a:ea typeface="휴먼모음T" pitchFamily="18" charset="-127"/>
              </a:rPr>
              <a:t>환경</a:t>
            </a:r>
            <a:endParaRPr lang="en-US" altLang="ko-KR" sz="1600" dirty="0" smtClean="0">
              <a:latin typeface="휴먼모음T" pitchFamily="18" charset="-127"/>
              <a:ea typeface="휴먼모음T" pitchFamily="18" charset="-127"/>
            </a:endParaRPr>
          </a:p>
          <a:p>
            <a:pPr lvl="2"/>
            <a:endParaRPr lang="en-US" altLang="ko-KR" sz="1600" dirty="0" smtClean="0">
              <a:latin typeface="휴먼모음T" pitchFamily="18" charset="-127"/>
              <a:ea typeface="휴먼모음T" pitchFamily="18" charset="-127"/>
            </a:endParaRPr>
          </a:p>
          <a:p>
            <a:pPr lvl="1"/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카 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PC</a:t>
            </a:r>
            <a:r>
              <a:rPr lang="ko-KR" altLang="en-US" sz="1800" dirty="0" smtClean="0">
                <a:latin typeface="휴먼모음T" pitchFamily="18" charset="-127"/>
                <a:ea typeface="휴먼모음T" pitchFamily="18" charset="-127"/>
              </a:rPr>
              <a:t>를 타겟으로 한 역</a:t>
            </a:r>
            <a:r>
              <a:rPr lang="en-US" altLang="ko-KR" sz="1800" dirty="0" smtClean="0">
                <a:latin typeface="휴먼모음T" pitchFamily="18" charset="-127"/>
                <a:ea typeface="휴먼모음T" pitchFamily="18" charset="-127"/>
              </a:rPr>
              <a:t>Crack</a:t>
            </a:r>
          </a:p>
        </p:txBody>
      </p:sp>
      <p:pic>
        <p:nvPicPr>
          <p:cNvPr id="6" name="그림 5" descr="사본 - IMG_2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785926"/>
            <a:ext cx="3212467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   시연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(WEP Crack with CAR PC)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시연에 앞서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실제 차량에서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CARPC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이용시 주의할점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lvl="3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무선 안테나를 어떻게 설치할 것인가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lvl="4"/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A.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필러 매립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lvl="4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뒷열선 대체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lvl="4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외부안테나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lvl="3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전기적인 문제의 해결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afil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571744"/>
            <a:ext cx="3266440" cy="2773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발표자 소개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현재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동명대학교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Think for Security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기술지원팀장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lvl="3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안전 노가다 서버 인스톨러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前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주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디에스인터내셔널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CS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부 총괄담당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/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시스템관리자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lvl="3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노가다 서버 인스톨러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前 통신사 위탁관리업체 통합가설팀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lvl="3">
              <a:lnSpc>
                <a:spcPct val="150000"/>
              </a:lnSpc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노가다 인스톨러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90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년대 말 사설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BBS‘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일출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’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운영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(28,800bps / ISA)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Nick Name : </a:t>
            </a:r>
            <a:r>
              <a:rPr lang="en-US" altLang="ko-KR" dirty="0" err="1" smtClean="0">
                <a:latin typeface="휴먼모음T" pitchFamily="18" charset="-127"/>
                <a:ea typeface="휴먼모음T" pitchFamily="18" charset="-127"/>
              </a:rPr>
              <a:t>mysunset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(since in 1995) /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앙마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   시연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(WEP Crack with CAR PC)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시연에 앞서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실제 차량에서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CARPC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이용시 주의할점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lvl="3"/>
            <a:r>
              <a:rPr lang="ko-KR" altLang="en-US" sz="1800" dirty="0" smtClean="0"/>
              <a:t>차량 전류 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직류 </a:t>
            </a:r>
            <a:r>
              <a:rPr lang="en-US" altLang="ko-KR" sz="1800" dirty="0" smtClean="0"/>
              <a:t>12</a:t>
            </a:r>
            <a:r>
              <a:rPr lang="ko-KR" altLang="en-US" sz="1800" dirty="0" smtClean="0"/>
              <a:t>볼트</a:t>
            </a:r>
            <a:r>
              <a:rPr lang="en-US" altLang="ko-KR" sz="1800" dirty="0" smtClean="0"/>
              <a:t>(DC 12V) </a:t>
            </a:r>
            <a:r>
              <a:rPr lang="ko-KR" altLang="en-US" sz="1800" dirty="0" smtClean="0"/>
              <a:t>배터리 및 발전기 사용</a:t>
            </a:r>
            <a:endParaRPr lang="en-US" altLang="ko-KR" sz="1800" dirty="0" smtClean="0"/>
          </a:p>
          <a:p>
            <a:pPr lvl="3"/>
            <a:r>
              <a:rPr lang="ko-KR" altLang="en-US" sz="1800" dirty="0" smtClean="0"/>
              <a:t>연료이용 발전기 특성에 주의</a:t>
            </a:r>
            <a:endParaRPr lang="ko-KR" altLang="en-US" sz="1800" dirty="0"/>
          </a:p>
        </p:txBody>
      </p:sp>
      <p:pic>
        <p:nvPicPr>
          <p:cNvPr id="6" name="그림 5" descr="batt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" y="2833698"/>
            <a:ext cx="3391479" cy="223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그림 6" descr="o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857496"/>
            <a:ext cx="4857784" cy="1981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   시연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(WEP Crack with CAR PC)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시연에 앞서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실제 차량에서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CARPC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이용시 주의할점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 lvl="3"/>
            <a:r>
              <a:rPr lang="en-US" altLang="ko-KR" dirty="0" smtClean="0"/>
              <a:t>7812 Regulator IC</a:t>
            </a:r>
          </a:p>
          <a:p>
            <a:pPr lvl="4"/>
            <a:r>
              <a:rPr lang="en-US" altLang="ko-KR" sz="1800" dirty="0" smtClean="0"/>
              <a:t>Ripple </a:t>
            </a:r>
            <a:r>
              <a:rPr lang="ko-KR" altLang="en-US" sz="1800" dirty="0" smtClean="0"/>
              <a:t>전류나 구형파의 전압을 정류하는 효과</a:t>
            </a:r>
            <a:endParaRPr lang="en-US" altLang="ko-KR" sz="1800" dirty="0" smtClean="0"/>
          </a:p>
          <a:p>
            <a:pPr lvl="4"/>
            <a:r>
              <a:rPr lang="ko-KR" altLang="en-US" sz="1800" dirty="0" smtClean="0"/>
              <a:t>카 </a:t>
            </a:r>
            <a:r>
              <a:rPr lang="en-US" altLang="ko-KR" sz="1800" dirty="0" smtClean="0"/>
              <a:t>PC </a:t>
            </a:r>
            <a:r>
              <a:rPr lang="ko-KR" altLang="en-US" sz="1800" dirty="0" smtClean="0"/>
              <a:t>오작동이나 무선랜 신호 단절현상 해결</a:t>
            </a:r>
            <a:endParaRPr lang="en-US" altLang="ko-KR" sz="1800" dirty="0" smtClean="0"/>
          </a:p>
          <a:p>
            <a:pPr lvl="3"/>
            <a:r>
              <a:rPr lang="en-US" altLang="ko-KR" dirty="0" smtClean="0"/>
              <a:t>105P 5ping Relay </a:t>
            </a:r>
            <a:r>
              <a:rPr lang="ko-KR" altLang="en-US" dirty="0" smtClean="0"/>
              <a:t>이용</a:t>
            </a:r>
            <a:endParaRPr lang="en-US" altLang="ko-KR" dirty="0" smtClean="0"/>
          </a:p>
          <a:p>
            <a:pPr lvl="4"/>
            <a:r>
              <a:rPr lang="ko-KR" altLang="en-US" sz="1800" dirty="0" smtClean="0"/>
              <a:t>불안정한 알터네이터 대신 배터리로부터 송전</a:t>
            </a:r>
            <a:endParaRPr lang="en-US" altLang="ko-KR" sz="1800" dirty="0" smtClean="0"/>
          </a:p>
          <a:p>
            <a:pPr lvl="4"/>
            <a:r>
              <a:rPr lang="ko-KR" altLang="en-US" sz="1800" dirty="0" smtClean="0"/>
              <a:t>무선랜 신호 불안정 현상 해결</a:t>
            </a:r>
            <a:endParaRPr lang="en-US" altLang="ko-KR" sz="1800" dirty="0" smtClean="0"/>
          </a:p>
        </p:txBody>
      </p:sp>
      <p:pic>
        <p:nvPicPr>
          <p:cNvPr id="6" name="그림 5" descr="78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929066"/>
            <a:ext cx="1344003" cy="2143140"/>
          </a:xfrm>
          <a:prstGeom prst="rect">
            <a:avLst/>
          </a:prstGeom>
        </p:spPr>
      </p:pic>
      <p:pic>
        <p:nvPicPr>
          <p:cNvPr id="9" name="그림 8" descr="105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929065"/>
            <a:ext cx="2286016" cy="2132829"/>
          </a:xfrm>
          <a:prstGeom prst="rect">
            <a:avLst/>
          </a:prstGeom>
        </p:spPr>
      </p:pic>
      <p:pic>
        <p:nvPicPr>
          <p:cNvPr id="10" name="그림 9" descr="105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929066"/>
            <a:ext cx="201118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   시연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(WEP Crack with CAR PC)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시연에 앞서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실제 차량에서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CARPC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이용시 주의할점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pPr>
              <a:buNone/>
            </a:pP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		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차체 전기장 발생으로 인한 무선랜 </a:t>
            </a:r>
            <a:r>
              <a:rPr lang="en-US" altLang="ko-KR" sz="2000" dirty="0" smtClean="0">
                <a:latin typeface="휴먼모음T" pitchFamily="18" charset="-127"/>
                <a:ea typeface="휴먼모음T" pitchFamily="18" charset="-127"/>
              </a:rPr>
              <a:t>Signal </a:t>
            </a: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감지 불량</a:t>
            </a:r>
            <a:endParaRPr lang="ko-KR" altLang="en-US" sz="20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6" name="그림 5" descr="IMG_2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42" y="2857496"/>
            <a:ext cx="295277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571736" y="5764429"/>
            <a:ext cx="4506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u="sng" dirty="0" smtClean="0"/>
              <a:t>&lt;</a:t>
            </a:r>
            <a:r>
              <a:rPr lang="ko-KR" altLang="en-US" sz="1400" u="sng" dirty="0" smtClean="0"/>
              <a:t>일부 차종은 센터페시아 내부에 </a:t>
            </a:r>
            <a:r>
              <a:rPr lang="en-US" altLang="ko-KR" sz="1400" u="sng" dirty="0" err="1" smtClean="0"/>
              <a:t>ecu</a:t>
            </a:r>
            <a:r>
              <a:rPr lang="ko-KR" altLang="en-US" sz="1400" u="sng" dirty="0" smtClean="0"/>
              <a:t>의 전기장 발생</a:t>
            </a:r>
            <a:r>
              <a:rPr lang="en-US" altLang="ko-KR" sz="1400" u="sng" dirty="0" smtClean="0"/>
              <a:t>&gt;</a:t>
            </a:r>
            <a:endParaRPr lang="ko-KR" altLang="en-US" sz="1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   시연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(WEP Crack with CAR PC)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7" name="대각선 방향의 모서리가 잘린 사각형 6"/>
          <p:cNvSpPr/>
          <p:nvPr/>
        </p:nvSpPr>
        <p:spPr>
          <a:xfrm>
            <a:off x="500034" y="1714488"/>
            <a:ext cx="8143932" cy="4500594"/>
          </a:xfrm>
          <a:prstGeom prst="snip2Diag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554" name="Picture 2" descr="F:\padocon\IMG_2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500" y="2143116"/>
            <a:ext cx="3598838" cy="2699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5" name="Picture 3" descr="F:\padocon\IMG_2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3598838" cy="2699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대응방향제시 및 참고제언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차량내에서 사용할 수 있는 임베디드 장비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lvl="3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지속적으로 광범위해지고 고성능화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3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현실적인 대응방법은 사실상 없음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정보기기를 이용하는 모든 사람들이 관심을 가져야 함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워드라이빙 관련 자료는 인터넷 상에서 쉽게 발췌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잠시의 방심으로도 개인의 정보 침해 가능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대응방향제시 및 참고제언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무선랜의 필요성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재고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정말 무선랜이 필요한가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? )</a:t>
            </a: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시공단계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사무실 외부에서의 사용 고려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lvl="3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공사 자재선택에 신중을 기할것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가급적 무선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AP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위치는 방화벽 외부 네트워크에 위치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WEP &lt; WPA, WPA-PSK &lt; WPA-EAP(Enterprise)</a:t>
            </a: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중앙집중식 인증서버 구축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W-IPS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도입 고려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재정적 여유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지속적인 모니터링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인력의 여유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질문과 답변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감사합니다</a:t>
            </a:r>
            <a:r>
              <a:rPr lang="ko-KR" alt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/ Thank you</a:t>
            </a:r>
            <a:endParaRPr lang="ko-KR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마지막까지 자리를 지켜주시고 발표를 청취해주신 모든분들께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	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감사드립니다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남은시간 즐거우시길 기원합니다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</a:t>
            </a: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발표자료를 위해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CAR PC Engineering Sample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을 제공해주신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	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㈜디에스인터내셔널에 감사의 말씀을 전합니다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6" name="그림 5" descr="think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714884"/>
            <a:ext cx="1714500" cy="809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2" name="Picture 2" descr="http://www.padocon.org/img/2008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714884"/>
            <a:ext cx="998399" cy="785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://www.bossaudio.co.kr/esupport/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3864" y="4714884"/>
            <a:ext cx="2025656" cy="442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목차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대각선 방향의 모서리가 잘린 사각형 6"/>
          <p:cNvSpPr/>
          <p:nvPr/>
        </p:nvSpPr>
        <p:spPr>
          <a:xfrm>
            <a:off x="285720" y="1857364"/>
            <a:ext cx="4214842" cy="500066"/>
          </a:xfrm>
          <a:prstGeom prst="snip2Diag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1. IEEE 802.11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에 대한 이야기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5" name="대각선 방향의 모서리가 잘린 사각형 14"/>
          <p:cNvSpPr/>
          <p:nvPr/>
        </p:nvSpPr>
        <p:spPr>
          <a:xfrm>
            <a:off x="285720" y="2714620"/>
            <a:ext cx="4214842" cy="500066"/>
          </a:xfrm>
          <a:prstGeom prst="snip2Diag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2. War-Driving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이란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?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대각선 방향의 모서리가 잘린 사각형 15"/>
          <p:cNvSpPr/>
          <p:nvPr/>
        </p:nvSpPr>
        <p:spPr>
          <a:xfrm>
            <a:off x="285720" y="3571876"/>
            <a:ext cx="4214842" cy="500066"/>
          </a:xfrm>
          <a:prstGeom prst="snip2Diag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3. War-Driving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의 대처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7" name="대각선 방향의 모서리가 잘린 사각형 16"/>
          <p:cNvSpPr/>
          <p:nvPr/>
        </p:nvSpPr>
        <p:spPr>
          <a:xfrm>
            <a:off x="285720" y="4429132"/>
            <a:ext cx="4214842" cy="500066"/>
          </a:xfrm>
          <a:prstGeom prst="snip2Diag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4. WEP / WPA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는 과연 안전한가</a:t>
            </a:r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?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3" name="대각선 방향의 모서리가 잘린 사각형 22"/>
          <p:cNvSpPr/>
          <p:nvPr/>
        </p:nvSpPr>
        <p:spPr>
          <a:xfrm>
            <a:off x="4714876" y="1857364"/>
            <a:ext cx="4214842" cy="500066"/>
          </a:xfrm>
          <a:prstGeom prst="snip2Diag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5. War-Driving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의 변화추세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" name="대각선 방향의 모서리가 잘린 사각형 23"/>
          <p:cNvSpPr/>
          <p:nvPr/>
        </p:nvSpPr>
        <p:spPr>
          <a:xfrm>
            <a:off x="4714876" y="2714620"/>
            <a:ext cx="4214842" cy="500066"/>
          </a:xfrm>
          <a:prstGeom prst="snip2Diag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6. War-Driving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의 향후 발전방향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5" name="대각선 방향의 모서리가 잘린 사각형 24"/>
          <p:cNvSpPr/>
          <p:nvPr/>
        </p:nvSpPr>
        <p:spPr>
          <a:xfrm>
            <a:off x="4714876" y="3571876"/>
            <a:ext cx="4214842" cy="500066"/>
          </a:xfrm>
          <a:prstGeom prst="snip2Diag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7.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대응방향제시 및 참고제언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대각선 방향의 모서리가 잘린 사각형 25"/>
          <p:cNvSpPr/>
          <p:nvPr/>
        </p:nvSpPr>
        <p:spPr>
          <a:xfrm>
            <a:off x="4714876" y="4429132"/>
            <a:ext cx="4214842" cy="500066"/>
          </a:xfrm>
          <a:prstGeom prst="snip2Diag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8. </a:t>
            </a:r>
            <a:r>
              <a:rPr lang="ko-KR" altLang="en-US" sz="200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질문과 답변</a:t>
            </a:r>
            <a:endParaRPr lang="ko-KR" altLang="en-US" sz="20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IEEE 802.11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에 대하여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 smtClean="0">
                <a:latin typeface="휴먼모음T" pitchFamily="18" charset="-127"/>
                <a:ea typeface="휴먼모음T" pitchFamily="18" charset="-127"/>
              </a:rPr>
              <a:t>IEEE 802.11 = </a:t>
            </a:r>
            <a:r>
              <a:rPr lang="en-US" altLang="ko-KR" b="1" dirty="0" err="1" smtClean="0">
                <a:latin typeface="휴먼모음T" pitchFamily="18" charset="-127"/>
                <a:ea typeface="휴먼모음T" pitchFamily="18" charset="-127"/>
              </a:rPr>
              <a:t>WiFi</a:t>
            </a:r>
            <a:r>
              <a:rPr lang="en-US" altLang="ko-KR" b="1" dirty="0" smtClean="0">
                <a:latin typeface="휴먼모음T" pitchFamily="18" charset="-127"/>
                <a:ea typeface="휴먼모음T" pitchFamily="18" charset="-127"/>
              </a:rPr>
              <a:t> = </a:t>
            </a:r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무선랜</a:t>
            </a:r>
            <a:endParaRPr lang="en-US" altLang="ko-KR" b="1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이더넷의 단점을 보완한 형태의 네트워크</a:t>
            </a:r>
            <a:endParaRPr lang="en-US" altLang="ko-KR" b="1" dirty="0" smtClean="0">
              <a:latin typeface="휴먼모음T" pitchFamily="18" charset="-127"/>
              <a:ea typeface="휴먼모음T" pitchFamily="18" charset="-127"/>
            </a:endParaRPr>
          </a:p>
          <a:p>
            <a:pPr lvl="3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네트워크 구성에 고가의 시공비 발생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3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배선의 관리가 매우 불편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lvl="3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소모성 자재의 손상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무선 통신환경 </a:t>
            </a:r>
            <a:r>
              <a:rPr lang="en-US" altLang="ko-KR" b="1" dirty="0" smtClean="0">
                <a:latin typeface="휴먼모음T" pitchFamily="18" charset="-127"/>
                <a:ea typeface="휴먼모음T" pitchFamily="18" charset="-127"/>
              </a:rPr>
              <a:t>+ </a:t>
            </a:r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고속 통신환경</a:t>
            </a:r>
            <a:endParaRPr lang="en-US" altLang="ko-KR" b="1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생활속 무선네트워크로 자리매김</a:t>
            </a:r>
            <a:endParaRPr lang="en-US" altLang="ko-KR" b="1" dirty="0" smtClean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War-Driving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워 드라이빙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: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자동차를 이용한 무선랜 네트워크 무단접속행위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lvl="3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워 워킹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(War-Walking)</a:t>
            </a:r>
          </a:p>
          <a:p>
            <a:pPr lvl="3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워 라이딩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(War-Riding)</a:t>
            </a:r>
          </a:p>
          <a:p>
            <a:pPr lvl="3">
              <a:buNone/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    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등과 유사한 개념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국내 초기 무선랜 도입당시 낮은 보안수준 유지</a:t>
            </a:r>
            <a:endParaRPr lang="en-US" altLang="ko-KR" b="1" dirty="0" smtClean="0">
              <a:latin typeface="휴먼모음T" pitchFamily="18" charset="-127"/>
              <a:ea typeface="휴먼모음T" pitchFamily="18" charset="-127"/>
            </a:endParaRPr>
          </a:p>
          <a:p>
            <a:pPr lvl="3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악의적인 접속자에 의한 중요자료 외부유출 및 손실 발생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lvl="3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외부 무단접속으로 인한 네트워크 대역폭 점유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lvl="3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기타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보안 수준은 지속적으로 강화</a:t>
            </a:r>
            <a:endParaRPr lang="ko-KR" altLang="en-US" b="1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War-Driving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워드라이빙의 위험성</a:t>
            </a:r>
            <a:endParaRPr lang="en-US" altLang="ko-KR" b="1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20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공격자 단말기의 내부 통신자원 무단 사용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20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해당 무선랜이 속한 네트워크에 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차 공격 가능성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20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내부 네트워크 자료 유실 및 변조 가능성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20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개인정보 유출 가능성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lvl="1">
              <a:lnSpc>
                <a:spcPct val="200000"/>
              </a:lnSpc>
            </a:pP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기타 악의적인 접속자의 위협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War-Driving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의 대처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보편적인 방법 </a:t>
            </a:r>
            <a:r>
              <a:rPr lang="en-US" altLang="ko-KR" b="1" dirty="0" smtClean="0">
                <a:latin typeface="휴먼모음T" pitchFamily="18" charset="-127"/>
                <a:ea typeface="휴먼모음T" pitchFamily="18" charset="-127"/>
              </a:rPr>
              <a:t>: </a:t>
            </a:r>
            <a:r>
              <a:rPr lang="ko-KR" altLang="en-US" b="1" dirty="0" smtClean="0">
                <a:latin typeface="휴먼모음T" pitchFamily="18" charset="-127"/>
                <a:ea typeface="휴먼모음T" pitchFamily="18" charset="-127"/>
              </a:rPr>
              <a:t>인증과 암호화</a:t>
            </a:r>
            <a:endParaRPr lang="en-US" altLang="ko-KR" b="1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b="1" dirty="0" smtClean="0">
                <a:latin typeface="휴먼모음T" pitchFamily="18" charset="-127"/>
                <a:ea typeface="휴먼모음T" pitchFamily="18" charset="-127"/>
              </a:rPr>
              <a:t>MAC Address Authentication</a:t>
            </a:r>
          </a:p>
          <a:p>
            <a:pPr lvl="1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무선랜 각 장치에 부여된 유일한 하드웨어 주소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lvl="1"/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맥어드레스의 변조가능성</a:t>
            </a:r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lvl="2"/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악의 적인 사용자 인증가능성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7947" y="3143248"/>
            <a:ext cx="3971771" cy="301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War-Driving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의 대처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MAC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을 이용한 인증보다 패킷의 암호화를 보편적으로 이용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143240" y="2000240"/>
            <a:ext cx="2857520" cy="571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암호화 방법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3259196" cy="303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굽은 화살표 11"/>
          <p:cNvSpPr/>
          <p:nvPr/>
        </p:nvSpPr>
        <p:spPr>
          <a:xfrm rot="16200000" flipH="1">
            <a:off x="2250265" y="2178835"/>
            <a:ext cx="928694" cy="857256"/>
          </a:xfrm>
          <a:prstGeom prst="bent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4" name="그림 13" descr="untit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071810"/>
            <a:ext cx="2857520" cy="3439894"/>
          </a:xfrm>
          <a:prstGeom prst="rect">
            <a:avLst/>
          </a:prstGeom>
        </p:spPr>
      </p:pic>
      <p:sp>
        <p:nvSpPr>
          <p:cNvPr id="15" name="굽은 화살표 14"/>
          <p:cNvSpPr/>
          <p:nvPr/>
        </p:nvSpPr>
        <p:spPr>
          <a:xfrm rot="5400000">
            <a:off x="5965041" y="2178836"/>
            <a:ext cx="928694" cy="857256"/>
          </a:xfrm>
          <a:prstGeom prst="bent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214546" y="4214818"/>
            <a:ext cx="164307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929454" y="4143380"/>
            <a:ext cx="150019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   WEP / WPA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는 과연 안전한가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?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PA</a:t>
            </a:r>
            <a:r>
              <a:rPr lang="en-US" altLang="ko-KR" smtClean="0"/>
              <a:t>ra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DO</a:t>
            </a:r>
            <a:r>
              <a:rPr lang="en-US" altLang="ko-KR" smtClean="0"/>
              <a:t>x </a:t>
            </a:r>
            <a:r>
              <a:rPr lang="en-US" altLang="ko-KR" b="1" smtClean="0">
                <a:solidFill>
                  <a:schemeClr val="tx2">
                    <a:lumMod val="75000"/>
                  </a:schemeClr>
                </a:solidFill>
              </a:rPr>
              <a:t>CON</a:t>
            </a:r>
            <a:r>
              <a:rPr lang="en-US" altLang="ko-KR" smtClean="0"/>
              <a:t>ference </a:t>
            </a:r>
            <a:r>
              <a:rPr lang="en-US" altLang="ko-KR" smtClean="0">
                <a:solidFill>
                  <a:schemeClr val="accent2">
                    <a:lumMod val="50000"/>
                  </a:schemeClr>
                </a:solidFill>
              </a:rPr>
              <a:t>2008</a:t>
            </a:r>
            <a:endParaRPr lang="ko-KR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8BED-6A10-404A-AD8B-D89346EC3870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WEP / WPA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가 모든 보안을 담당하지 못함</a:t>
            </a:r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endParaRPr lang="en-US" altLang="ko-KR" dirty="0" smtClean="0">
              <a:latin typeface="휴먼모음T" pitchFamily="18" charset="-127"/>
              <a:ea typeface="휴먼모음T" pitchFamily="18" charset="-127"/>
            </a:endParaRPr>
          </a:p>
          <a:p>
            <a:pPr algn="ctr">
              <a:buNone/>
            </a:pP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* WEP / WPA Crack Screenshot *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928934"/>
            <a:ext cx="4991107" cy="236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928934"/>
            <a:ext cx="4000528" cy="287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00100" y="535782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WEP Crack with </a:t>
            </a:r>
            <a:r>
              <a:rPr lang="en-US" altLang="ko-KR" sz="1400" dirty="0" err="1" smtClean="0"/>
              <a:t>Aircrack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5907305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WPA Crack with </a:t>
            </a:r>
            <a:r>
              <a:rPr lang="en-US" altLang="ko-KR" sz="1400" dirty="0" err="1" smtClean="0"/>
              <a:t>Aircrack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849</Words>
  <Application>Microsoft Office PowerPoint</Application>
  <PresentationFormat>화면 슬라이드 쇼(4:3)</PresentationFormat>
  <Paragraphs>238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A change of war-driving trend (무선랜 War-Driving의 추세변화와 위험성)</vt:lpstr>
      <vt:lpstr>발표자 소개</vt:lpstr>
      <vt:lpstr>목차</vt:lpstr>
      <vt:lpstr>IEEE 802.11에 대하여</vt:lpstr>
      <vt:lpstr>War-Driving이란?</vt:lpstr>
      <vt:lpstr>War-Driving이란?</vt:lpstr>
      <vt:lpstr>War-Driving의 대처</vt:lpstr>
      <vt:lpstr>War-Driving의 대처</vt:lpstr>
      <vt:lpstr>   WEP / WPA는 과연 안전한가?</vt:lpstr>
      <vt:lpstr>시연 (WEP Key Crack)</vt:lpstr>
      <vt:lpstr>War-Driving의 변화추세</vt:lpstr>
      <vt:lpstr>War-Driving의 변화추세</vt:lpstr>
      <vt:lpstr>War-Driving의 변화추세</vt:lpstr>
      <vt:lpstr>시연 ( Linux on WRT-54G)</vt:lpstr>
      <vt:lpstr>War-Driving의 향후 발전방향</vt:lpstr>
      <vt:lpstr>War-Driving의 향후 발전방향</vt:lpstr>
      <vt:lpstr>War-Driving의 향후 발전방향</vt:lpstr>
      <vt:lpstr>War-Driving의 향후 발전방향</vt:lpstr>
      <vt:lpstr>    시연(WEP Crack with CAR PC)</vt:lpstr>
      <vt:lpstr>    시연(WEP Crack with CAR PC)</vt:lpstr>
      <vt:lpstr>    시연(WEP Crack with CAR PC)</vt:lpstr>
      <vt:lpstr>    시연(WEP Crack with CAR PC)</vt:lpstr>
      <vt:lpstr>    시연(WEP Crack with CAR PC)</vt:lpstr>
      <vt:lpstr>대응방향제시 및 참고제언</vt:lpstr>
      <vt:lpstr>대응방향제시 및 참고제언</vt:lpstr>
      <vt:lpstr>질문과 답변</vt:lpstr>
      <vt:lpstr>감사합니다 / Thank you</vt:lpstr>
    </vt:vector>
  </TitlesOfParts>
  <Company>SISLab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Scanner</dc:creator>
  <cp:lastModifiedBy>최영남</cp:lastModifiedBy>
  <cp:revision>44</cp:revision>
  <dcterms:created xsi:type="dcterms:W3CDTF">2008-02-19T14:10:49Z</dcterms:created>
  <dcterms:modified xsi:type="dcterms:W3CDTF">2008-03-30T19:45:14Z</dcterms:modified>
</cp:coreProperties>
</file>