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98"/>
  </p:notesMasterIdLst>
  <p:handoutMasterIdLst>
    <p:handoutMasterId r:id="rId99"/>
  </p:handoutMasterIdLst>
  <p:sldIdLst>
    <p:sldId id="256" r:id="rId2"/>
    <p:sldId id="354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35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51" r:id="rId58"/>
    <p:sldId id="352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</p:sldIdLst>
  <p:sldSz cx="9144000" cy="6858000" type="screen4x3"/>
  <p:notesSz cx="6858000" cy="9144000"/>
  <p:defaultTextStyle>
    <a:lvl1pPr marL="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테마 스타일 2 - 강조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82" autoAdjust="0"/>
    <p:restoredTop sz="88056" autoAdjust="0"/>
  </p:normalViewPr>
  <p:slideViewPr>
    <p:cSldViewPr>
      <p:cViewPr varScale="1">
        <p:scale>
          <a:sx n="88" d="100"/>
          <a:sy n="88" d="100"/>
        </p:scale>
        <p:origin x="-4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9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altLang="ko-KR" smtClean="0"/>
              <a:pPr/>
              <a:t>8/21/2007</a:t>
            </a:fld>
            <a:endParaRPr lang="ko-K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ko-KR" smtClean="0"/>
              <a:pPr/>
              <a:t>‹#›</a:t>
            </a:fld>
            <a:endParaRPr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/>
              <a:pPr/>
              <a:t>2006/6/28</a:t>
            </a:fld>
            <a:endParaRPr lang="ko-K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ko-K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latinLnBrk="1"/>
            <a:r>
              <a:rPr lang="ko-KR"/>
              <a:t>마스터 텍스트 스타일을 편집합니다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ko-K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ko-KR" smtClean="0"/>
              <a:pPr/>
              <a:t>1</a:t>
            </a:fld>
            <a:endParaRPr 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65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041648"/>
            <a:ext cx="7239000" cy="606552"/>
          </a:xfrm>
          <a:noFill/>
        </p:spPr>
        <p:txBody>
          <a:bodyPr vert="horz">
            <a:normAutofit/>
          </a:bodyPr>
          <a:lstStyle>
            <a:lvl1pPr algn="l" eaLnBrk="1" latinLnBrk="1" hangingPunct="1">
              <a:defRPr kumimoji="1" lang="ko-KR" sz="2800" b="1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ko-KR" altLang="en-US" dirty="0" smtClean="0"/>
              <a:t>마스터 제목 스타일 편집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1" hangingPunct="1">
              <a:buNone/>
              <a:defRPr kumimoji="1" lang="ko-KR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1" hangingPunct="1">
              <a:buNone/>
            </a:lvl2pPr>
            <a:lvl3pPr marL="914400" indent="0" algn="ctr" eaLnBrk="1" latinLnBrk="1" hangingPunct="1">
              <a:buNone/>
            </a:lvl3pPr>
            <a:lvl4pPr marL="1371600" indent="0" algn="ctr" eaLnBrk="1" latinLnBrk="1" hangingPunct="1">
              <a:buNone/>
            </a:lvl4pPr>
            <a:lvl5pPr marL="1828800" indent="0" algn="ctr" eaLnBrk="1" latinLnBrk="1" hangingPunct="1">
              <a:buNone/>
            </a:lvl5pPr>
            <a:lvl6pPr marL="2286000" indent="0" algn="ctr" eaLnBrk="1" latinLnBrk="1" hangingPunct="1">
              <a:buNone/>
            </a:lvl6pPr>
            <a:lvl7pPr marL="2743200" indent="0" algn="ctr" eaLnBrk="1" latinLnBrk="1" hangingPunct="1">
              <a:buNone/>
            </a:lvl7pPr>
            <a:lvl8pPr marL="3200400" indent="0" algn="ctr" eaLnBrk="1" latinLnBrk="1" hangingPunct="1">
              <a:buNone/>
            </a:lvl8pPr>
            <a:lvl9pPr marL="3657600" indent="0" algn="ctr" eaLnBrk="1" latinLnBrk="1" hangingPunct="1">
              <a:buNone/>
            </a:lvl9pPr>
            <a:extLst/>
          </a:lstStyle>
          <a:p>
            <a:r>
              <a:rPr kumimoji="1" lang="ko-KR"/>
              <a:t>만든 이 정보를 입력하십시오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1" hangingPunct="1">
              <a:defRPr kumimoji="1" lang="ko-KR">
                <a:solidFill>
                  <a:srgbClr val="A0A0A0"/>
                </a:solidFill>
              </a:defRPr>
            </a:lvl1pPr>
            <a:extLst/>
          </a:lstStyle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위 1개, 아래 2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8610600" y="602166"/>
            <a:ext cx="533400" cy="5979590"/>
          </a:xfrm>
        </p:spPr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642918"/>
            <a:ext cx="8077200" cy="35719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1000108"/>
            <a:ext cx="8074152" cy="23161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24042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643314"/>
            <a:ext cx="3965448" cy="261118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324042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643314"/>
            <a:ext cx="3965448" cy="261118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 smtClean="0"/>
              <a:t>제목을 입력하십시오</a:t>
            </a:r>
            <a:endParaRPr kumimoji="1" lang="ko-KR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(오른쪽 3개, 왼쪽 1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785794"/>
            <a:ext cx="3962400" cy="155202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373756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714620"/>
            <a:ext cx="3962400" cy="158306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351862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643446"/>
            <a:ext cx="3962400" cy="160495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(오른쪽 1개, 왼쪽 3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5개(오른쪽 3개, 왼쪽 2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5개(오른쪽 2개, 왼쪽 3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6개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>
          <a:xfrm>
            <a:off x="8610600" y="0"/>
            <a:ext cx="533400" cy="6858000"/>
          </a:xfrm>
        </p:spPr>
        <p:txBody>
          <a:bodyPr/>
          <a:lstStyle>
            <a:extLst/>
          </a:lstStyle>
          <a:p>
            <a:pPr eaLnBrk="1" latinLnBrk="1" hangingPunct="1"/>
            <a:r>
              <a:rPr lang="ko-KR" altLang="en-US" dirty="0" smtClean="0"/>
              <a:t>마스터 제목 스타일 편집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1" hangingPunct="1">
              <a:defRPr kumimoji="1" lang="ko-KR" sz="1200"/>
            </a:lvl1pPr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안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1" hangingPunct="1">
              <a:defRPr kumimoji="1" lang="ko-KR" sz="1100"/>
            </a:lvl1pPr>
            <a:extLst/>
          </a:lstStyle>
          <a:p>
            <a:pPr algn="r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lang="en-US" dirty="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>
            <a:normAutofit/>
          </a:bodyPr>
          <a:lstStyle>
            <a:lvl1pPr algn="l" eaLnBrk="1" latinLnBrk="1" hangingPunct="1">
              <a:defRPr kumimoji="1" lang="ko-KR" sz="2800" b="0" cap="none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1" lang="ko-KR" altLang="en-US" dirty="0" smtClean="0"/>
              <a:t>마스터 제목 스타일 편집</a:t>
            </a:r>
            <a:endParaRPr kumimoji="1" lang="ko-KR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1" hangingPunct="1">
              <a:defRPr kumimoji="1" lang="ko-KR">
                <a:solidFill>
                  <a:srgbClr val="A0A0A0"/>
                </a:solidFill>
              </a:defRPr>
            </a:lvl1pPr>
            <a:extLst/>
          </a:lstStyle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1" hangingPunct="1">
              <a:defRPr kumimoji="1" lang="ko-KR">
                <a:solidFill>
                  <a:schemeClr val="bg1"/>
                </a:solidFill>
              </a:defRPr>
            </a:lvl1pPr>
            <a:extLst/>
          </a:lstStyle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85728"/>
            <a:ext cx="8077200" cy="500066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1" hangingPunct="1">
              <a:defRPr kumimoji="1" lang="ko-KR" sz="24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1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  <a:extLst/>
          </a:lstStyle>
          <a:p>
            <a:pPr eaLnBrk="1" latinLnBrk="1" hangingPunct="1"/>
            <a:r>
              <a:rPr lang="ko-KR" altLang="en-US" dirty="0" smtClean="0"/>
              <a:t>마스터 제목 스타일 편집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85728"/>
            <a:ext cx="8077200" cy="500066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1" hangingPunct="1">
              <a:defRPr kumimoji="1" lang="ko-KR" sz="24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857232"/>
            <a:ext cx="8077200" cy="5391168"/>
          </a:xfrm>
        </p:spPr>
        <p:txBody>
          <a:bodyPr/>
          <a:lstStyle>
            <a:lvl1pPr marL="228600" indent="-228600">
              <a:buFont typeface="Wingdings" pitchFamily="2" charset="2"/>
              <a:buChar char="v"/>
              <a:defRPr/>
            </a:lvl1pPr>
            <a:lvl2pPr>
              <a:buFont typeface="Wingdings" pitchFamily="2" charset="2"/>
              <a:buChar char="l"/>
              <a:defRPr/>
            </a:lvl2pPr>
            <a:lvl3pPr>
              <a:buFont typeface="Wingdings" pitchFamily="2" charset="2"/>
              <a:buChar char="Ø"/>
              <a:defRPr/>
            </a:lvl3pPr>
            <a:lvl4pPr>
              <a:buFont typeface="Wingdings" pitchFamily="2" charset="2"/>
              <a:buChar char="ü"/>
              <a:defRPr/>
            </a:lvl4pPr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lang="en-US"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오른쪽 1개, 왼쪽 2개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오른쪽 2개, 왼쪽 1개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4" name="Image" r:id="rId19" imgW="12190476" imgH="9142857" progId="">
              <p:embed/>
            </p:oleObj>
          </a:graphicData>
        </a:graphic>
      </p:graphicFrame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1" hangingPunct="1"/>
            <a:r>
              <a:rPr kumimoji="1" lang="ko-KR" altLang="en-US" smtClean="0"/>
              <a:t>마스터 제목 스타일 편집</a:t>
            </a:r>
            <a:endParaRPr kumimoji="1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642918"/>
            <a:ext cx="8077200" cy="560548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1" hangingPunct="1"/>
            <a:r>
              <a:rPr kumimoji="1"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kumimoji="1" lang="ko-KR" altLang="en-US" smtClean="0"/>
              <a:t>둘째 수준</a:t>
            </a:r>
          </a:p>
          <a:p>
            <a:pPr lvl="2" eaLnBrk="1" latinLnBrk="1" hangingPunct="1"/>
            <a:r>
              <a:rPr kumimoji="1" lang="ko-KR" altLang="en-US" smtClean="0"/>
              <a:t>셋째 수준</a:t>
            </a:r>
          </a:p>
          <a:p>
            <a:pPr lvl="3" eaLnBrk="1" latinLnBrk="1" hangingPunct="1"/>
            <a:r>
              <a:rPr kumimoji="1" lang="ko-KR" altLang="en-US" smtClean="0"/>
              <a:t>넷째 수준</a:t>
            </a:r>
          </a:p>
          <a:p>
            <a:pPr lvl="4" eaLnBrk="1" latinLnBrk="1" hangingPunct="1"/>
            <a:r>
              <a:rPr kumimoji="1" lang="ko-KR" altLang="en-US" smtClean="0"/>
              <a:t>다섯째 수준</a:t>
            </a:r>
            <a:endParaRPr kumimoji="1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1" hangingPunct="1">
              <a:defRPr kumimoji="1" lang="ko-K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1" hangingPunct="1">
              <a:defRPr kumimoji="1" lang="ko-KR" sz="1000"/>
            </a:lvl1pPr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 sz="100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1" hangingPunct="1">
              <a:defRPr kumimoji="1" lang="ko-KR" sz="1000">
                <a:solidFill>
                  <a:sysClr val="windowText" lastClr="000000"/>
                </a:solidFill>
              </a:defRPr>
            </a:lvl1pPr>
            <a:extLst/>
          </a:lstStyle>
          <a:p>
            <a:r>
              <a:rPr kumimoji="1" lang="en-US" altLang="ko-KR" sz="1000" smtClean="0">
                <a:solidFill>
                  <a:sysClr val="windowText" lastClr="000000"/>
                </a:solidFill>
              </a:rPr>
              <a:t>Visual Basic .NET</a:t>
            </a:r>
            <a:endParaRPr kumimoji="1" lang="ko-KR" sz="1000">
              <a:solidFill>
                <a:sysClr val="windowText" lastClr="000000"/>
              </a:solidFill>
            </a:endParaRPr>
          </a:p>
        </p:txBody>
      </p:sp>
      <p:sp>
        <p:nvSpPr>
          <p:cNvPr id="13" name="Rectangle 10"/>
          <p:cNvSpPr/>
          <p:nvPr userDrawn="1"/>
        </p:nvSpPr>
        <p:spPr>
          <a:xfrm rot="16200000">
            <a:off x="4270917" y="-4270917"/>
            <a:ext cx="602166" cy="9144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1" hangingPunct="1">
        <a:spcBef>
          <a:spcPct val="0"/>
        </a:spcBef>
        <a:buNone/>
        <a:defRPr kumimoji="1" lang="ko-K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gif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86742" cy="1143008"/>
          </a:xfrm>
          <a:noFill/>
          <a:effectLst/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Visual Basic.net 9.0</a:t>
            </a:r>
            <a:endParaRPr lang="ko-K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14282" y="4143380"/>
            <a:ext cx="6934200" cy="437400"/>
          </a:xfrm>
          <a:noFill/>
        </p:spPr>
        <p:txBody>
          <a:bodyPr>
            <a:noAutofit/>
          </a:bodyPr>
          <a:lstStyle>
            <a:extLst/>
          </a:lstStyle>
          <a:p>
            <a:r>
              <a:rPr altLang="en-US" sz="2000" smtClean="0">
                <a:solidFill>
                  <a:srgbClr val="FFFF00"/>
                </a:solidFill>
              </a:rPr>
              <a:t>기술연구소</a:t>
            </a:r>
            <a:endParaRPr lang="ko-KR" sz="2000" dirty="0">
              <a:solidFill>
                <a:srgbClr val="FFFF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</a:t>
            </a:fld>
            <a:endParaRPr kumimoji="1"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네임스페이스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.NET Framework</a:t>
            </a:r>
            <a:r>
              <a:rPr altLang="en-US" sz="1800" smtClean="0"/>
              <a:t>은 다양한 베이스 클래스들을 네임스페이스로 조직화 하여 제공하고 있다</a:t>
            </a:r>
            <a:r>
              <a:rPr lang="en-US" altLang="en-US" sz="1800" dirty="0" smtClean="0"/>
              <a:t>. </a:t>
            </a:r>
          </a:p>
          <a:p>
            <a:endParaRPr altLang="en-US" sz="1800" smtClean="0"/>
          </a:p>
          <a:p>
            <a:r>
              <a:rPr lang="en-US" sz="1800" dirty="0" smtClean="0"/>
              <a:t>System</a:t>
            </a:r>
            <a:r>
              <a:rPr altLang="en-US" sz="1800" smtClean="0"/>
              <a:t>은</a:t>
            </a:r>
            <a:r>
              <a:rPr lang="en-US" sz="1800" dirty="0" smtClean="0"/>
              <a:t> .NET Framework</a:t>
            </a:r>
            <a:r>
              <a:rPr altLang="en-US" sz="1800" smtClean="0"/>
              <a:t>의 가장 기본</a:t>
            </a:r>
            <a:r>
              <a:rPr lang="en-US" altLang="en-US" sz="1800" dirty="0" smtClean="0"/>
              <a:t>(</a:t>
            </a:r>
            <a:r>
              <a:rPr altLang="en-US" sz="1800" smtClean="0"/>
              <a:t>루트</a:t>
            </a:r>
            <a:r>
              <a:rPr lang="en-US" altLang="en-US" sz="1800" dirty="0" smtClean="0"/>
              <a:t>)</a:t>
            </a:r>
            <a:r>
              <a:rPr altLang="en-US" sz="1800" smtClean="0"/>
              <a:t>이되는 네임스페이스이다</a:t>
            </a:r>
            <a:r>
              <a:rPr lang="en-US" sz="1800" dirty="0" smtClean="0"/>
              <a:t>.</a:t>
            </a:r>
            <a:endParaRPr altLang="en-US" sz="1800" smtClean="0"/>
          </a:p>
          <a:p>
            <a:endParaRPr lang="en-US" altLang="en-US" sz="1800" dirty="0" smtClean="0"/>
          </a:p>
          <a:p>
            <a:r>
              <a:rPr altLang="en-US" sz="1800" smtClean="0"/>
              <a:t>클래스는 네임스페이스를 포함한 풀네임으로 참조된다</a:t>
            </a:r>
            <a:r>
              <a:rPr lang="en-US" sz="1800" dirty="0" smtClean="0"/>
              <a:t>.</a:t>
            </a:r>
            <a:endParaRPr altLang="en-US" sz="180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Imports </a:t>
            </a:r>
            <a:r>
              <a:rPr altLang="en-US" sz="1800" smtClean="0"/>
              <a:t>지시어를 사용하여 참조를 축약할 수 있다</a:t>
            </a:r>
            <a:r>
              <a:rPr lang="en-US" altLang="en-US" sz="1800" dirty="0" smtClean="0"/>
              <a:t>.</a:t>
            </a:r>
          </a:p>
          <a:p>
            <a:endParaRPr lang="ko-KR" altLang="en-US" sz="18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00034" y="2928934"/>
          <a:ext cx="7429552" cy="4286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429552"/>
              </a:tblGrid>
              <a:tr h="428628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System.Console.WriteLine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(“Hello !!!”)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00034" y="4214818"/>
          <a:ext cx="7429552" cy="100013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429552"/>
              </a:tblGrid>
              <a:tr h="1000132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Imports System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(“Hello !!!”)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날짜 개체 틀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10</a:t>
            </a:fld>
            <a:endParaRPr kumimoji="1" 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디버깅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1800" b="1" smtClean="0"/>
              <a:t>에러의 종류</a:t>
            </a:r>
          </a:p>
          <a:p>
            <a:pPr lvl="1"/>
            <a:r>
              <a:rPr altLang="en-US" sz="1600" smtClean="0"/>
              <a:t>문법에러</a:t>
            </a:r>
            <a:r>
              <a:rPr lang="en-US" sz="1600" dirty="0" smtClean="0"/>
              <a:t>: </a:t>
            </a:r>
            <a:r>
              <a:rPr altLang="en-US" sz="1600" smtClean="0"/>
              <a:t>비주얼 스튜디오가 코드 작성중 또는 컴파일시 알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실행에러</a:t>
            </a:r>
            <a:r>
              <a:rPr lang="en-US" sz="1600" dirty="0" smtClean="0"/>
              <a:t>: </a:t>
            </a:r>
            <a:r>
              <a:rPr altLang="en-US" sz="1600" smtClean="0"/>
              <a:t>컴파일시에는 알 수 없고</a:t>
            </a:r>
            <a:r>
              <a:rPr lang="en-US" sz="1600" dirty="0" smtClean="0"/>
              <a:t>, </a:t>
            </a:r>
            <a:r>
              <a:rPr altLang="en-US" sz="1600" smtClean="0"/>
              <a:t>실행 중에 예외가 발생하는 경우</a:t>
            </a:r>
            <a:r>
              <a:rPr lang="en-US" sz="1600" dirty="0" smtClean="0"/>
              <a:t>(</a:t>
            </a:r>
            <a:r>
              <a:rPr altLang="en-US" sz="1600" smtClean="0"/>
              <a:t>가령 </a:t>
            </a:r>
            <a:r>
              <a:rPr lang="en-US" sz="1600" dirty="0" smtClean="0"/>
              <a:t> 1/0</a:t>
            </a:r>
            <a:r>
              <a:rPr altLang="en-US" sz="1600" smtClean="0"/>
              <a:t>을 실행하는 경우 </a:t>
            </a:r>
            <a:r>
              <a:rPr lang="en-US" sz="1600" dirty="0" smtClean="0"/>
              <a:t>)</a:t>
            </a:r>
            <a:endParaRPr altLang="en-US" sz="1600" smtClean="0"/>
          </a:p>
          <a:p>
            <a:pPr lvl="1"/>
            <a:r>
              <a:rPr altLang="en-US" sz="1600" smtClean="0"/>
              <a:t>로직에러</a:t>
            </a:r>
            <a:r>
              <a:rPr lang="en-US" sz="1600" dirty="0" smtClean="0"/>
              <a:t>: </a:t>
            </a:r>
            <a:r>
              <a:rPr altLang="en-US" sz="1600" smtClean="0"/>
              <a:t>컴파일 및 실행에는 이상이 없으나 예상한 답과 다르게 나오는 경우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altLang="en-US" sz="1600" smtClean="0"/>
          </a:p>
          <a:p>
            <a:r>
              <a:rPr altLang="en-US" sz="1800" b="1" smtClean="0"/>
              <a:t>비주얼 스튜디오의 디버거</a:t>
            </a:r>
          </a:p>
          <a:p>
            <a:pPr lvl="1"/>
            <a:r>
              <a:rPr altLang="en-US" sz="1600" smtClean="0"/>
              <a:t>중단점 설정 및 조사하기</a:t>
            </a:r>
            <a:endParaRPr lang="en-US" altLang="en-US" sz="1600" dirty="0" smtClean="0"/>
          </a:p>
          <a:p>
            <a:pPr lvl="2"/>
            <a:r>
              <a:rPr altLang="en-US" sz="1400" smtClean="0"/>
              <a:t>중단점에 도달하면 실행을 멈춘다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조건 중단</a:t>
            </a:r>
            <a:r>
              <a:rPr lang="en-US" sz="1400" dirty="0" smtClean="0"/>
              <a:t>(new </a:t>
            </a:r>
            <a:r>
              <a:rPr altLang="en-US" sz="1400" smtClean="0"/>
              <a:t>기능</a:t>
            </a:r>
            <a:r>
              <a:rPr lang="en-US" sz="1400" dirty="0" smtClean="0"/>
              <a:t>) : </a:t>
            </a:r>
            <a:r>
              <a:rPr altLang="en-US" sz="1400" smtClean="0"/>
              <a:t>특정 조건일 경우에만 중단점에서 </a:t>
            </a:r>
            <a:r>
              <a:rPr altLang="en-US" sz="1400" smtClean="0"/>
              <a:t>중단</a:t>
            </a:r>
            <a:endParaRPr lang="en-US" altLang="en-US" sz="1400" dirty="0" smtClean="0"/>
          </a:p>
          <a:p>
            <a:pPr lvl="3"/>
            <a:r>
              <a:rPr altLang="en-US" sz="1200" smtClean="0"/>
              <a:t>단순 형변환</a:t>
            </a:r>
            <a:r>
              <a:rPr lang="en-US" altLang="en-US" sz="1200" dirty="0" smtClean="0"/>
              <a:t>(</a:t>
            </a:r>
            <a:r>
              <a:rPr lang="en-US" altLang="en-US" sz="1200" dirty="0" err="1" smtClean="0"/>
              <a:t>CStr</a:t>
            </a:r>
            <a:r>
              <a:rPr altLang="en-US" sz="1200" smtClean="0"/>
              <a:t>같은</a:t>
            </a:r>
            <a:r>
              <a:rPr lang="en-US" altLang="en-US" sz="1200" dirty="0" smtClean="0"/>
              <a:t>), </a:t>
            </a:r>
            <a:r>
              <a:rPr altLang="en-US" sz="1200" smtClean="0"/>
              <a:t>함수 호출</a:t>
            </a:r>
            <a:r>
              <a:rPr lang="en-US" altLang="en-US" sz="1200" dirty="0" smtClean="0"/>
              <a:t>, </a:t>
            </a:r>
            <a:r>
              <a:rPr altLang="en-US" sz="1200" smtClean="0"/>
              <a:t>내장형 개체 변수 조건</a:t>
            </a:r>
            <a:r>
              <a:rPr lang="en-US" altLang="en-US" sz="1200" dirty="0" smtClean="0"/>
              <a:t>( </a:t>
            </a:r>
            <a:r>
              <a:rPr lang="en-US" altLang="en-US" sz="1200" dirty="0" err="1" smtClean="0"/>
              <a:t>i</a:t>
            </a:r>
            <a:r>
              <a:rPr lang="en-US" altLang="en-US" sz="1200" dirty="0" smtClean="0"/>
              <a:t>&gt;40 </a:t>
            </a:r>
            <a:r>
              <a:rPr altLang="en-US" sz="1200" smtClean="0"/>
              <a:t>같은</a:t>
            </a:r>
            <a:r>
              <a:rPr lang="en-US" altLang="en-US" sz="1200" dirty="0" smtClean="0"/>
              <a:t>)</a:t>
            </a:r>
            <a:r>
              <a:rPr lang="ko-KR" altLang="en-US" sz="1200" dirty="0" smtClean="0"/>
              <a:t>을</a:t>
            </a:r>
            <a:r>
              <a:rPr lang="en-US" altLang="en-US" sz="1200" dirty="0" smtClean="0"/>
              <a:t> </a:t>
            </a:r>
            <a:r>
              <a:rPr altLang="en-US" sz="1200" smtClean="0"/>
              <a:t>식으로 사용할 수 있다</a:t>
            </a:r>
            <a:r>
              <a:rPr lang="en-US" altLang="en-US" sz="1200" dirty="0" smtClean="0"/>
              <a:t>. </a:t>
            </a:r>
            <a:endParaRPr lang="en-US" altLang="en-US" sz="1200" dirty="0" smtClean="0"/>
          </a:p>
          <a:p>
            <a:pPr lvl="2"/>
            <a:r>
              <a:rPr altLang="en-US" sz="1400" smtClean="0"/>
              <a:t>적중횟수로 중단</a:t>
            </a:r>
            <a:r>
              <a:rPr lang="en-US" sz="1400" dirty="0" smtClean="0"/>
              <a:t>(new </a:t>
            </a:r>
            <a:r>
              <a:rPr altLang="en-US" sz="1400" smtClean="0"/>
              <a:t>기능</a:t>
            </a:r>
            <a:r>
              <a:rPr lang="en-US" sz="1400" dirty="0" smtClean="0"/>
              <a:t>) : </a:t>
            </a:r>
            <a:r>
              <a:rPr altLang="en-US" sz="1400" smtClean="0"/>
              <a:t>적중횟수를 조건으로 사용해서 </a:t>
            </a:r>
            <a:r>
              <a:rPr altLang="en-US" sz="1400" smtClean="0"/>
              <a:t>중단</a:t>
            </a:r>
            <a:endParaRPr lang="en-US" altLang="en-US" sz="1400" dirty="0" smtClean="0"/>
          </a:p>
          <a:p>
            <a:pPr lvl="3"/>
            <a:r>
              <a:rPr altLang="en-US" sz="1200" smtClean="0"/>
              <a:t>항상중단</a:t>
            </a:r>
            <a:r>
              <a:rPr lang="en-US" altLang="en-US" sz="1200" dirty="0" smtClean="0"/>
              <a:t>, </a:t>
            </a:r>
            <a:r>
              <a:rPr altLang="en-US" sz="1200" smtClean="0"/>
              <a:t>특정횟수와 같은 경우</a:t>
            </a:r>
            <a:r>
              <a:rPr lang="en-US" altLang="en-US" sz="1200" dirty="0" smtClean="0"/>
              <a:t>, </a:t>
            </a:r>
            <a:r>
              <a:rPr altLang="en-US" sz="1200" smtClean="0"/>
              <a:t>특정 횟수의 배수일 경우</a:t>
            </a:r>
            <a:r>
              <a:rPr lang="en-US" altLang="en-US" sz="1200" dirty="0" smtClean="0"/>
              <a:t>, </a:t>
            </a:r>
            <a:r>
              <a:rPr altLang="en-US" sz="1200" smtClean="0"/>
              <a:t>특정횟수보다 크거나 같을 경우를 적중횟수 조건으로 사용할 수 있다</a:t>
            </a:r>
            <a:r>
              <a:rPr lang="en-US" altLang="en-US" sz="1200" dirty="0" smtClean="0"/>
              <a:t>.</a:t>
            </a:r>
            <a:endParaRPr lang="en-US" altLang="en-US" sz="1200" dirty="0" smtClean="0"/>
          </a:p>
          <a:p>
            <a:pPr lvl="2"/>
            <a:r>
              <a:rPr altLang="en-US" sz="1400" smtClean="0"/>
              <a:t>중단점 필터</a:t>
            </a:r>
            <a:r>
              <a:rPr lang="en-US" sz="1400" dirty="0" smtClean="0"/>
              <a:t>(new </a:t>
            </a:r>
            <a:r>
              <a:rPr altLang="en-US" sz="1400" smtClean="0"/>
              <a:t>기능</a:t>
            </a:r>
            <a:r>
              <a:rPr lang="en-US" sz="1400" dirty="0" smtClean="0"/>
              <a:t>): </a:t>
            </a:r>
            <a:r>
              <a:rPr altLang="en-US" sz="1400" smtClean="0"/>
              <a:t>특정 스레드에서 중단</a:t>
            </a:r>
          </a:p>
          <a:p>
            <a:pPr lvl="1"/>
            <a:r>
              <a:rPr altLang="en-US" sz="1600" smtClean="0"/>
              <a:t>코드 추적</a:t>
            </a:r>
            <a:endParaRPr lang="en-US" altLang="en-US" sz="1800" dirty="0" smtClean="0"/>
          </a:p>
          <a:p>
            <a:pPr lvl="2"/>
            <a:r>
              <a:rPr altLang="en-US" sz="1400" smtClean="0"/>
              <a:t>한단계씩 또는 프로시저 단위로 코드 추적</a:t>
            </a:r>
          </a:p>
          <a:p>
            <a:pPr lvl="1"/>
            <a:r>
              <a:rPr altLang="en-US" sz="1600" smtClean="0"/>
              <a:t>변수의 값을 조사하고 변경할 수 있다</a:t>
            </a:r>
            <a:r>
              <a:rPr lang="en-US" sz="1600" dirty="0" smtClean="0"/>
              <a:t>.</a:t>
            </a:r>
          </a:p>
          <a:p>
            <a:pPr lvl="2"/>
            <a:r>
              <a:rPr altLang="en-US" sz="1400" smtClean="0"/>
              <a:t>디버깅 중에 값을 변경하는 것이 가능 하다</a:t>
            </a:r>
            <a:r>
              <a:rPr lang="en-US" altLang="en-US" sz="1400" dirty="0" smtClean="0"/>
              <a:t>.</a:t>
            </a:r>
            <a:endParaRPr altLang="en-US" sz="1400" smtClean="0"/>
          </a:p>
          <a:p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11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smtClean="0"/>
              <a:t>VB.NET </a:t>
            </a:r>
            <a:r>
              <a:rPr altLang="en-US" b="1" smtClean="0"/>
              <a:t>코딩 규칙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12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>VB.NET </a:t>
            </a:r>
            <a:r>
              <a:rPr altLang="en-US" b="1" smtClean="0"/>
              <a:t>코딩 규칙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명명 규칙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1600" b="1" smtClean="0"/>
              <a:t>다음의 사항들은 필수 사항이 아닌 권장 사항으로 이름을 지정할 때 이름의 첫 문자는 영문자 또는 밑줄 이어야 한다</a:t>
            </a:r>
            <a:r>
              <a:rPr lang="en-US" sz="1600" b="1" dirty="0" smtClean="0"/>
              <a:t>. </a:t>
            </a:r>
            <a:r>
              <a:rPr altLang="en-US" sz="1600" b="1" smtClean="0"/>
              <a:t>그러나 밑줄의 경우</a:t>
            </a:r>
            <a:r>
              <a:rPr lang="en-US" sz="1600" b="1" dirty="0" smtClean="0"/>
              <a:t> CLS </a:t>
            </a:r>
            <a:r>
              <a:rPr altLang="en-US" sz="1600" b="1" smtClean="0"/>
              <a:t>규격이 아니다</a:t>
            </a:r>
            <a:r>
              <a:rPr lang="en-US" sz="1600" b="1" dirty="0" smtClean="0"/>
              <a:t>. (Private </a:t>
            </a:r>
            <a:r>
              <a:rPr altLang="en-US" sz="1600" b="1" smtClean="0"/>
              <a:t>한정자를 가지는 경우</a:t>
            </a:r>
            <a:r>
              <a:rPr lang="en-US" sz="1600" b="1" dirty="0" smtClean="0"/>
              <a:t> CLS </a:t>
            </a:r>
            <a:r>
              <a:rPr altLang="en-US" sz="1600" b="1" smtClean="0"/>
              <a:t>규격을 반드시 지킬 필요가 없다</a:t>
            </a:r>
            <a:r>
              <a:rPr lang="en-US" sz="1600" b="1" dirty="0" smtClean="0"/>
              <a:t>.)</a:t>
            </a:r>
          </a:p>
          <a:p>
            <a:pPr lvl="1"/>
            <a:r>
              <a:rPr altLang="en-US" sz="1400" smtClean="0"/>
              <a:t>이름의 각 단어는 대문자로 시작 한다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예</a:t>
            </a:r>
            <a:r>
              <a:rPr lang="en-US" sz="1400" dirty="0" smtClean="0"/>
              <a:t>: </a:t>
            </a:r>
            <a:r>
              <a:rPr lang="en-US" sz="1400" dirty="0" err="1" smtClean="0"/>
              <a:t>FindName</a:t>
            </a:r>
            <a:endParaRPr altLang="en-US" sz="1400" smtClean="0"/>
          </a:p>
          <a:p>
            <a:pPr lvl="1"/>
            <a:r>
              <a:rPr altLang="en-US" sz="1400" smtClean="0"/>
              <a:t>함수 및 프로시저 이름은 동사로 시작한다</a:t>
            </a:r>
            <a:r>
              <a:rPr lang="en-US" altLang="en-US" sz="1400" dirty="0" smtClean="0"/>
              <a:t>.</a:t>
            </a:r>
          </a:p>
          <a:p>
            <a:pPr lvl="2"/>
            <a:r>
              <a:rPr altLang="en-US" sz="1400" smtClean="0"/>
              <a:t>예</a:t>
            </a:r>
            <a:r>
              <a:rPr lang="en-US" sz="1400" dirty="0" smtClean="0"/>
              <a:t>: </a:t>
            </a:r>
            <a:r>
              <a:rPr lang="en-US" sz="1400" dirty="0" err="1" smtClean="0"/>
              <a:t>InitNewRow</a:t>
            </a:r>
            <a:r>
              <a:rPr lang="en-US" sz="1400" dirty="0" smtClean="0"/>
              <a:t>, </a:t>
            </a:r>
            <a:r>
              <a:rPr lang="en-US" sz="1400" dirty="0" err="1" smtClean="0"/>
              <a:t>ClosingForm</a:t>
            </a:r>
            <a:endParaRPr altLang="en-US" sz="1400" smtClean="0"/>
          </a:p>
          <a:p>
            <a:pPr lvl="1"/>
            <a:r>
              <a:rPr altLang="en-US" sz="1400" smtClean="0"/>
              <a:t>클래스</a:t>
            </a:r>
            <a:r>
              <a:rPr lang="en-US" sz="1400" dirty="0" smtClean="0"/>
              <a:t>, </a:t>
            </a:r>
            <a:r>
              <a:rPr altLang="en-US" sz="1400" smtClean="0"/>
              <a:t>구조체</a:t>
            </a:r>
            <a:r>
              <a:rPr lang="en-US" sz="1400" dirty="0" smtClean="0"/>
              <a:t>, </a:t>
            </a:r>
            <a:r>
              <a:rPr altLang="en-US" sz="1400" smtClean="0"/>
              <a:t>모듈 및 속성 이름은 명사로 시작 한다</a:t>
            </a:r>
            <a:r>
              <a:rPr lang="en-US" sz="1400" dirty="0" smtClean="0"/>
              <a:t>.</a:t>
            </a:r>
          </a:p>
          <a:p>
            <a:pPr lvl="2"/>
            <a:r>
              <a:rPr lang="en-US" sz="1400" dirty="0" smtClean="0"/>
              <a:t>(</a:t>
            </a:r>
            <a:r>
              <a:rPr altLang="en-US" sz="1400" smtClean="0"/>
              <a:t>예</a:t>
            </a:r>
            <a:r>
              <a:rPr lang="en-US" sz="1400" dirty="0" smtClean="0"/>
              <a:t>: </a:t>
            </a:r>
            <a:r>
              <a:rPr lang="en-US" sz="1400" dirty="0" err="1" smtClean="0"/>
              <a:t>EmployeeName</a:t>
            </a:r>
            <a:r>
              <a:rPr lang="en-US" sz="1400" dirty="0" smtClean="0"/>
              <a:t>, Categories)</a:t>
            </a:r>
            <a:endParaRPr altLang="en-US" sz="1400" smtClean="0"/>
          </a:p>
          <a:p>
            <a:pPr lvl="1"/>
            <a:r>
              <a:rPr altLang="en-US" sz="1400" smtClean="0"/>
              <a:t>인터페이스 이름은 접두사 </a:t>
            </a:r>
            <a:r>
              <a:rPr lang="en-US" sz="1400" dirty="0" smtClean="0"/>
              <a:t>“I”</a:t>
            </a:r>
            <a:r>
              <a:rPr altLang="en-US" sz="1400" smtClean="0"/>
              <a:t>로 시작한 다음 명사나 명사구 또는 인터페이스의 동작을 설명하는 형용사를 쓴다</a:t>
            </a:r>
            <a:r>
              <a:rPr lang="en-US" sz="1400" dirty="0" smtClean="0"/>
              <a:t>. </a:t>
            </a:r>
            <a:r>
              <a:rPr altLang="en-US" sz="1400" smtClean="0"/>
              <a:t>밑줄은 사용하지 않으며</a:t>
            </a:r>
            <a:r>
              <a:rPr lang="en-US" sz="1400" dirty="0" smtClean="0"/>
              <a:t>, </a:t>
            </a:r>
            <a:r>
              <a:rPr altLang="en-US" sz="1400" smtClean="0"/>
              <a:t>가급적이면 약어의 사용도 자제 한다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명사구 예</a:t>
            </a:r>
            <a:r>
              <a:rPr lang="en-US" altLang="ko-KR" sz="1400" dirty="0" smtClean="0"/>
              <a:t>: </a:t>
            </a:r>
            <a:r>
              <a:rPr lang="en-US" sz="1400" dirty="0" err="1" smtClean="0"/>
              <a:t>Icomponent</a:t>
            </a:r>
            <a:endParaRPr lang="en-US" sz="1400" dirty="0" smtClean="0"/>
          </a:p>
          <a:p>
            <a:pPr lvl="2"/>
            <a:r>
              <a:rPr altLang="en-US" sz="1400" smtClean="0"/>
              <a:t>형용사구 예</a:t>
            </a:r>
            <a:r>
              <a:rPr lang="en-US" altLang="en-US" sz="1400" dirty="0" smtClean="0"/>
              <a:t>: </a:t>
            </a:r>
            <a:r>
              <a:rPr lang="en-US" sz="1400" dirty="0" err="1" smtClean="0"/>
              <a:t>IPersistable</a:t>
            </a:r>
            <a:endParaRPr altLang="en-US" sz="1400" smtClean="0"/>
          </a:p>
          <a:p>
            <a:pPr lvl="1"/>
            <a:r>
              <a:rPr altLang="en-US" sz="1400" smtClean="0"/>
              <a:t>이벤트 처리기</a:t>
            </a:r>
            <a:r>
              <a:rPr lang="en-US" sz="1400" dirty="0" smtClean="0"/>
              <a:t>(</a:t>
            </a:r>
            <a:r>
              <a:rPr altLang="en-US" sz="1400" smtClean="0"/>
              <a:t>위임형</a:t>
            </a:r>
            <a:r>
              <a:rPr lang="en-US" sz="1400" dirty="0" smtClean="0"/>
              <a:t>[Delegate])</a:t>
            </a:r>
            <a:r>
              <a:rPr altLang="en-US" sz="1400" smtClean="0"/>
              <a:t>의 이름은 해당 이벤트를 설명하는 명사로 시작해서 접미사를 </a:t>
            </a:r>
            <a:r>
              <a:rPr lang="en-US" sz="1400" dirty="0" smtClean="0"/>
              <a:t>“</a:t>
            </a:r>
            <a:r>
              <a:rPr lang="en-US" sz="1400" dirty="0" err="1" smtClean="0"/>
              <a:t>EventHandler</a:t>
            </a:r>
            <a:r>
              <a:rPr lang="en-US" sz="1400" dirty="0" smtClean="0"/>
              <a:t>”</a:t>
            </a:r>
            <a:r>
              <a:rPr altLang="en-US" sz="1400" smtClean="0"/>
              <a:t>를 쓴다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예</a:t>
            </a:r>
            <a:r>
              <a:rPr lang="en-US" sz="1400" dirty="0" smtClean="0"/>
              <a:t>:</a:t>
            </a:r>
            <a:r>
              <a:rPr lang="en-US" sz="1400" dirty="0" err="1" smtClean="0"/>
              <a:t>RowChangedEventHandler</a:t>
            </a:r>
            <a:endParaRPr altLang="en-US" sz="1400" smtClean="0"/>
          </a:p>
          <a:p>
            <a:pPr lvl="1"/>
            <a:r>
              <a:rPr altLang="en-US" sz="1400" smtClean="0"/>
              <a:t>이벤트에 과거나 미래의 시간 개념이 있으면 현재 또는 과거 시제의 접미사를 사용 한다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예</a:t>
            </a:r>
            <a:r>
              <a:rPr lang="en-US" sz="1400" dirty="0" smtClean="0"/>
              <a:t>: </a:t>
            </a:r>
            <a:r>
              <a:rPr lang="en-US" sz="1400" dirty="0" err="1" smtClean="0"/>
              <a:t>RowChanging</a:t>
            </a:r>
            <a:r>
              <a:rPr lang="en-US" sz="1400" dirty="0" smtClean="0"/>
              <a:t>, </a:t>
            </a:r>
            <a:r>
              <a:rPr lang="en-US" sz="1400" dirty="0" err="1" smtClean="0"/>
              <a:t>RowChanged</a:t>
            </a:r>
            <a:endParaRPr altLang="en-US" sz="1400" smtClean="0"/>
          </a:p>
          <a:p>
            <a:pPr lvl="1"/>
            <a:r>
              <a:rPr altLang="en-US" sz="1400" smtClean="0"/>
              <a:t>길거나 자주 사용되는 용어의 길이는 약어를 사용하여 적절히 줄인다</a:t>
            </a:r>
            <a:r>
              <a:rPr lang="en-US" sz="1400" dirty="0" smtClean="0"/>
              <a:t>. </a:t>
            </a:r>
            <a:r>
              <a:rPr altLang="en-US" sz="1400" smtClean="0"/>
              <a:t>하지만 하나의 프로젝트에서 약어와 풀네임을 혼용해서 사용하지 않는다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예</a:t>
            </a:r>
            <a:r>
              <a:rPr lang="en-US" altLang="ko-KR" sz="1400" dirty="0" smtClean="0"/>
              <a:t>: </a:t>
            </a:r>
            <a:r>
              <a:rPr lang="en-US" sz="1400" dirty="0" smtClean="0"/>
              <a:t>Hypertext Markup Language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 HTML</a:t>
            </a:r>
            <a:endParaRPr altLang="en-US" sz="1400" smtClean="0"/>
          </a:p>
          <a:p>
            <a:pPr lvl="1"/>
            <a:r>
              <a:rPr altLang="en-US" sz="1400" smtClean="0"/>
              <a:t>가급적 풀 네임을 사용하되 최대</a:t>
            </a:r>
            <a:r>
              <a:rPr lang="en-US" sz="1400" dirty="0" smtClean="0"/>
              <a:t> 32</a:t>
            </a:r>
            <a:r>
              <a:rPr altLang="en-US" sz="1400" smtClean="0"/>
              <a:t>자가 넘지 않도록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1"/>
            <a:r>
              <a:rPr altLang="en-US" sz="1400" smtClean="0"/>
              <a:t>외부 범위의 이름과 동일한 이름을 내부 범위에서 사용하지 않는다</a:t>
            </a:r>
            <a:r>
              <a:rPr lang="en-US" sz="1400" dirty="0" smtClean="0"/>
              <a:t>.</a:t>
            </a:r>
            <a:endParaRPr lang="ko-KR" altLang="en-US" sz="14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13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>VB.NET </a:t>
            </a:r>
            <a:r>
              <a:rPr altLang="en-US" b="1" smtClean="0"/>
              <a:t>코딩 규칙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주석 달기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2000" smtClean="0"/>
              <a:t>라인에서 작은 따옴표</a:t>
            </a:r>
            <a:r>
              <a:rPr lang="en-US" sz="2000" dirty="0" smtClean="0"/>
              <a:t>(“ ’ ”) </a:t>
            </a:r>
            <a:r>
              <a:rPr altLang="en-US" sz="2000" smtClean="0"/>
              <a:t>이후의 코드는 컴파일러에서 무시한다는 것을 의미한다</a:t>
            </a:r>
            <a:r>
              <a:rPr lang="en-US" sz="2000" dirty="0" smtClean="0"/>
              <a:t>.</a:t>
            </a:r>
            <a:endParaRPr altLang="en-US" sz="2000" smtClean="0"/>
          </a:p>
          <a:p>
            <a:endParaRPr lang="en-US" altLang="en-US" sz="2000" dirty="0" smtClean="0"/>
          </a:p>
          <a:p>
            <a:r>
              <a:rPr altLang="en-US" sz="2000" smtClean="0"/>
              <a:t>권장 규칙</a:t>
            </a:r>
          </a:p>
          <a:p>
            <a:pPr lvl="1"/>
            <a:r>
              <a:rPr altLang="en-US" sz="1800" smtClean="0"/>
              <a:t>가급적 코드 줄의 끝에 주석을 사용하지 않는다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altLang="en-US" sz="1800" smtClean="0"/>
              <a:t>주석 텍스트의 시작 문자가 영문자인 경우 대문자로 시작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주석 구분 기호와 주석 사이에 공백 문자를 삽입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주석의 끝에는 마침표를 찍는다</a:t>
            </a:r>
            <a:r>
              <a:rPr lang="en-US" sz="1800" dirty="0" smtClean="0"/>
              <a:t>. </a:t>
            </a:r>
            <a:endParaRPr altLang="en-US" sz="1800" smtClean="0"/>
          </a:p>
          <a:p>
            <a:endParaRPr lang="en-US" altLang="en-US" sz="2000" dirty="0" smtClean="0"/>
          </a:p>
          <a:p>
            <a:r>
              <a:rPr altLang="en-US" sz="2000" smtClean="0"/>
              <a:t>잘 작성된 주석은 코드의 가독성을 증가 시킨다</a:t>
            </a:r>
            <a:r>
              <a:rPr lang="en-US" sz="2000" dirty="0" smtClean="0"/>
              <a:t>. </a:t>
            </a:r>
            <a:endParaRPr altLang="en-US" sz="2000" smtClean="0"/>
          </a:p>
          <a:p>
            <a:endParaRPr lang="en-US" sz="2000" dirty="0" smtClean="0"/>
          </a:p>
          <a:p>
            <a:r>
              <a:rPr lang="en-US" sz="2000" dirty="0" smtClean="0"/>
              <a:t>VB.NET</a:t>
            </a:r>
            <a:r>
              <a:rPr altLang="en-US" sz="2000" smtClean="0"/>
              <a:t>은 단일 라인 주석만 달 수 있다</a:t>
            </a:r>
            <a:r>
              <a:rPr lang="en-US" sz="2000" dirty="0" smtClean="0"/>
              <a:t>.</a:t>
            </a:r>
            <a:endParaRPr altLang="en-US" sz="2000" smtClean="0"/>
          </a:p>
          <a:p>
            <a:endParaRPr lang="en-US" sz="2000" dirty="0" smtClean="0"/>
          </a:p>
          <a:p>
            <a:r>
              <a:rPr lang="en-US" sz="2000" dirty="0" smtClean="0"/>
              <a:t>XML </a:t>
            </a:r>
            <a:r>
              <a:rPr lang="ko-KR" altLang="en-US" sz="2000" dirty="0" smtClean="0"/>
              <a:t>주석</a:t>
            </a:r>
            <a:r>
              <a:rPr lang="en-US" altLang="ko-KR" sz="2000" dirty="0" smtClean="0"/>
              <a:t>(</a:t>
            </a:r>
            <a:r>
              <a:rPr lang="en-US" sz="2000" dirty="0" smtClean="0"/>
              <a:t>‘’’) </a:t>
            </a:r>
            <a:r>
              <a:rPr altLang="en-US" sz="2000" smtClean="0"/>
              <a:t>클래스</a:t>
            </a:r>
            <a:r>
              <a:rPr lang="en-US" sz="2000" dirty="0" smtClean="0"/>
              <a:t>, </a:t>
            </a:r>
            <a:r>
              <a:rPr altLang="en-US" sz="2000" smtClean="0"/>
              <a:t>구조체</a:t>
            </a:r>
            <a:r>
              <a:rPr lang="en-US" sz="2000" dirty="0" smtClean="0"/>
              <a:t>, </a:t>
            </a:r>
            <a:r>
              <a:rPr altLang="en-US" sz="2000" smtClean="0"/>
              <a:t>메서드</a:t>
            </a:r>
            <a:r>
              <a:rPr lang="en-US" sz="2000" dirty="0" smtClean="0"/>
              <a:t>, </a:t>
            </a:r>
            <a:r>
              <a:rPr altLang="en-US" sz="2000" smtClean="0"/>
              <a:t>변수 등의 바로 윗 줄에 작은 따옴표를 연속</a:t>
            </a:r>
            <a:r>
              <a:rPr lang="en-US" sz="2000" dirty="0" smtClean="0"/>
              <a:t> 3</a:t>
            </a:r>
            <a:r>
              <a:rPr altLang="en-US" sz="2000" smtClean="0"/>
              <a:t>번 입력하면</a:t>
            </a:r>
            <a:r>
              <a:rPr lang="en-US" sz="2000" dirty="0" smtClean="0"/>
              <a:t> XML </a:t>
            </a:r>
            <a:r>
              <a:rPr altLang="en-US" sz="2000" smtClean="0"/>
              <a:t>주석을 달 수 있다</a:t>
            </a:r>
            <a:r>
              <a:rPr lang="en-US" sz="2000" dirty="0" smtClean="0"/>
              <a:t>.</a:t>
            </a:r>
            <a:endParaRPr lang="ko-KR" altLang="en-US" sz="20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14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>VB.NET </a:t>
            </a:r>
            <a:r>
              <a:rPr altLang="en-US" b="1" smtClean="0"/>
              <a:t>코딩 규칙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언어 지침 </a:t>
            </a:r>
            <a:r>
              <a:rPr lang="en-US" altLang="en-US" dirty="0" smtClean="0"/>
              <a:t>1/3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800" b="1" smtClean="0"/>
              <a:t>문자열</a:t>
            </a:r>
            <a:r>
              <a:rPr lang="en-US" sz="1800" b="1" dirty="0" smtClean="0"/>
              <a:t>(String </a:t>
            </a:r>
            <a:r>
              <a:rPr altLang="en-US" sz="1800" b="1" smtClean="0"/>
              <a:t>데이터 형식</a:t>
            </a:r>
            <a:r>
              <a:rPr lang="en-US" sz="1800" b="1" dirty="0" smtClean="0"/>
              <a:t>)</a:t>
            </a:r>
            <a:endParaRPr altLang="en-US" sz="1800" b="1" smtClean="0"/>
          </a:p>
          <a:p>
            <a:pPr lvl="1"/>
            <a:r>
              <a:rPr altLang="en-US" sz="1600" smtClean="0"/>
              <a:t>문자열 연결</a:t>
            </a:r>
            <a:r>
              <a:rPr lang="en-US" sz="1600" dirty="0" smtClean="0"/>
              <a:t>: &amp; </a:t>
            </a:r>
            <a:r>
              <a:rPr altLang="en-US" sz="1600" smtClean="0"/>
              <a:t>연산자를 사용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루프에서 문자열 결합은</a:t>
            </a:r>
            <a:r>
              <a:rPr lang="en-US" sz="1600" dirty="0" smtClean="0"/>
              <a:t> </a:t>
            </a:r>
            <a:r>
              <a:rPr lang="en-US" sz="1600" dirty="0" err="1" smtClean="0"/>
              <a:t>StringBuilder</a:t>
            </a:r>
            <a:r>
              <a:rPr lang="en-US" sz="1600" dirty="0" smtClean="0"/>
              <a:t> </a:t>
            </a:r>
            <a:r>
              <a:rPr altLang="en-US" sz="1600" smtClean="0"/>
              <a:t>객체를 사용한다</a:t>
            </a:r>
            <a:r>
              <a:rPr lang="en-US" sz="1600" dirty="0" smtClean="0"/>
              <a:t>.</a:t>
            </a:r>
          </a:p>
          <a:p>
            <a:pPr lvl="1"/>
            <a:endParaRPr altLang="en-US" sz="1600" smtClean="0"/>
          </a:p>
          <a:p>
            <a:r>
              <a:rPr altLang="en-US" sz="1800" b="1" smtClean="0"/>
              <a:t>배열</a:t>
            </a:r>
          </a:p>
          <a:p>
            <a:pPr lvl="1"/>
            <a:r>
              <a:rPr altLang="en-US" sz="1600" smtClean="0"/>
              <a:t>선언 줄에서 초기화할 때는 간단한 구문을 사용한다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2"/>
            <a:r>
              <a:rPr lang="en-US" sz="1400" dirty="0" smtClean="0"/>
              <a:t>Dim a() As String = {“a”, “b”, “c”}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 </a:t>
            </a:r>
            <a:r>
              <a:rPr altLang="en-US" sz="1400" b="1" smtClean="0">
                <a:solidFill>
                  <a:srgbClr val="FF0000"/>
                </a:solidFill>
              </a:rPr>
              <a:t>권장</a:t>
            </a:r>
          </a:p>
          <a:p>
            <a:pPr lvl="2"/>
            <a:r>
              <a:rPr lang="en-US" sz="1400" dirty="0" smtClean="0"/>
              <a:t>Dim a() As String = New String() {“a”, “b”, “c”}</a:t>
            </a:r>
            <a:endParaRPr altLang="en-US" sz="1400" smtClean="0"/>
          </a:p>
          <a:p>
            <a:pPr lvl="1"/>
            <a:r>
              <a:rPr altLang="en-US" sz="1600" smtClean="0"/>
              <a:t>형식 대신 변수에 배열 지정자를 삽입 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2"/>
            <a:r>
              <a:rPr lang="en-US" sz="1400" dirty="0" smtClean="0"/>
              <a:t>Dim a() As String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 </a:t>
            </a:r>
            <a:r>
              <a:rPr altLang="en-US" sz="1400" b="1" smtClean="0">
                <a:solidFill>
                  <a:srgbClr val="FF0000"/>
                </a:solidFill>
              </a:rPr>
              <a:t>권장</a:t>
            </a:r>
          </a:p>
          <a:p>
            <a:pPr lvl="2"/>
            <a:r>
              <a:rPr lang="en-US" sz="1400" dirty="0" smtClean="0"/>
              <a:t>Dim a As String()</a:t>
            </a:r>
            <a:endParaRPr altLang="en-US" sz="1400" smtClean="0"/>
          </a:p>
          <a:p>
            <a:pPr lvl="1"/>
            <a:r>
              <a:rPr altLang="en-US" sz="1600" smtClean="0"/>
              <a:t>기본 데이터 형식의 배열을 선언하고 초기화할 때</a:t>
            </a:r>
            <a:r>
              <a:rPr lang="en-US" sz="1600" dirty="0" smtClean="0"/>
              <a:t> {} </a:t>
            </a:r>
            <a:r>
              <a:rPr altLang="en-US" sz="1600" smtClean="0"/>
              <a:t>구문을 사용한다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2"/>
            <a:r>
              <a:rPr lang="en-US" sz="1400" dirty="0" smtClean="0"/>
              <a:t>Dim a() As Integer = {1,2,3} </a:t>
            </a:r>
            <a:r>
              <a:rPr altLang="en-US" sz="1400" smtClean="0">
                <a:sym typeface="Wingdings"/>
              </a:rPr>
              <a:t></a:t>
            </a:r>
            <a:r>
              <a:rPr altLang="en-US" sz="1400" smtClean="0"/>
              <a:t> </a:t>
            </a:r>
            <a:r>
              <a:rPr altLang="en-US" sz="1400" b="1" smtClean="0">
                <a:solidFill>
                  <a:srgbClr val="FF0000"/>
                </a:solidFill>
              </a:rPr>
              <a:t>권장</a:t>
            </a:r>
          </a:p>
          <a:p>
            <a:pPr lvl="2"/>
            <a:r>
              <a:rPr lang="en-US" sz="1400" dirty="0" smtClean="0"/>
              <a:t>Dim a(2) As Integer</a:t>
            </a:r>
            <a:br>
              <a:rPr lang="en-US" sz="1400" dirty="0" smtClean="0"/>
            </a:br>
            <a:r>
              <a:rPr lang="en-US" sz="1400" dirty="0" smtClean="0"/>
              <a:t>a(0) = 1</a:t>
            </a:r>
            <a:br>
              <a:rPr lang="en-US" sz="1400" dirty="0" smtClean="0"/>
            </a:br>
            <a:r>
              <a:rPr lang="en-US" sz="1400" dirty="0" smtClean="0"/>
              <a:t>a(1) = 2</a:t>
            </a:r>
            <a:br>
              <a:rPr lang="en-US" sz="1400" dirty="0" smtClean="0"/>
            </a:br>
            <a:r>
              <a:rPr lang="en-US" sz="1400" dirty="0" smtClean="0"/>
              <a:t>a(2) = 3</a:t>
            </a:r>
            <a:endParaRPr altLang="en-US" sz="14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15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>VB.NET </a:t>
            </a:r>
            <a:r>
              <a:rPr altLang="en-US" b="1" smtClean="0"/>
              <a:t>코딩 규칙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언어지침 </a:t>
            </a:r>
            <a:r>
              <a:rPr lang="en-US" altLang="en-US" dirty="0" smtClean="0"/>
              <a:t>2/3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altLang="ko-KR" sz="1900" b="1" dirty="0" smtClean="0"/>
              <a:t>With </a:t>
            </a:r>
            <a:r>
              <a:rPr altLang="en-US" sz="1900" b="1" smtClean="0"/>
              <a:t>키워드 사용</a:t>
            </a:r>
            <a:r>
              <a:rPr lang="en-US" altLang="ko-KR" sz="1600" dirty="0" smtClean="0"/>
              <a:t>: </a:t>
            </a:r>
            <a:r>
              <a:rPr altLang="en-US" sz="1600" smtClean="0"/>
              <a:t>한 개체에 여러 호출이 있는 경우 </a:t>
            </a:r>
            <a:r>
              <a:rPr lang="en-US" altLang="ko-KR" sz="1600" dirty="0" smtClean="0"/>
              <a:t>With </a:t>
            </a:r>
            <a:r>
              <a:rPr altLang="en-US" sz="1600" smtClean="0"/>
              <a:t>키워드를 사용 한다</a:t>
            </a:r>
            <a:r>
              <a:rPr lang="en-US" altLang="ko-KR" sz="1600" dirty="0" smtClean="0"/>
              <a:t>. </a:t>
            </a:r>
            <a:endParaRPr altLang="en-US" sz="1600" smtClean="0"/>
          </a:p>
          <a:p>
            <a:r>
              <a:rPr lang="en-US" altLang="ko-KR" sz="1900" b="1" dirty="0" smtClean="0"/>
              <a:t>For </a:t>
            </a:r>
            <a:r>
              <a:rPr altLang="en-US" sz="1900" b="1" smtClean="0"/>
              <a:t>또는 </a:t>
            </a:r>
            <a:r>
              <a:rPr lang="en-US" altLang="ko-KR" sz="1900" b="1" dirty="0" smtClean="0"/>
              <a:t>For Each</a:t>
            </a:r>
            <a:r>
              <a:rPr altLang="en-US" sz="1900" b="1" smtClean="0"/>
              <a:t> 문에 반복되는 변수를 선언</a:t>
            </a:r>
            <a:r>
              <a:rPr altLang="en-US" sz="1500" smtClean="0"/>
              <a:t> </a:t>
            </a:r>
            <a:r>
              <a:rPr altLang="en-US" sz="1600" smtClean="0"/>
              <a:t>한다</a:t>
            </a:r>
            <a:r>
              <a:rPr lang="en-US" altLang="ko-KR" sz="1600" dirty="0" smtClean="0"/>
              <a:t>. (1.1 </a:t>
            </a:r>
            <a:r>
              <a:rPr altLang="en-US" sz="1600" smtClean="0"/>
              <a:t>이후 버전부터</a:t>
            </a:r>
            <a:r>
              <a:rPr lang="en-US" altLang="ko-KR" sz="1600" dirty="0" smtClean="0"/>
              <a:t>)</a:t>
            </a:r>
          </a:p>
          <a:p>
            <a:endParaRPr lang="en-US" altLang="en-US" sz="1600" dirty="0" smtClean="0"/>
          </a:p>
          <a:p>
            <a:endParaRPr lang="en-US" altLang="en-US" sz="1600" dirty="0" smtClean="0"/>
          </a:p>
          <a:p>
            <a:endParaRPr lang="en-US" altLang="en-US" sz="1600" dirty="0" smtClean="0"/>
          </a:p>
          <a:p>
            <a:endParaRPr altLang="en-US" sz="1600" smtClean="0"/>
          </a:p>
          <a:p>
            <a:r>
              <a:rPr lang="en-US" altLang="en-US" sz="1700" b="1" dirty="0" smtClean="0"/>
              <a:t>Using</a:t>
            </a:r>
            <a:r>
              <a:rPr altLang="en-US" sz="1700" b="1" smtClean="0"/>
              <a:t>문 사용 </a:t>
            </a:r>
            <a:r>
              <a:rPr lang="en-US" altLang="en-US" sz="1600" dirty="0" smtClean="0"/>
              <a:t>: </a:t>
            </a:r>
            <a:r>
              <a:rPr altLang="en-US" sz="1600" smtClean="0"/>
              <a:t>반드시 </a:t>
            </a:r>
            <a:r>
              <a:rPr lang="en-US" altLang="ko-KR" sz="1600" dirty="0" smtClean="0"/>
              <a:t>Dispose </a:t>
            </a:r>
            <a:r>
              <a:rPr altLang="en-US" sz="1600" smtClean="0"/>
              <a:t>호출이 필요한 개체를 사용하는 경우 </a:t>
            </a:r>
            <a:r>
              <a:rPr lang="en-US" altLang="ko-KR" sz="1600" dirty="0" smtClean="0"/>
              <a:t>Using </a:t>
            </a:r>
            <a:r>
              <a:rPr altLang="en-US" sz="1600" smtClean="0"/>
              <a:t>문을 사용</a:t>
            </a:r>
          </a:p>
          <a:p>
            <a:r>
              <a:rPr lang="en-US" altLang="ko-KR" sz="1700" b="1" dirty="0" err="1" smtClean="0"/>
              <a:t>IsNot</a:t>
            </a:r>
            <a:r>
              <a:rPr lang="en-US" altLang="ko-KR" sz="1700" b="1" dirty="0" smtClean="0"/>
              <a:t> </a:t>
            </a:r>
            <a:r>
              <a:rPr altLang="en-US" sz="1700" b="1" smtClean="0"/>
              <a:t>키워드 </a:t>
            </a:r>
            <a:r>
              <a:rPr lang="en-US" altLang="en-US" sz="1600" dirty="0" smtClean="0"/>
              <a:t>: </a:t>
            </a:r>
            <a:r>
              <a:rPr lang="en-US" altLang="ko-KR" sz="1600" dirty="0" smtClean="0"/>
              <a:t>Not … Is Nothing </a:t>
            </a:r>
            <a:r>
              <a:rPr altLang="en-US" sz="1600" smtClean="0"/>
              <a:t>보다 </a:t>
            </a:r>
            <a:r>
              <a:rPr lang="en-US" altLang="ko-KR" sz="1600" dirty="0" err="1" smtClean="0"/>
              <a:t>IsNot</a:t>
            </a:r>
            <a:r>
              <a:rPr altLang="en-US" sz="1600" smtClean="0"/>
              <a:t> 키워드</a:t>
            </a:r>
            <a:r>
              <a:rPr lang="en-US" altLang="ko-KR" sz="1600" dirty="0" smtClean="0"/>
              <a:t>(2.0 </a:t>
            </a:r>
            <a:r>
              <a:rPr altLang="en-US" sz="1600" smtClean="0"/>
              <a:t>버전 이후부터</a:t>
            </a:r>
            <a:r>
              <a:rPr lang="en-US" altLang="ko-KR" sz="1600" dirty="0" smtClean="0"/>
              <a:t>) </a:t>
            </a:r>
            <a:r>
              <a:rPr altLang="en-US" sz="1600" smtClean="0"/>
              <a:t>사용</a:t>
            </a:r>
          </a:p>
          <a:p>
            <a:r>
              <a:rPr altLang="en-US" sz="1600" b="1" smtClean="0"/>
              <a:t>생성자</a:t>
            </a:r>
            <a:r>
              <a:rPr altLang="en-US" sz="1600" smtClean="0"/>
              <a:t>는 간단한 형식을 사용 한다</a:t>
            </a:r>
            <a:r>
              <a:rPr lang="en-US" altLang="ko-KR" sz="1600" dirty="0" smtClean="0"/>
              <a:t>. </a:t>
            </a:r>
            <a:endParaRPr altLang="en-US" sz="1600" smtClean="0"/>
          </a:p>
          <a:p>
            <a:pPr lvl="1"/>
            <a:r>
              <a:rPr lang="en-US" altLang="ko-KR" sz="1400" dirty="0" smtClean="0"/>
              <a:t>Dim </a:t>
            </a:r>
            <a:r>
              <a:rPr lang="en-US" altLang="ko-KR" sz="1400" dirty="0" err="1" smtClean="0"/>
              <a:t>arr</a:t>
            </a:r>
            <a:r>
              <a:rPr altLang="en-US" sz="1400" smtClean="0"/>
              <a:t> </a:t>
            </a:r>
            <a:r>
              <a:rPr lang="en-US" altLang="ko-KR" sz="1400" dirty="0" smtClean="0"/>
              <a:t>As New </a:t>
            </a:r>
            <a:r>
              <a:rPr lang="en-US" altLang="ko-KR" sz="1400" dirty="0" err="1" smtClean="0"/>
              <a:t>ArrayLiat</a:t>
            </a:r>
            <a:r>
              <a:rPr lang="en-US" altLang="ko-KR" sz="1400" dirty="0" smtClean="0"/>
              <a:t>() </a:t>
            </a:r>
            <a:r>
              <a:rPr altLang="en-US" sz="1400" smtClean="0">
                <a:sym typeface="Wingdings"/>
              </a:rPr>
              <a:t></a:t>
            </a:r>
            <a:r>
              <a:rPr altLang="en-US" sz="1400" smtClean="0"/>
              <a:t> </a:t>
            </a:r>
            <a:r>
              <a:rPr altLang="en-US" sz="1400" b="1" smtClean="0">
                <a:solidFill>
                  <a:srgbClr val="FF0000"/>
                </a:solidFill>
              </a:rPr>
              <a:t>권장 </a:t>
            </a:r>
          </a:p>
          <a:p>
            <a:pPr lvl="1"/>
            <a:r>
              <a:rPr lang="en-US" altLang="ko-KR" sz="1400" dirty="0" smtClean="0"/>
              <a:t>Dim </a:t>
            </a:r>
            <a:r>
              <a:rPr lang="en-US" altLang="ko-KR" sz="1400" dirty="0" err="1" smtClean="0"/>
              <a:t>arr</a:t>
            </a:r>
            <a:r>
              <a:rPr altLang="en-US" sz="1400" smtClean="0"/>
              <a:t> </a:t>
            </a:r>
            <a:r>
              <a:rPr lang="en-US" altLang="ko-KR" sz="1400" dirty="0" smtClean="0"/>
              <a:t>As </a:t>
            </a:r>
            <a:r>
              <a:rPr lang="en-US" altLang="ko-KR" sz="1400" dirty="0" err="1" smtClean="0"/>
              <a:t>ArrayList</a:t>
            </a:r>
            <a:r>
              <a:rPr altLang="en-US" sz="1400" smtClean="0"/>
              <a:t> </a:t>
            </a:r>
            <a:r>
              <a:rPr lang="en-US" altLang="ko-KR" sz="1400" dirty="0" smtClean="0"/>
              <a:t>= New </a:t>
            </a:r>
            <a:r>
              <a:rPr lang="en-US" altLang="ko-KR" sz="1400" dirty="0" err="1" smtClean="0"/>
              <a:t>ArrayList</a:t>
            </a:r>
            <a:r>
              <a:rPr lang="en-US" altLang="ko-KR" sz="1400" dirty="0" smtClean="0"/>
              <a:t>()</a:t>
            </a:r>
            <a:endParaRPr altLang="en-US" sz="1400" smtClean="0"/>
          </a:p>
          <a:p>
            <a:r>
              <a:rPr altLang="en-US" sz="1600" smtClean="0"/>
              <a:t>매개 변수가 없는 생성자를 사용한 다음에는 </a:t>
            </a:r>
            <a:r>
              <a:rPr lang="en-US" altLang="ko-KR" sz="1600" dirty="0" smtClean="0"/>
              <a:t>With </a:t>
            </a:r>
            <a:r>
              <a:rPr altLang="en-US" sz="1600" smtClean="0"/>
              <a:t>키워드를 사용하여 속성을 설정 한다</a:t>
            </a:r>
            <a:r>
              <a:rPr lang="en-US" altLang="ko-KR" sz="1600" dirty="0" smtClean="0"/>
              <a:t>. </a:t>
            </a:r>
          </a:p>
          <a:p>
            <a:endParaRPr lang="en-US" altLang="en-US" sz="1600" dirty="0" smtClean="0"/>
          </a:p>
          <a:p>
            <a:endParaRPr lang="en-US" altLang="en-US" sz="1600" dirty="0" smtClean="0"/>
          </a:p>
          <a:p>
            <a:endParaRPr lang="en-US" altLang="en-US" sz="1600" dirty="0" smtClean="0"/>
          </a:p>
          <a:p>
            <a:endParaRPr lang="en-US" altLang="en-US" sz="1600" dirty="0" smtClean="0"/>
          </a:p>
          <a:p>
            <a:endParaRPr lang="en-US" altLang="en-US" sz="1600" dirty="0" smtClean="0"/>
          </a:p>
          <a:p>
            <a:endParaRPr altLang="en-US" sz="1600" smtClean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000100" y="1677346"/>
          <a:ext cx="6096000" cy="82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For count As Integer = 0 To 2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    </a:t>
                      </a:r>
                      <a:r>
                        <a:rPr lang="en-US" altLang="ko-KR" sz="1600" dirty="0" err="1" smtClean="0"/>
                        <a:t>MsgBox</a:t>
                      </a:r>
                      <a:r>
                        <a:rPr lang="en-US" altLang="ko-KR" sz="1600" dirty="0" smtClean="0"/>
                        <a:t>(names(count))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Next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071538" y="4572008"/>
          <a:ext cx="6096000" cy="1371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Dim log As </a:t>
                      </a:r>
                      <a:r>
                        <a:rPr lang="en-US" altLang="ko-KR" sz="1400" dirty="0" err="1" smtClean="0"/>
                        <a:t>EventLog</a:t>
                      </a:r>
                      <a:r>
                        <a:rPr lang="en-US" altLang="ko-KR" sz="1400" dirty="0" smtClean="0"/>
                        <a:t>()</a:t>
                      </a:r>
                      <a:br>
                        <a:rPr lang="en-US" altLang="ko-KR" sz="1400" dirty="0" smtClean="0"/>
                      </a:br>
                      <a:r>
                        <a:rPr lang="en-US" altLang="ko-KR" sz="1400" dirty="0" smtClean="0"/>
                        <a:t>With log</a:t>
                      </a:r>
                      <a:br>
                        <a:rPr lang="en-US" altLang="ko-KR" sz="1400" dirty="0" smtClean="0"/>
                      </a:br>
                      <a:r>
                        <a:rPr lang="en-US" altLang="ko-KR" sz="1400" dirty="0" smtClean="0"/>
                        <a:t>    .Log = “</a:t>
                      </a:r>
                      <a:r>
                        <a:rPr lang="en-US" altLang="ko-KR" sz="1400" dirty="0" err="1" smtClean="0"/>
                        <a:t>SiS</a:t>
                      </a:r>
                      <a:r>
                        <a:rPr lang="en-US" altLang="en-US" sz="1400" dirty="0" smtClean="0"/>
                        <a:t>”</a:t>
                      </a:r>
                      <a:br>
                        <a:rPr lang="en-US" altLang="en-US" sz="1400" dirty="0" smtClean="0"/>
                      </a:br>
                      <a:r>
                        <a:rPr lang="en-US" altLang="en-US" sz="1400" dirty="0" smtClean="0"/>
                        <a:t>    </a:t>
                      </a:r>
                      <a:r>
                        <a:rPr lang="en-US" altLang="ko-KR" sz="1400" dirty="0" smtClean="0"/>
                        <a:t>.Source = “App Name”</a:t>
                      </a:r>
                      <a:br>
                        <a:rPr lang="en-US" altLang="ko-KR" sz="1400" dirty="0" smtClean="0"/>
                      </a:br>
                      <a:r>
                        <a:rPr lang="en-US" altLang="ko-KR" sz="1400" dirty="0" smtClean="0"/>
                        <a:t>    .</a:t>
                      </a:r>
                      <a:r>
                        <a:rPr lang="en-US" altLang="ko-KR" sz="1400" dirty="0" err="1" smtClean="0"/>
                        <a:t>MachineName</a:t>
                      </a:r>
                      <a:r>
                        <a:rPr lang="en-US" altLang="en-US" sz="1400" dirty="0" smtClean="0"/>
                        <a:t> </a:t>
                      </a:r>
                      <a:r>
                        <a:rPr lang="en-US" altLang="ko-KR" sz="1400" dirty="0" smtClean="0"/>
                        <a:t>= “Computer Name”</a:t>
                      </a:r>
                      <a:br>
                        <a:rPr lang="en-US" altLang="ko-KR" sz="1400" dirty="0" smtClean="0"/>
                      </a:br>
                      <a:r>
                        <a:rPr lang="en-US" altLang="ko-KR" sz="1400" dirty="0" smtClean="0"/>
                        <a:t>End With</a:t>
                      </a:r>
                      <a:endParaRPr lang="en-US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날짜 개체 틀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16</a:t>
            </a:fld>
            <a:endParaRPr kumimoji="1" 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>VB.NET </a:t>
            </a:r>
            <a:r>
              <a:rPr altLang="en-US" b="1" smtClean="0"/>
              <a:t>코딩 규칙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언어 지침 </a:t>
            </a:r>
            <a:r>
              <a:rPr lang="en-US" altLang="ko-KR" dirty="0" smtClean="0"/>
              <a:t>3/3</a:t>
            </a:r>
            <a:endParaRPr altLang="en-US" smtClean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altLang="en-US" sz="1800" b="1" smtClean="0"/>
              <a:t>이벤트 처리</a:t>
            </a:r>
          </a:p>
          <a:p>
            <a:pPr lvl="1"/>
            <a:r>
              <a:rPr lang="en-US" altLang="ko-KR" sz="1500" dirty="0" smtClean="0"/>
              <a:t>AddHandler</a:t>
            </a:r>
            <a:r>
              <a:rPr altLang="en-US" sz="1500" smtClean="0"/>
              <a:t>대신 </a:t>
            </a:r>
            <a:r>
              <a:rPr lang="en-US" altLang="ko-KR" sz="1500" dirty="0" smtClean="0"/>
              <a:t>Handles</a:t>
            </a:r>
            <a:r>
              <a:rPr altLang="en-US" sz="1500" smtClean="0"/>
              <a:t>를 사용 한다</a:t>
            </a:r>
            <a:r>
              <a:rPr lang="en-US" altLang="ko-KR" sz="1500" dirty="0" smtClean="0"/>
              <a:t>. </a:t>
            </a:r>
          </a:p>
          <a:p>
            <a:pPr lvl="1"/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pPr lvl="1"/>
            <a:endParaRPr altLang="en-US" sz="1400" smtClean="0"/>
          </a:p>
          <a:p>
            <a:r>
              <a:rPr altLang="en-US" sz="1800" b="1" smtClean="0"/>
              <a:t>이벤트를 정의할 때는 간단한 구문을 사용</a:t>
            </a:r>
            <a:r>
              <a:rPr altLang="en-US" sz="1600" smtClean="0"/>
              <a:t>하고 컴파일러에서 대리자를 정의 하도록 한다</a:t>
            </a:r>
            <a:r>
              <a:rPr lang="en-US" altLang="ko-KR" sz="1600" dirty="0" smtClean="0"/>
              <a:t>.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800" b="1" dirty="0" smtClean="0"/>
              <a:t>My </a:t>
            </a:r>
            <a:r>
              <a:rPr altLang="en-US" sz="1800" b="1" smtClean="0"/>
              <a:t>네임스페이스의 사용 </a:t>
            </a:r>
            <a:endParaRPr lang="en-US" altLang="en-US" sz="1600" b="1" dirty="0" smtClean="0"/>
          </a:p>
          <a:p>
            <a:pPr lvl="1"/>
            <a:r>
              <a:rPr lang="en-US" altLang="ko-KR" sz="1600" dirty="0" smtClean="0"/>
              <a:t>.NET Framework </a:t>
            </a:r>
            <a:r>
              <a:rPr altLang="en-US" sz="1600" smtClean="0"/>
              <a:t>클래스 라이브러리나 </a:t>
            </a:r>
            <a:r>
              <a:rPr lang="en-US" altLang="ko-KR" sz="1600" dirty="0" smtClean="0"/>
              <a:t>Visual Basic </a:t>
            </a:r>
            <a:r>
              <a:rPr altLang="en-US" sz="1600" smtClean="0"/>
              <a:t>런타임 라이브러리보다 </a:t>
            </a:r>
            <a:r>
              <a:rPr lang="en-US" altLang="ko-KR" sz="1600" b="1" dirty="0" smtClean="0"/>
              <a:t>My</a:t>
            </a:r>
            <a:r>
              <a:rPr altLang="en-US" sz="1600" smtClean="0"/>
              <a:t> 기능을 우선적으로 사용 한다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1600" dirty="0" smtClean="0"/>
          </a:p>
          <a:p>
            <a:r>
              <a:rPr altLang="en-US" sz="1900" b="1" smtClean="0"/>
              <a:t>지역화</a:t>
            </a:r>
          </a:p>
          <a:p>
            <a:pPr lvl="1"/>
            <a:r>
              <a:rPr altLang="en-US" sz="1600" smtClean="0"/>
              <a:t>가능하면 </a:t>
            </a:r>
            <a:r>
              <a:rPr lang="en-US" altLang="ko-KR" sz="1600" dirty="0" err="1" smtClean="0"/>
              <a:t>AutoSize</a:t>
            </a:r>
            <a:r>
              <a:rPr lang="en-US" altLang="ko-KR" sz="1600" dirty="0" smtClean="0"/>
              <a:t> </a:t>
            </a:r>
            <a:r>
              <a:rPr altLang="en-US" sz="1600" smtClean="0"/>
              <a:t>속성을 사용 한다</a:t>
            </a:r>
            <a:r>
              <a:rPr lang="en-US" altLang="ko-KR" sz="1600" dirty="0" smtClean="0"/>
              <a:t>. </a:t>
            </a:r>
          </a:p>
          <a:p>
            <a:pPr lvl="1"/>
            <a:r>
              <a:rPr altLang="en-US" sz="1600" smtClean="0"/>
              <a:t>컨트롤을 숨기거나 겹치지 않는다</a:t>
            </a:r>
            <a:r>
              <a:rPr lang="en-US" altLang="en-US" sz="1600" dirty="0" smtClean="0"/>
              <a:t>.</a:t>
            </a:r>
            <a:r>
              <a:rPr lang="en-US" altLang="ko-KR" sz="1600" dirty="0" smtClean="0"/>
              <a:t> </a:t>
            </a:r>
          </a:p>
          <a:p>
            <a:pPr lvl="1"/>
            <a:r>
              <a:rPr altLang="en-US" sz="1600" smtClean="0"/>
              <a:t>컨트롤을 정렬하여 문장을 만들지 않는다</a:t>
            </a:r>
            <a:r>
              <a:rPr lang="en-US" altLang="en-US" sz="1600" dirty="0" smtClean="0"/>
              <a:t>.</a:t>
            </a:r>
            <a:r>
              <a:rPr lang="en-US" altLang="ko-KR" sz="1600" dirty="0" smtClean="0"/>
              <a:t> </a:t>
            </a:r>
          </a:p>
          <a:p>
            <a:pPr lvl="1"/>
            <a:r>
              <a:rPr lang="en-US" altLang="ko-KR" sz="1600" dirty="0" smtClean="0"/>
              <a:t>Tahoma</a:t>
            </a:r>
            <a:r>
              <a:rPr altLang="en-US" sz="1600" smtClean="0"/>
              <a:t>나 </a:t>
            </a:r>
            <a:r>
              <a:rPr lang="en-US" altLang="ko-KR" sz="1600" dirty="0" smtClean="0"/>
              <a:t>MS Sans Serif </a:t>
            </a:r>
            <a:r>
              <a:rPr altLang="en-US" sz="1600" smtClean="0"/>
              <a:t>글꼴만 사용합니다</a:t>
            </a:r>
            <a:r>
              <a:rPr lang="en-US" altLang="ko-KR" sz="1600" dirty="0" smtClean="0"/>
              <a:t>. </a:t>
            </a:r>
          </a:p>
          <a:p>
            <a:pPr lvl="1"/>
            <a:endParaRPr lang="en-US" altLang="ko-KR" sz="1600" dirty="0" smtClean="0"/>
          </a:p>
          <a:p>
            <a:endParaRPr altLang="en-US" sz="1600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857224" y="1428736"/>
          <a:ext cx="7143800" cy="64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143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Private Sub MenuItem1_Click(</a:t>
                      </a:r>
                      <a:r>
                        <a:rPr lang="en-US" altLang="ko-KR" dirty="0" err="1" smtClean="0"/>
                        <a:t>ByVal</a:t>
                      </a:r>
                      <a:r>
                        <a:rPr lang="en-US" altLang="ko-KR" dirty="0" smtClean="0"/>
                        <a:t> sender As </a:t>
                      </a:r>
                      <a:r>
                        <a:rPr lang="en-US" altLang="ko-KR" dirty="0" err="1" smtClean="0"/>
                        <a:t>System.Object</a:t>
                      </a:r>
                      <a:r>
                        <a:rPr lang="en-US" altLang="ko-KR" dirty="0" smtClean="0"/>
                        <a:t>, _</a:t>
                      </a:r>
                    </a:p>
                    <a:p>
                      <a:pPr latinLnBrk="1"/>
                      <a:r>
                        <a:rPr lang="en-US" altLang="ko-KR" dirty="0" smtClean="0"/>
                        <a:t>    </a:t>
                      </a:r>
                      <a:r>
                        <a:rPr lang="en-US" altLang="ko-KR" dirty="0" err="1" smtClean="0"/>
                        <a:t>ByVal</a:t>
                      </a:r>
                      <a:r>
                        <a:rPr lang="en-US" altLang="ko-KR" dirty="0" smtClean="0"/>
                        <a:t> e As </a:t>
                      </a:r>
                      <a:r>
                        <a:rPr lang="en-US" altLang="ko-KR" dirty="0" err="1" smtClean="0"/>
                        <a:t>System.EventArgs</a:t>
                      </a:r>
                      <a:r>
                        <a:rPr lang="en-US" altLang="ko-KR" dirty="0" smtClean="0"/>
                        <a:t>) Handles MenuItem1.Click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857224" y="2714620"/>
          <a:ext cx="7143800" cy="64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143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Public Event </a:t>
                      </a:r>
                      <a:r>
                        <a:rPr lang="en-US" altLang="ko-KR" dirty="0" err="1" smtClean="0"/>
                        <a:t>WhatHappened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ByVal</a:t>
                      </a:r>
                      <a:r>
                        <a:rPr lang="en-US" altLang="ko-KR" dirty="0" smtClean="0"/>
                        <a:t> source As Object, _</a:t>
                      </a:r>
                    </a:p>
                    <a:p>
                      <a:pPr latinLnBrk="1"/>
                      <a:r>
                        <a:rPr lang="en-US" altLang="ko-KR" dirty="0" smtClean="0"/>
                        <a:t>    </a:t>
                      </a:r>
                      <a:r>
                        <a:rPr lang="en-US" altLang="ko-KR" dirty="0" err="1" smtClean="0"/>
                        <a:t>ByVal</a:t>
                      </a:r>
                      <a:r>
                        <a:rPr lang="en-US" altLang="ko-KR" dirty="0" smtClean="0"/>
                        <a:t> e As </a:t>
                      </a:r>
                      <a:r>
                        <a:rPr lang="en-US" altLang="ko-KR" dirty="0" err="1" smtClean="0"/>
                        <a:t>WhatHappenedEventArgs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날짜 개체 틀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17</a:t>
            </a:fld>
            <a:endParaRPr kumimoji="1" 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>VB.NET </a:t>
            </a:r>
            <a:r>
              <a:rPr altLang="en-US" b="1" smtClean="0"/>
              <a:t>코딩 규칙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Me, My, </a:t>
            </a:r>
            <a:r>
              <a:rPr lang="en-US" dirty="0" err="1" smtClean="0"/>
              <a:t>MyBase</a:t>
            </a:r>
            <a:r>
              <a:rPr lang="en-US" dirty="0" smtClean="0"/>
              <a:t> </a:t>
            </a:r>
            <a:r>
              <a:rPr altLang="en-US" smtClean="0"/>
              <a:t>및</a:t>
            </a:r>
            <a:r>
              <a:rPr lang="en-US" dirty="0" smtClean="0"/>
              <a:t> </a:t>
            </a:r>
            <a:r>
              <a:rPr lang="en-US" dirty="0" err="1" smtClean="0"/>
              <a:t>MyClass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</a:t>
            </a:r>
          </a:p>
          <a:p>
            <a:pPr lvl="1"/>
            <a:r>
              <a:rPr altLang="en-US" smtClean="0"/>
              <a:t>코드가 현재 실행되고 있는 클래스나 구조체의 특정 인스턴스를 참조 한다</a:t>
            </a:r>
            <a:r>
              <a:rPr lang="en-US" dirty="0" smtClean="0"/>
              <a:t>. </a:t>
            </a:r>
            <a:r>
              <a:rPr altLang="en-US" smtClean="0"/>
              <a:t>다른 클래스</a:t>
            </a:r>
            <a:r>
              <a:rPr lang="en-US" dirty="0" smtClean="0"/>
              <a:t>, </a:t>
            </a:r>
            <a:r>
              <a:rPr altLang="en-US" smtClean="0"/>
              <a:t>구조체</a:t>
            </a:r>
            <a:r>
              <a:rPr lang="en-US" dirty="0" smtClean="0"/>
              <a:t>, </a:t>
            </a:r>
            <a:r>
              <a:rPr altLang="en-US" smtClean="0"/>
              <a:t>또는 모듈의 프로시저에 현재 실행 중인 클래스나 구조체의 인스턴스를 전달할 때 사용하면 편리 하다</a:t>
            </a:r>
            <a:r>
              <a:rPr lang="en-US" dirty="0" smtClean="0"/>
              <a:t>. </a:t>
            </a:r>
            <a:endParaRPr altLang="en-US" smtClean="0"/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en-US" sz="1400" b="1" dirty="0" smtClean="0"/>
              <a:t> </a:t>
            </a:r>
            <a:endParaRPr lang="en-US" b="1" dirty="0" smtClean="0"/>
          </a:p>
          <a:p>
            <a:pPr lvl="1"/>
            <a:r>
              <a:rPr altLang="en-US" smtClean="0"/>
              <a:t>비주얼 베이직 사용자가 컴퓨터</a:t>
            </a:r>
            <a:r>
              <a:rPr lang="en-US" dirty="0" smtClean="0"/>
              <a:t>, </a:t>
            </a:r>
            <a:r>
              <a:rPr altLang="en-US" smtClean="0"/>
              <a:t>응용프로그램</a:t>
            </a:r>
            <a:r>
              <a:rPr lang="en-US" dirty="0" smtClean="0"/>
              <a:t>, </a:t>
            </a:r>
            <a:r>
              <a:rPr altLang="en-US" smtClean="0"/>
              <a:t>설정</a:t>
            </a:r>
            <a:r>
              <a:rPr lang="en-US" dirty="0" smtClean="0"/>
              <a:t>, </a:t>
            </a:r>
            <a:r>
              <a:rPr altLang="en-US" smtClean="0"/>
              <a:t>리소스 등과 상호 작용할 수 있는 클래스에 쉽게 액세스 할 수 있다</a:t>
            </a:r>
            <a:r>
              <a:rPr lang="en-US" dirty="0" smtClean="0"/>
              <a:t>. 2005 </a:t>
            </a:r>
            <a:r>
              <a:rPr altLang="en-US" smtClean="0"/>
              <a:t>버전부터 사용 가능 하다</a:t>
            </a:r>
            <a:r>
              <a:rPr lang="en-US" dirty="0" smtClean="0"/>
              <a:t>. </a:t>
            </a:r>
            <a:br>
              <a:rPr lang="en-US" dirty="0" smtClean="0"/>
            </a:br>
            <a:endParaRPr 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altLang="en-US" smtClean="0"/>
          </a:p>
          <a:p>
            <a:pPr lvl="4"/>
            <a:endParaRPr lang="en-US" altLang="en-US" b="1" dirty="0" smtClean="0"/>
          </a:p>
          <a:p>
            <a:pPr lvl="4"/>
            <a:r>
              <a:rPr lang="en-US" altLang="en-US" b="1" dirty="0" smtClean="0"/>
              <a:t>			              </a:t>
            </a:r>
            <a:r>
              <a:rPr altLang="en-US" b="1" smtClean="0"/>
              <a:t>그림 </a:t>
            </a:r>
            <a:r>
              <a:rPr lang="en-US" b="1" dirty="0" smtClean="0"/>
              <a:t>1 My</a:t>
            </a:r>
            <a:r>
              <a:rPr altLang="en-US" b="1" smtClean="0"/>
              <a:t>와 각 개체간의 관계</a:t>
            </a:r>
            <a:endParaRPr lang="en-US" altLang="en-US" b="1" dirty="0" smtClean="0"/>
          </a:p>
          <a:p>
            <a:r>
              <a:rPr lang="en-US" sz="1500" b="1" dirty="0" err="1" smtClean="0"/>
              <a:t>MyBase</a:t>
            </a:r>
            <a:endParaRPr lang="en-US" sz="1500" b="1" dirty="0" smtClean="0"/>
          </a:p>
          <a:p>
            <a:pPr lvl="1"/>
            <a:r>
              <a:rPr altLang="en-US" smtClean="0"/>
              <a:t>현재 클래스의 인스턴스의 기본클래스를 참조하는 개체 변수처럼 동작 한다</a:t>
            </a:r>
            <a:r>
              <a:rPr lang="en-US" dirty="0" smtClean="0"/>
              <a:t>. </a:t>
            </a:r>
            <a:r>
              <a:rPr altLang="en-US" smtClean="0"/>
              <a:t>파생 클래스에서 재정의 하거나 숨겨진 메서드에 접근할 때 사용 된다</a:t>
            </a:r>
            <a:r>
              <a:rPr lang="en-US" dirty="0" smtClean="0"/>
              <a:t>. </a:t>
            </a:r>
            <a:endParaRPr altLang="en-US" smtClean="0"/>
          </a:p>
          <a:p>
            <a:r>
              <a:rPr lang="en-US" sz="1500" b="1" dirty="0" err="1" smtClean="0"/>
              <a:t>MyClass</a:t>
            </a:r>
            <a:endParaRPr lang="en-US" sz="1500" b="1" dirty="0" smtClean="0"/>
          </a:p>
          <a:p>
            <a:pPr lvl="1"/>
            <a:r>
              <a:rPr altLang="en-US" smtClean="0"/>
              <a:t>원래 구현된 상태의 현재 클래스를 참조하는 개체 변수처럼 동작 한다</a:t>
            </a:r>
            <a:r>
              <a:rPr lang="en-US" dirty="0" smtClean="0"/>
              <a:t>. Me</a:t>
            </a:r>
            <a:r>
              <a:rPr altLang="en-US" smtClean="0"/>
              <a:t>와 유사하지만 파생 클래스에서 메서드를 호출할 때</a:t>
            </a:r>
            <a:r>
              <a:rPr lang="en-US" dirty="0" smtClean="0"/>
              <a:t> Me</a:t>
            </a:r>
            <a:r>
              <a:rPr altLang="en-US" smtClean="0"/>
              <a:t>는 상대 경로를 호출하는 것처럼 현재 클래스를 기준으로 하지만</a:t>
            </a:r>
            <a:r>
              <a:rPr lang="en-US" dirty="0" smtClean="0"/>
              <a:t> </a:t>
            </a:r>
            <a:r>
              <a:rPr lang="en-US" dirty="0" err="1" smtClean="0"/>
              <a:t>MyClass</a:t>
            </a:r>
            <a:r>
              <a:rPr altLang="en-US" smtClean="0"/>
              <a:t>는 절대 경로를 호출하는 것처럼 코드가 작성된 클래스를 기준으로 호출 된다</a:t>
            </a:r>
            <a:r>
              <a:rPr lang="en-US" dirty="0" smtClean="0"/>
              <a:t>.  </a:t>
            </a:r>
            <a:endParaRPr lang="ko-KR" altLang="en-US" dirty="0"/>
          </a:p>
        </p:txBody>
      </p:sp>
      <p:pic>
        <p:nvPicPr>
          <p:cNvPr id="5" name="그림 4" descr="내 개체 모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000240"/>
            <a:ext cx="4178300" cy="233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18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</a:t>
            </a:r>
            <a:r>
              <a:rPr altLang="en-US" b="1" smtClean="0"/>
              <a:t> 다루기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19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목차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5"/>
          </p:nvPr>
        </p:nvSpPr>
        <p:spPr>
          <a:xfrm>
            <a:off x="304800" y="1052514"/>
            <a:ext cx="7391400" cy="228600"/>
          </a:xfrm>
        </p:spPr>
        <p:txBody>
          <a:bodyPr>
            <a:noAutofit/>
          </a:bodyPr>
          <a:lstStyle/>
          <a:p>
            <a:r>
              <a: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VB.NET</a:t>
            </a:r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의 구조 및 실행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310896" y="1414450"/>
            <a:ext cx="7385304" cy="228600"/>
          </a:xfrm>
        </p:spPr>
        <p:txBody>
          <a:bodyPr>
            <a:noAutofit/>
          </a:bodyPr>
          <a:lstStyle/>
          <a:p>
            <a:r>
              <a:rPr lang="en-US" altLang="en-US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VB.NET </a:t>
            </a:r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코딩 규칙 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9"/>
          </p:nvPr>
        </p:nvSpPr>
        <p:spPr>
          <a:xfrm>
            <a:off x="310896" y="1771640"/>
            <a:ext cx="7385304" cy="228600"/>
          </a:xfrm>
        </p:spPr>
        <p:txBody>
          <a:bodyPr>
            <a:noAutofit/>
          </a:bodyPr>
          <a:lstStyle/>
          <a:p>
            <a:r>
              <a:rPr lang="en-US" altLang="ko-KR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Value Type </a:t>
            </a:r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다루기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21"/>
          </p:nvPr>
        </p:nvSpPr>
        <p:spPr>
          <a:xfrm>
            <a:off x="310896" y="2128830"/>
            <a:ext cx="7385304" cy="228600"/>
          </a:xfrm>
        </p:spPr>
        <p:txBody>
          <a:bodyPr>
            <a:noAutofit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문자열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23"/>
          </p:nvPr>
        </p:nvSpPr>
        <p:spPr>
          <a:xfrm>
            <a:off x="310896" y="2486020"/>
            <a:ext cx="7385304" cy="228600"/>
          </a:xfrm>
        </p:spPr>
        <p:txBody>
          <a:bodyPr>
            <a:noAutofit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예외처리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25"/>
          </p:nvPr>
        </p:nvSpPr>
        <p:spPr>
          <a:xfrm>
            <a:off x="310896" y="2843210"/>
            <a:ext cx="7385304" cy="228600"/>
          </a:xfrm>
        </p:spPr>
        <p:txBody>
          <a:bodyPr>
            <a:noAutofit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프로시저 사용하기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27"/>
          </p:nvPr>
        </p:nvSpPr>
        <p:spPr>
          <a:xfrm>
            <a:off x="310896" y="3200400"/>
            <a:ext cx="7385304" cy="228600"/>
          </a:xfrm>
        </p:spPr>
        <p:txBody>
          <a:bodyPr>
            <a:noAutofit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제어 흐름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29"/>
          </p:nvPr>
        </p:nvSpPr>
        <p:spPr>
          <a:xfrm>
            <a:off x="310896" y="3557590"/>
            <a:ext cx="7385304" cy="228600"/>
          </a:xfrm>
        </p:spPr>
        <p:txBody>
          <a:bodyPr>
            <a:noAutofit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객체지향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31"/>
          </p:nvPr>
        </p:nvSpPr>
        <p:spPr>
          <a:xfrm>
            <a:off x="310896" y="3914780"/>
            <a:ext cx="7385304" cy="228600"/>
          </a:xfrm>
        </p:spPr>
        <p:txBody>
          <a:bodyPr>
            <a:noAutofit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클래스의 이해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33"/>
          </p:nvPr>
        </p:nvSpPr>
        <p:spPr>
          <a:xfrm>
            <a:off x="310896" y="4271970"/>
            <a:ext cx="7385304" cy="228600"/>
          </a:xfrm>
        </p:spPr>
        <p:txBody>
          <a:bodyPr>
            <a:normAutofit fontScale="92500" lnSpcReduction="20000"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클렉션</a:t>
            </a:r>
            <a:r>
              <a:rPr lang="en-US" altLang="en-US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(Collection)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35"/>
          </p:nvPr>
        </p:nvSpPr>
        <p:spPr>
          <a:xfrm>
            <a:off x="310896" y="4629160"/>
            <a:ext cx="7385304" cy="228600"/>
          </a:xfrm>
        </p:spPr>
        <p:txBody>
          <a:bodyPr>
            <a:noAutofit/>
          </a:bodyPr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위임과 이벤트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6"/>
          </p:nvPr>
        </p:nvSpPr>
        <p:spPr>
          <a:xfrm>
            <a:off x="7696200" y="1052514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18"/>
          </p:nvPr>
        </p:nvSpPr>
        <p:spPr>
          <a:xfrm>
            <a:off x="7696200" y="141445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20"/>
          </p:nvPr>
        </p:nvSpPr>
        <p:spPr>
          <a:xfrm>
            <a:off x="7696200" y="177164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17" name="텍스트 개체 틀 16"/>
          <p:cNvSpPr>
            <a:spLocks noGrp="1"/>
          </p:cNvSpPr>
          <p:nvPr>
            <p:ph type="body" sz="quarter" idx="22"/>
          </p:nvPr>
        </p:nvSpPr>
        <p:spPr>
          <a:xfrm>
            <a:off x="7696200" y="212883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24"/>
          </p:nvPr>
        </p:nvSpPr>
        <p:spPr>
          <a:xfrm>
            <a:off x="7696200" y="248602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19" name="텍스트 개체 틀 18"/>
          <p:cNvSpPr>
            <a:spLocks noGrp="1"/>
          </p:cNvSpPr>
          <p:nvPr>
            <p:ph type="body" sz="quarter" idx="26"/>
          </p:nvPr>
        </p:nvSpPr>
        <p:spPr>
          <a:xfrm>
            <a:off x="7696200" y="284321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20" name="텍스트 개체 틀 19"/>
          <p:cNvSpPr>
            <a:spLocks noGrp="1"/>
          </p:cNvSpPr>
          <p:nvPr>
            <p:ph type="body" sz="quarter" idx="28"/>
          </p:nvPr>
        </p:nvSpPr>
        <p:spPr>
          <a:xfrm>
            <a:off x="7696200" y="320040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21" name="텍스트 개체 틀 20"/>
          <p:cNvSpPr>
            <a:spLocks noGrp="1"/>
          </p:cNvSpPr>
          <p:nvPr>
            <p:ph type="body" sz="quarter" idx="30"/>
          </p:nvPr>
        </p:nvSpPr>
        <p:spPr>
          <a:xfrm>
            <a:off x="7696200" y="355759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/>
          </a:p>
        </p:txBody>
      </p:sp>
      <p:sp>
        <p:nvSpPr>
          <p:cNvPr id="22" name="텍스트 개체 틀 21"/>
          <p:cNvSpPr>
            <a:spLocks noGrp="1"/>
          </p:cNvSpPr>
          <p:nvPr>
            <p:ph type="body" sz="quarter" idx="32"/>
          </p:nvPr>
        </p:nvSpPr>
        <p:spPr>
          <a:xfrm>
            <a:off x="7696200" y="391478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/>
          </a:p>
        </p:txBody>
      </p:sp>
      <p:sp>
        <p:nvSpPr>
          <p:cNvPr id="23" name="텍스트 개체 틀 22"/>
          <p:cNvSpPr>
            <a:spLocks noGrp="1"/>
          </p:cNvSpPr>
          <p:nvPr>
            <p:ph type="body" sz="quarter" idx="34"/>
          </p:nvPr>
        </p:nvSpPr>
        <p:spPr>
          <a:xfrm>
            <a:off x="7696200" y="427197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/>
          </a:p>
        </p:txBody>
      </p:sp>
      <p:sp>
        <p:nvSpPr>
          <p:cNvPr id="24" name="텍스트 개체 틀 23"/>
          <p:cNvSpPr>
            <a:spLocks noGrp="1"/>
          </p:cNvSpPr>
          <p:nvPr>
            <p:ph type="body" sz="quarter" idx="36"/>
          </p:nvPr>
        </p:nvSpPr>
        <p:spPr>
          <a:xfrm>
            <a:off x="7696200" y="462916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/>
          </a:p>
        </p:txBody>
      </p:sp>
      <p:sp>
        <p:nvSpPr>
          <p:cNvPr id="25" name="텍스트 개체 틀 24"/>
          <p:cNvSpPr>
            <a:spLocks noGrp="1"/>
          </p:cNvSpPr>
          <p:nvPr>
            <p:ph type="body" sz="quarter" idx="37"/>
          </p:nvPr>
        </p:nvSpPr>
        <p:spPr>
          <a:xfrm>
            <a:off x="310896" y="4986350"/>
            <a:ext cx="7385304" cy="228600"/>
          </a:xfrm>
        </p:spPr>
        <p:txBody>
          <a:bodyPr/>
          <a:lstStyle/>
          <a:p>
            <a:r>
              <a:rPr alt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인터페이스</a:t>
            </a:r>
            <a:r>
              <a:rPr lang="en-US" altLang="en-US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(Interface)</a:t>
            </a:r>
            <a:endParaRPr lang="ko-KR" alt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텍스트 개체 틀 25"/>
          <p:cNvSpPr>
            <a:spLocks noGrp="1"/>
          </p:cNvSpPr>
          <p:nvPr>
            <p:ph type="body" sz="quarter" idx="38"/>
          </p:nvPr>
        </p:nvSpPr>
        <p:spPr>
          <a:xfrm>
            <a:off x="7696200" y="4986350"/>
            <a:ext cx="685800" cy="228600"/>
          </a:xfrm>
        </p:spPr>
        <p:txBody>
          <a:bodyPr>
            <a:noAutofit/>
          </a:bodyPr>
          <a:lstStyle/>
          <a:p>
            <a:endParaRPr lang="ko-KR" altLang="en-US" sz="1200" dirty="0"/>
          </a:p>
        </p:txBody>
      </p:sp>
      <p:sp>
        <p:nvSpPr>
          <p:cNvPr id="27" name="텍스트 개체 틀 24"/>
          <p:cNvSpPr txBox="1">
            <a:spLocks/>
          </p:cNvSpPr>
          <p:nvPr/>
        </p:nvSpPr>
        <p:spPr>
          <a:xfrm>
            <a:off x="285720" y="5343540"/>
            <a:ext cx="7385304" cy="228600"/>
          </a:xfrm>
          <a:prstGeom prst="rect">
            <a:avLst/>
          </a:prstGeom>
          <a:solidFill>
            <a:schemeClr val="tx2">
              <a:tint val="40000"/>
            </a:schemeClr>
          </a:solidFill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altLang="en-US" sz="1200" b="1" i="0" u="none" strike="noStrike" kern="0" normalizeH="0" baseline="0" noProof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상속</a:t>
            </a:r>
            <a:r>
              <a:rPr kumimoji="1" lang="en-US" altLang="en-US" sz="1200" b="1" i="0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(Inherits)</a:t>
            </a:r>
            <a:endParaRPr kumimoji="1" lang="ko-KR" altLang="en-US" sz="1200" b="1" i="0" u="none" strike="noStrike" kern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텍스트 개체 틀 25"/>
          <p:cNvSpPr txBox="1">
            <a:spLocks/>
          </p:cNvSpPr>
          <p:nvPr/>
        </p:nvSpPr>
        <p:spPr>
          <a:xfrm>
            <a:off x="7671024" y="5343540"/>
            <a:ext cx="685800" cy="2286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2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텍스트 개체 틀 24"/>
          <p:cNvSpPr txBox="1">
            <a:spLocks/>
          </p:cNvSpPr>
          <p:nvPr/>
        </p:nvSpPr>
        <p:spPr>
          <a:xfrm>
            <a:off x="285720" y="5700730"/>
            <a:ext cx="7385304" cy="228600"/>
          </a:xfrm>
          <a:prstGeom prst="rect">
            <a:avLst/>
          </a:prstGeom>
          <a:solidFill>
            <a:schemeClr val="tx2">
              <a:tint val="40000"/>
            </a:schemeClr>
          </a:solidFill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altLang="en-US" sz="1200" b="1" kern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맑은 고딕" pitchFamily="50" charset="-127"/>
                <a:ea typeface="맑은 고딕" pitchFamily="50" charset="-127"/>
              </a:rPr>
              <a:t>윈도우 컨트롤</a:t>
            </a:r>
            <a:endParaRPr kumimoji="1" lang="ko-KR" altLang="en-US" sz="1200" b="1" i="0" u="none" strike="noStrike" kern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텍스트 개체 틀 25"/>
          <p:cNvSpPr txBox="1">
            <a:spLocks/>
          </p:cNvSpPr>
          <p:nvPr/>
        </p:nvSpPr>
        <p:spPr>
          <a:xfrm>
            <a:off x="7671024" y="5700730"/>
            <a:ext cx="685800" cy="2286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2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날짜 개체 틀 32"/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pPr algn="r" latinLnBrk="1"/>
            <a:r>
              <a:rPr kumimoji="1" lang="en-US" altLang="ko-KR" sz="1100" smtClean="0"/>
              <a:t>2007</a:t>
            </a:r>
            <a:r>
              <a:rPr kumimoji="1" lang="ko-KR" altLang="en-US" sz="1100" smtClean="0"/>
              <a:t>년 </a:t>
            </a:r>
            <a:r>
              <a:rPr kumimoji="1" lang="en-US" altLang="ko-KR" sz="1100" smtClean="0"/>
              <a:t>08</a:t>
            </a:r>
            <a:r>
              <a:rPr kumimoji="1" lang="ko-KR" altLang="en-US" sz="1100" smtClean="0"/>
              <a:t>월 </a:t>
            </a:r>
            <a:r>
              <a:rPr kumimoji="1" lang="en-US" altLang="ko-KR" sz="1100" smtClean="0"/>
              <a:t>25</a:t>
            </a:r>
            <a:r>
              <a:rPr kumimoji="1" lang="ko-KR" altLang="en-US" sz="1100" smtClean="0"/>
              <a:t>일</a:t>
            </a:r>
            <a:endParaRPr kumimoji="1" lang="ko-KR" sz="1100"/>
          </a:p>
        </p:txBody>
      </p:sp>
      <p:sp>
        <p:nvSpPr>
          <p:cNvPr id="34" name="슬라이드 번호 개체 틀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</a:t>
            </a:fld>
            <a:endParaRPr kumimoji="1" lang="ko-KR"/>
          </a:p>
        </p:txBody>
      </p:sp>
      <p:sp>
        <p:nvSpPr>
          <p:cNvPr id="35" name="바닥글 개체 틀 34"/>
          <p:cNvSpPr>
            <a:spLocks noGrp="1"/>
          </p:cNvSpPr>
          <p:nvPr>
            <p:ph type="ftr" sz="quarter" idx="41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</a:t>
            </a:r>
            <a:r>
              <a:rPr altLang="en-US" b="1" smtClean="0"/>
              <a:t> 다루기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스펙 및 참조 </a:t>
            </a:r>
            <a:r>
              <a:rPr lang="en-US" altLang="en-US" dirty="0" smtClean="0"/>
              <a:t>Type</a:t>
            </a:r>
            <a:r>
              <a:rPr altLang="en-US" smtClean="0"/>
              <a:t>과의 차이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CTS(</a:t>
            </a:r>
            <a:r>
              <a:rPr altLang="en-US" sz="2800" b="1" smtClean="0"/>
              <a:t>공용</a:t>
            </a:r>
            <a:r>
              <a:rPr lang="en-US" altLang="en-US" sz="2800" b="1" dirty="0" smtClean="0"/>
              <a:t>Type</a:t>
            </a:r>
            <a:r>
              <a:rPr altLang="en-US" sz="2800" b="1" smtClean="0"/>
              <a:t>스펙</a:t>
            </a:r>
            <a:r>
              <a:rPr lang="en-US" sz="2800" b="1" dirty="0" smtClean="0"/>
              <a:t>)</a:t>
            </a:r>
            <a:r>
              <a:rPr altLang="en-US" sz="2800" b="1" smtClean="0"/>
              <a:t>에 대한 개관</a:t>
            </a:r>
          </a:p>
          <a:p>
            <a:pPr lvl="1"/>
            <a:r>
              <a:rPr lang="en-US" sz="2000" dirty="0" smtClean="0"/>
              <a:t>CTS</a:t>
            </a:r>
            <a:r>
              <a:rPr altLang="en-US" sz="2000" smtClean="0"/>
              <a:t>는 객체 지향 언어와 절차형 언어를 지원</a:t>
            </a:r>
          </a:p>
          <a:p>
            <a:pPr lvl="1"/>
            <a:r>
              <a:rPr lang="en-US" sz="2000" dirty="0" smtClean="0"/>
              <a:t>Value-Type</a:t>
            </a:r>
            <a:r>
              <a:rPr altLang="en-US" sz="2000" smtClean="0"/>
              <a:t>과</a:t>
            </a:r>
            <a:r>
              <a:rPr lang="en-US" sz="2000" dirty="0" smtClean="0"/>
              <a:t> Reference-Type</a:t>
            </a:r>
            <a:r>
              <a:rPr altLang="en-US" sz="2000" smtClean="0"/>
              <a:t>을 지원</a:t>
            </a:r>
            <a:endParaRPr lang="en-US" altLang="en-US" sz="2000" dirty="0" smtClean="0"/>
          </a:p>
          <a:p>
            <a:pPr lvl="1"/>
            <a:endParaRPr altLang="en-US" sz="2000" smtClean="0"/>
          </a:p>
          <a:p>
            <a:r>
              <a:rPr lang="en-US" sz="2800" b="1" dirty="0" smtClean="0"/>
              <a:t>Value / Reference </a:t>
            </a:r>
            <a:r>
              <a:rPr altLang="en-US" sz="2800" b="1" smtClean="0"/>
              <a:t>의 차이</a:t>
            </a:r>
          </a:p>
          <a:p>
            <a:pPr lvl="1"/>
            <a:r>
              <a:rPr lang="en-US" sz="2000" dirty="0" smtClean="0"/>
              <a:t>Value </a:t>
            </a:r>
            <a:r>
              <a:rPr lang="en-US" altLang="en-US" sz="2000" dirty="0" smtClean="0"/>
              <a:t>Type</a:t>
            </a:r>
            <a:endParaRPr altLang="en-US" sz="2000" smtClean="0"/>
          </a:p>
          <a:p>
            <a:pPr lvl="2"/>
            <a:r>
              <a:rPr altLang="en-US" sz="1800" smtClean="0"/>
              <a:t>데이터를 직접 내부에 포함</a:t>
            </a:r>
          </a:p>
          <a:p>
            <a:pPr lvl="2"/>
            <a:r>
              <a:rPr altLang="en-US" sz="1800" smtClean="0"/>
              <a:t>각기 독자적으로 데이터에 대한 복사본을 가지고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2"/>
            <a:r>
              <a:rPr altLang="en-US" sz="1800" smtClean="0"/>
              <a:t>각</a:t>
            </a:r>
            <a:r>
              <a:rPr lang="en-US" sz="1800" dirty="0" smtClean="0"/>
              <a:t> Value </a:t>
            </a:r>
            <a:r>
              <a:rPr lang="en-US" altLang="en-US" sz="1800" dirty="0" smtClean="0"/>
              <a:t>Type</a:t>
            </a:r>
            <a:r>
              <a:rPr altLang="en-US" sz="1800" smtClean="0"/>
              <a:t> 변수에 대한 연산은 다른 것에 영향을 끼치지 않는다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2000" dirty="0" smtClean="0"/>
              <a:t>Reference </a:t>
            </a:r>
            <a:r>
              <a:rPr lang="en-US" altLang="en-US" sz="2000" dirty="0" smtClean="0"/>
              <a:t>Type</a:t>
            </a:r>
            <a:endParaRPr altLang="en-US" sz="2000" smtClean="0"/>
          </a:p>
          <a:p>
            <a:pPr lvl="2"/>
            <a:r>
              <a:rPr altLang="en-US" sz="1800" smtClean="0"/>
              <a:t>데이터</a:t>
            </a:r>
            <a:r>
              <a:rPr lang="en-US" sz="1800" dirty="0" smtClean="0"/>
              <a:t>(</a:t>
            </a:r>
            <a:r>
              <a:rPr altLang="en-US" sz="1800" smtClean="0"/>
              <a:t>객체</a:t>
            </a:r>
            <a:r>
              <a:rPr lang="en-US" sz="1800" dirty="0" smtClean="0"/>
              <a:t>)</a:t>
            </a:r>
            <a:r>
              <a:rPr altLang="en-US" sz="1800" smtClean="0"/>
              <a:t>에 대한 참조를 포함</a:t>
            </a:r>
          </a:p>
          <a:p>
            <a:pPr lvl="2"/>
            <a:r>
              <a:rPr altLang="en-US" sz="1800" smtClean="0"/>
              <a:t>두</a:t>
            </a:r>
            <a:r>
              <a:rPr lang="en-US" sz="1800" dirty="0" smtClean="0"/>
              <a:t> Reference </a:t>
            </a:r>
            <a:r>
              <a:rPr lang="en-US" altLang="en-US" sz="1800" dirty="0" smtClean="0"/>
              <a:t>Type</a:t>
            </a:r>
            <a:r>
              <a:rPr altLang="en-US" sz="1800" smtClean="0"/>
              <a:t> 변수는 동일한 객체에 대한 참조를 가질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2"/>
            <a:r>
              <a:rPr altLang="en-US" sz="1800" smtClean="0"/>
              <a:t>각</a:t>
            </a:r>
            <a:r>
              <a:rPr lang="en-US" sz="1800" dirty="0" smtClean="0"/>
              <a:t> Reference </a:t>
            </a:r>
            <a:r>
              <a:rPr lang="en-US" altLang="en-US" sz="1800" dirty="0" smtClean="0"/>
              <a:t>Type</a:t>
            </a:r>
            <a:r>
              <a:rPr altLang="en-US" sz="1800" smtClean="0"/>
              <a:t> 변수에 대한 연산이 다른 변수에 영향을 줄 수 있다</a:t>
            </a:r>
            <a:r>
              <a:rPr lang="en-US" altLang="en-US" sz="1800" dirty="0" smtClean="0"/>
              <a:t>.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20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 </a:t>
            </a:r>
            <a:r>
              <a:rPr altLang="en-US" b="1" smtClean="0"/>
              <a:t>다루기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베이스 </a:t>
            </a:r>
            <a:r>
              <a:rPr lang="en-US" altLang="en-US" dirty="0" smtClean="0"/>
              <a:t>Type</a:t>
            </a:r>
            <a:r>
              <a:rPr altLang="en-US" smtClean="0"/>
              <a:t> </a:t>
            </a:r>
            <a:r>
              <a:rPr lang="en-US" altLang="en-US" dirty="0" smtClean="0"/>
              <a:t>/ </a:t>
            </a:r>
            <a:r>
              <a:rPr altLang="en-US" smtClean="0"/>
              <a:t>내장 </a:t>
            </a:r>
            <a:r>
              <a:rPr lang="en-US" altLang="en-US" dirty="0" smtClean="0"/>
              <a:t>Type/ </a:t>
            </a:r>
            <a:r>
              <a:rPr altLang="en-US" smtClean="0"/>
              <a:t>사용자 정의 내장 </a:t>
            </a:r>
            <a:r>
              <a:rPr lang="en-US" altLang="en-US" dirty="0" smtClean="0"/>
              <a:t>Type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2000" b="1" dirty="0" smtClean="0"/>
          </a:p>
          <a:p>
            <a:r>
              <a:rPr altLang="en-US" sz="2000" b="1" smtClean="0"/>
              <a:t>베이스 </a:t>
            </a:r>
            <a:r>
              <a:rPr lang="en-US" altLang="en-US" sz="2000" b="1" dirty="0" smtClean="0"/>
              <a:t>Type(</a:t>
            </a:r>
            <a:r>
              <a:rPr altLang="en-US" sz="2000" b="1" smtClean="0"/>
              <a:t>기본 </a:t>
            </a:r>
            <a:r>
              <a:rPr lang="en-US" altLang="en-US" sz="2000" b="1" dirty="0" smtClean="0"/>
              <a:t>Type)</a:t>
            </a:r>
          </a:p>
          <a:p>
            <a:pPr lvl="1"/>
            <a:r>
              <a:rPr altLang="en-US" sz="2000" b="1" smtClean="0"/>
              <a:t>모든 형은 궁극적으로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System.Object</a:t>
            </a:r>
            <a:r>
              <a:rPr altLang="en-US" sz="2000" b="1" smtClean="0"/>
              <a:t>로부터 상속 </a:t>
            </a:r>
            <a:r>
              <a:rPr lang="en-US" sz="2000" b="1" dirty="0" smtClean="0"/>
              <a:t> </a:t>
            </a:r>
            <a:endParaRPr altLang="en-US" sz="2000" b="1" smtClean="0"/>
          </a:p>
          <a:p>
            <a:pPr lvl="1"/>
            <a:r>
              <a:rPr altLang="en-US" sz="2000" b="1" smtClean="0"/>
              <a:t>모든 </a:t>
            </a:r>
            <a:r>
              <a:rPr lang="en-US" sz="2000" b="1" dirty="0" smtClean="0"/>
              <a:t>Value </a:t>
            </a:r>
            <a:r>
              <a:rPr lang="en-US" altLang="en-US" sz="2000" b="1" dirty="0" smtClean="0"/>
              <a:t>Type</a:t>
            </a:r>
            <a:r>
              <a:rPr altLang="en-US" sz="2000" b="1" smtClean="0"/>
              <a:t>은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System.ValueType</a:t>
            </a:r>
            <a:r>
              <a:rPr altLang="en-US" sz="2000" b="1" smtClean="0"/>
              <a:t>을 상속 </a:t>
            </a: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/>
              <a:t> </a:t>
            </a:r>
            <a:r>
              <a:rPr lang="en-US" sz="2000" b="1" dirty="0" smtClean="0">
                <a:sym typeface="Wingdings"/>
              </a:rPr>
              <a:t></a:t>
            </a:r>
            <a:r>
              <a:rPr lang="en-US" sz="2000" b="1" dirty="0" smtClean="0"/>
              <a:t> Object </a:t>
            </a:r>
            <a:r>
              <a:rPr altLang="en-US" sz="2000" b="1" smtClean="0"/>
              <a:t>로부터 상속</a:t>
            </a:r>
          </a:p>
          <a:p>
            <a:pPr lvl="1"/>
            <a:r>
              <a:rPr altLang="en-US" sz="2000" b="1" smtClean="0"/>
              <a:t>변수</a:t>
            </a:r>
            <a:r>
              <a:rPr lang="en-US" sz="2000" b="1" dirty="0" smtClean="0"/>
              <a:t> x </a:t>
            </a:r>
            <a:r>
              <a:rPr lang="en-US" altLang="en-US" sz="2000" b="1" dirty="0" smtClean="0"/>
              <a:t>Type</a:t>
            </a:r>
            <a:r>
              <a:rPr altLang="en-US" sz="2000" b="1" smtClean="0"/>
              <a:t> 확인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ym typeface="Wingdings"/>
              </a:rPr>
              <a:t></a:t>
            </a:r>
            <a:r>
              <a:rPr lang="en-US" sz="1800" dirty="0" smtClean="0"/>
              <a:t> </a:t>
            </a:r>
            <a:r>
              <a:rPr altLang="en-US" sz="1800" smtClean="0"/>
              <a:t>비주얼스튜디오의 개체 브라우저를 통해 확인 가능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sym typeface="Wingdings"/>
              </a:rPr>
              <a:t></a:t>
            </a:r>
            <a:r>
              <a:rPr lang="en-US" sz="1800" dirty="0" smtClean="0"/>
              <a:t> </a:t>
            </a:r>
            <a:r>
              <a:rPr lang="en-US" sz="1800" dirty="0" err="1" smtClean="0"/>
              <a:t>x.GetType</a:t>
            </a:r>
            <a:r>
              <a:rPr lang="en-US" sz="1800" dirty="0" smtClean="0"/>
              <a:t>().</a:t>
            </a:r>
            <a:r>
              <a:rPr lang="en-US" sz="1800" dirty="0" err="1" smtClean="0"/>
              <a:t>BaseType</a:t>
            </a:r>
            <a:r>
              <a:rPr lang="en-US" sz="1800" dirty="0" smtClean="0"/>
              <a:t> </a:t>
            </a:r>
            <a:r>
              <a:rPr altLang="en-US" sz="1800" smtClean="0"/>
              <a:t>으로 확인 가능</a:t>
            </a:r>
            <a:endParaRPr lang="en-US" altLang="en-US" sz="1800" dirty="0" smtClean="0"/>
          </a:p>
          <a:p>
            <a:pPr lvl="1"/>
            <a:endParaRPr altLang="en-US" sz="1800" smtClean="0"/>
          </a:p>
          <a:p>
            <a:r>
              <a:rPr altLang="en-US" sz="2400" b="1" smtClean="0"/>
              <a:t>내장</a:t>
            </a:r>
            <a:r>
              <a:rPr lang="en-US" sz="2400" b="1" dirty="0" smtClean="0"/>
              <a:t> Value </a:t>
            </a:r>
            <a:r>
              <a:rPr altLang="en-US" sz="2400" b="1" smtClean="0"/>
              <a:t>타입과 사용자 정의</a:t>
            </a:r>
            <a:r>
              <a:rPr lang="en-US" sz="2400" b="1" dirty="0" smtClean="0"/>
              <a:t> Value </a:t>
            </a:r>
            <a:r>
              <a:rPr altLang="en-US" sz="2400" b="1" smtClean="0"/>
              <a:t>타입</a:t>
            </a:r>
          </a:p>
          <a:p>
            <a:pPr lvl="1"/>
            <a:r>
              <a:rPr altLang="en-US" sz="2000" b="1" smtClean="0"/>
              <a:t>내장</a:t>
            </a:r>
            <a:r>
              <a:rPr lang="en-US" sz="2000" b="1" dirty="0" smtClean="0"/>
              <a:t> Value </a:t>
            </a:r>
            <a:r>
              <a:rPr altLang="en-US" sz="2000" b="1" smtClean="0"/>
              <a:t>타입 </a:t>
            </a:r>
          </a:p>
          <a:p>
            <a:pPr lvl="2"/>
            <a:r>
              <a:rPr altLang="en-US" sz="2000" smtClean="0"/>
              <a:t>시스템에서 제공하고</a:t>
            </a:r>
            <a:r>
              <a:rPr lang="en-US" sz="2000" dirty="0" smtClean="0"/>
              <a:t> Value </a:t>
            </a:r>
            <a:r>
              <a:rPr altLang="en-US" sz="2000" smtClean="0"/>
              <a:t>타입</a:t>
            </a:r>
          </a:p>
          <a:p>
            <a:pPr lvl="2"/>
            <a:r>
              <a:rPr altLang="en-US" sz="2000" smtClean="0"/>
              <a:t>예</a:t>
            </a:r>
            <a:r>
              <a:rPr lang="en-US" sz="2000" dirty="0" smtClean="0"/>
              <a:t> : Integer, Single, Long</a:t>
            </a:r>
            <a:endParaRPr altLang="en-US" sz="2000" smtClean="0"/>
          </a:p>
          <a:p>
            <a:pPr lvl="1"/>
            <a:r>
              <a:rPr altLang="en-US" sz="2000" b="1" smtClean="0"/>
              <a:t>사용자 정의</a:t>
            </a:r>
            <a:r>
              <a:rPr lang="en-US" sz="2000" b="1" dirty="0" smtClean="0"/>
              <a:t> Value </a:t>
            </a:r>
            <a:r>
              <a:rPr altLang="en-US" sz="2000" b="1" smtClean="0"/>
              <a:t>타입</a:t>
            </a:r>
          </a:p>
          <a:p>
            <a:pPr lvl="2"/>
            <a:r>
              <a:rPr altLang="en-US" sz="2000" smtClean="0"/>
              <a:t>예</a:t>
            </a:r>
            <a:r>
              <a:rPr lang="en-US" sz="2000" dirty="0" smtClean="0"/>
              <a:t> : </a:t>
            </a:r>
            <a:r>
              <a:rPr lang="en-US" sz="2000" dirty="0" err="1" smtClean="0"/>
              <a:t>Enum</a:t>
            </a:r>
            <a:r>
              <a:rPr lang="en-US" sz="2000" dirty="0" smtClean="0"/>
              <a:t>, Structure </a:t>
            </a:r>
            <a:endParaRPr lang="ko-KR" altLang="en-US" b="1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21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 </a:t>
            </a:r>
            <a:r>
              <a:rPr altLang="en-US" b="1" smtClean="0"/>
              <a:t>다루기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내장</a:t>
            </a:r>
            <a:r>
              <a:rPr lang="en-US" dirty="0" smtClean="0"/>
              <a:t> Value </a:t>
            </a:r>
            <a:r>
              <a:rPr lang="en-US" altLang="en-US" dirty="0" smtClean="0"/>
              <a:t>Type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2400" b="1" smtClean="0"/>
              <a:t>예약어로 제공</a:t>
            </a:r>
            <a:endParaRPr lang="en-US" altLang="en-US" sz="2400" b="1" dirty="0" smtClean="0"/>
          </a:p>
          <a:p>
            <a:endParaRPr altLang="en-US" smtClean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42910" y="1500174"/>
          <a:ext cx="7143800" cy="400052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571900"/>
                <a:gridCol w="3571900"/>
              </a:tblGrid>
              <a:tr h="571504"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0"/>
                        </a:spcAft>
                      </a:pPr>
                      <a:r>
                        <a:rPr lang="ko-KR" sz="2000" b="1" kern="100" dirty="0" err="1">
                          <a:latin typeface="맑은 고딕"/>
                          <a:ea typeface="맑은 고딕"/>
                          <a:cs typeface="Times New Roman"/>
                        </a:rPr>
                        <a:t>예약어</a:t>
                      </a:r>
                      <a:endParaRPr lang="ko-KR" sz="2000" b="1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latin typeface="맑은 고딕"/>
                          <a:ea typeface="맑은 고딕"/>
                          <a:cs typeface="Times New Roman"/>
                        </a:rPr>
                        <a:t>구조체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latin typeface="맑은 고딕"/>
                          <a:ea typeface="맑은 고딕"/>
                          <a:cs typeface="Times New Roman"/>
                        </a:rPr>
                        <a:t>Byte, </a:t>
                      </a: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SByte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System.Byte</a:t>
                      </a:r>
                      <a:r>
                        <a:rPr lang="en-US" sz="1600" b="0" kern="100" dirty="0">
                          <a:latin typeface="맑은 고딕"/>
                          <a:ea typeface="맑은 고딕"/>
                          <a:cs typeface="Times New Roman"/>
                        </a:rPr>
                        <a:t>, </a:t>
                      </a: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System.SByte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Short, </a:t>
                      </a:r>
                      <a:r>
                        <a:rPr lang="en-US" sz="1600" b="0" kern="0" dirty="0" err="1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UShort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latin typeface="맑은 고딕"/>
                          <a:ea typeface="맑은 고딕"/>
                          <a:cs typeface="Times New Roman"/>
                        </a:rPr>
                        <a:t>System.Int16, System.UInt16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Integer, </a:t>
                      </a:r>
                      <a:r>
                        <a:rPr lang="en-US" sz="1600" b="0" kern="0" dirty="0" err="1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UInteger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latin typeface="맑은 고딕"/>
                          <a:ea typeface="맑은 고딕"/>
                          <a:cs typeface="Times New Roman"/>
                        </a:rPr>
                        <a:t>System.Int32, System.UInt32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Long, </a:t>
                      </a:r>
                      <a:r>
                        <a:rPr lang="en-US" sz="1600" b="0" kern="0" dirty="0" err="1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ULong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latin typeface="맑은 고딕"/>
                          <a:ea typeface="맑은 고딕"/>
                          <a:cs typeface="Times New Roman"/>
                        </a:rPr>
                        <a:t>System.Int64, System.UInt64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Char</a:t>
                      </a:r>
                      <a:endParaRPr lang="ko-KR" sz="1600" b="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System.Char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Single</a:t>
                      </a:r>
                      <a:endParaRPr lang="ko-KR" sz="1600" b="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System.Single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Double</a:t>
                      </a:r>
                      <a:endParaRPr lang="ko-KR" sz="1600" b="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System.Double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Boolean</a:t>
                      </a:r>
                      <a:endParaRPr lang="ko-KR" sz="1600" b="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System.Boolean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304"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FF"/>
                          </a:solidFill>
                          <a:latin typeface="돋움체"/>
                          <a:ea typeface="맑은 고딕"/>
                          <a:cs typeface="Times New Roman"/>
                        </a:rPr>
                        <a:t>Decimal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08000" algn="just" latinLnBrk="1">
                        <a:spcAft>
                          <a:spcPts val="0"/>
                        </a:spcAft>
                      </a:pPr>
                      <a:r>
                        <a:rPr lang="en-US" sz="1600" b="0" kern="100" dirty="0" err="1">
                          <a:latin typeface="맑은 고딕"/>
                          <a:ea typeface="맑은 고딕"/>
                          <a:cs typeface="Times New Roman"/>
                        </a:rPr>
                        <a:t>System.Decimal</a:t>
                      </a:r>
                      <a:endParaRPr lang="ko-KR" sz="16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날짜 개체 틀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22</a:t>
            </a:fld>
            <a:endParaRPr kumimoji="1" 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 </a:t>
            </a:r>
            <a:r>
              <a:rPr altLang="en-US" b="1" smtClean="0"/>
              <a:t>다루기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내장 변수 사용 하기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1600" b="1" smtClean="0"/>
              <a:t>지역 변수 선언 하기</a:t>
            </a:r>
          </a:p>
          <a:p>
            <a:pPr lvl="1"/>
            <a:r>
              <a:rPr altLang="en-US" sz="1400" smtClean="0"/>
              <a:t>지역변수 </a:t>
            </a:r>
            <a:r>
              <a:rPr lang="en-US" sz="1400" dirty="0" smtClean="0"/>
              <a:t>: </a:t>
            </a:r>
            <a:r>
              <a:rPr altLang="en-US" sz="1400" smtClean="0"/>
              <a:t>메소드</a:t>
            </a:r>
            <a:r>
              <a:rPr lang="en-US" sz="1400" dirty="0" smtClean="0"/>
              <a:t>, </a:t>
            </a:r>
            <a:r>
              <a:rPr altLang="en-US" sz="1400" smtClean="0"/>
              <a:t>속성</a:t>
            </a:r>
            <a:r>
              <a:rPr lang="en-US" sz="1400" dirty="0" smtClean="0"/>
              <a:t>, </a:t>
            </a:r>
            <a:r>
              <a:rPr altLang="en-US" sz="1400" smtClean="0"/>
              <a:t>디폴트속성</a:t>
            </a:r>
            <a:r>
              <a:rPr lang="en-US" sz="1400" dirty="0" smtClean="0"/>
              <a:t>(</a:t>
            </a:r>
            <a:r>
              <a:rPr altLang="en-US" sz="1400" smtClean="0"/>
              <a:t>인덱서</a:t>
            </a:r>
            <a:r>
              <a:rPr lang="en-US" sz="1400" dirty="0" smtClean="0"/>
              <a:t>) </a:t>
            </a:r>
            <a:r>
              <a:rPr altLang="en-US" sz="1400" smtClean="0"/>
              <a:t>내부에 선언되어진 변수</a:t>
            </a:r>
          </a:p>
          <a:p>
            <a:pPr lvl="1"/>
            <a:r>
              <a:rPr altLang="en-US" sz="1400" smtClean="0"/>
              <a:t>변수 이름과 데이터 형으로 선언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lang="en-US" sz="1200" dirty="0" smtClean="0"/>
              <a:t>Dim </a:t>
            </a:r>
            <a:r>
              <a:rPr lang="en-US" sz="1200" dirty="0" err="1" smtClean="0"/>
              <a:t>icnt</a:t>
            </a:r>
            <a:r>
              <a:rPr lang="en-US" sz="1200" dirty="0" smtClean="0"/>
              <a:t> As Integer</a:t>
            </a:r>
            <a:endParaRPr altLang="en-US" sz="1200" smtClean="0"/>
          </a:p>
          <a:p>
            <a:pPr lvl="2"/>
            <a:r>
              <a:rPr lang="en-US" sz="1200" dirty="0" smtClean="0"/>
              <a:t>Dim </a:t>
            </a:r>
            <a:r>
              <a:rPr lang="en-US" sz="1200" dirty="0" err="1" smtClean="0"/>
              <a:t>obj</a:t>
            </a:r>
            <a:r>
              <a:rPr lang="en-US" sz="1200" dirty="0" smtClean="0"/>
              <a:t> As Object = New Object()</a:t>
            </a:r>
            <a:endParaRPr altLang="en-US" sz="1200" smtClean="0"/>
          </a:p>
          <a:p>
            <a:pPr lvl="2"/>
            <a:r>
              <a:rPr lang="en-US" sz="1200" dirty="0" smtClean="0"/>
              <a:t>Dim </a:t>
            </a:r>
            <a:r>
              <a:rPr lang="en-US" sz="1200" dirty="0" err="1" smtClean="0"/>
              <a:t>obj</a:t>
            </a:r>
            <a:r>
              <a:rPr lang="en-US" sz="1200" dirty="0" smtClean="0"/>
              <a:t> As Object</a:t>
            </a:r>
            <a:br>
              <a:rPr lang="en-US" sz="1200" dirty="0" smtClean="0"/>
            </a:br>
            <a:r>
              <a:rPr lang="en-US" sz="1200" dirty="0" err="1" smtClean="0"/>
              <a:t>obj</a:t>
            </a:r>
            <a:r>
              <a:rPr lang="en-US" sz="1200" dirty="0" smtClean="0"/>
              <a:t> = New Object()</a:t>
            </a:r>
            <a:endParaRPr altLang="en-US" sz="1200" smtClean="0"/>
          </a:p>
          <a:p>
            <a:pPr lvl="2"/>
            <a:r>
              <a:rPr lang="en-US" sz="1200" dirty="0" smtClean="0"/>
              <a:t>Dim </a:t>
            </a:r>
            <a:r>
              <a:rPr lang="en-US" sz="1200" dirty="0" err="1" smtClean="0"/>
              <a:t>icnt</a:t>
            </a:r>
            <a:r>
              <a:rPr lang="en-US" sz="1200" dirty="0" smtClean="0"/>
              <a:t>, </a:t>
            </a:r>
            <a:r>
              <a:rPr lang="en-US" sz="1200" dirty="0" err="1" smtClean="0"/>
              <a:t>jcnt</a:t>
            </a:r>
            <a:r>
              <a:rPr lang="en-US" sz="1200" dirty="0" smtClean="0"/>
              <a:t> As Integer</a:t>
            </a:r>
          </a:p>
          <a:p>
            <a:pPr lvl="2"/>
            <a:endParaRPr lang="en-US" altLang="en-US" sz="1200" dirty="0" smtClean="0"/>
          </a:p>
          <a:p>
            <a:r>
              <a:rPr altLang="en-US" sz="1600" b="1" smtClean="0"/>
              <a:t>변수 값 대입 하기</a:t>
            </a:r>
          </a:p>
          <a:p>
            <a:pPr lvl="1"/>
            <a:r>
              <a:rPr altLang="en-US" sz="1400" smtClean="0"/>
              <a:t>변수에 값을 대입하기 위한 연산자</a:t>
            </a:r>
          </a:p>
          <a:p>
            <a:pPr lvl="2"/>
            <a:r>
              <a:rPr altLang="en-US" sz="1200" smtClean="0"/>
              <a:t>대입 연산자</a:t>
            </a:r>
            <a:r>
              <a:rPr lang="en-US" sz="1200" dirty="0" smtClean="0"/>
              <a:t> : =</a:t>
            </a:r>
            <a:endParaRPr altLang="en-US" sz="1200" smtClean="0"/>
          </a:p>
          <a:p>
            <a:pPr lvl="2"/>
            <a:r>
              <a:rPr altLang="en-US" sz="1200" smtClean="0"/>
              <a:t>복합 연산자</a:t>
            </a:r>
            <a:r>
              <a:rPr lang="en-US" sz="1200" dirty="0" smtClean="0"/>
              <a:t>: +=, -=, *=, /= …</a:t>
            </a:r>
            <a:endParaRPr altLang="en-US" sz="1200" smtClean="0"/>
          </a:p>
          <a:p>
            <a:pPr lvl="1"/>
            <a:r>
              <a:rPr altLang="en-US" sz="1400" smtClean="0"/>
              <a:t>이미 선언된 변수에 값을 대입 하기</a:t>
            </a:r>
          </a:p>
          <a:p>
            <a:pPr lvl="2"/>
            <a:r>
              <a:rPr lang="en-US" sz="1200" dirty="0" smtClean="0"/>
              <a:t>Dim </a:t>
            </a:r>
            <a:r>
              <a:rPr lang="en-US" sz="1200" dirty="0" err="1" smtClean="0"/>
              <a:t>employeeID</a:t>
            </a:r>
            <a:r>
              <a:rPr lang="en-US" sz="1200" dirty="0" smtClean="0"/>
              <a:t> As Integer</a:t>
            </a:r>
            <a:br>
              <a:rPr lang="en-US" sz="1200" dirty="0" smtClean="0"/>
            </a:br>
            <a:r>
              <a:rPr lang="en-US" sz="1200" dirty="0" err="1" smtClean="0"/>
              <a:t>employeeID</a:t>
            </a:r>
            <a:r>
              <a:rPr lang="en-US" sz="1200" dirty="0" smtClean="0"/>
              <a:t> = 23</a:t>
            </a:r>
            <a:endParaRPr altLang="en-US" sz="1200" smtClean="0"/>
          </a:p>
          <a:p>
            <a:pPr lvl="1"/>
            <a:r>
              <a:rPr altLang="en-US" sz="1400" smtClean="0"/>
              <a:t>변수 선언과 동시에 변수를 초기화 하기</a:t>
            </a:r>
          </a:p>
          <a:p>
            <a:pPr lvl="2"/>
            <a:r>
              <a:rPr lang="en-US" sz="1200" dirty="0" smtClean="0"/>
              <a:t>Dim </a:t>
            </a:r>
            <a:r>
              <a:rPr lang="en-US" sz="1200" dirty="0" err="1" smtClean="0"/>
              <a:t>icnt</a:t>
            </a:r>
            <a:r>
              <a:rPr lang="en-US" sz="1200" dirty="0" smtClean="0"/>
              <a:t> As Integer = 23</a:t>
            </a:r>
            <a:endParaRPr altLang="en-US" sz="1200" smtClean="0"/>
          </a:p>
          <a:p>
            <a:pPr lvl="2"/>
            <a:r>
              <a:rPr lang="en-US" sz="1200" dirty="0" smtClean="0"/>
              <a:t>Dim </a:t>
            </a:r>
            <a:r>
              <a:rPr lang="en-US" sz="1200" dirty="0" err="1" smtClean="0"/>
              <a:t>cStr</a:t>
            </a:r>
            <a:r>
              <a:rPr lang="en-US" sz="1200" dirty="0" smtClean="0"/>
              <a:t> As Char = “</a:t>
            </a:r>
            <a:r>
              <a:rPr lang="en-US" sz="1200" dirty="0" err="1" smtClean="0"/>
              <a:t>F”c</a:t>
            </a:r>
            <a:endParaRPr altLang="en-US" sz="1200" smtClean="0"/>
          </a:p>
          <a:p>
            <a:pPr lvl="1"/>
            <a:r>
              <a:rPr altLang="en-US" sz="1400" smtClean="0"/>
              <a:t>복합 대입문</a:t>
            </a:r>
          </a:p>
          <a:p>
            <a:pPr lvl="2"/>
            <a:r>
              <a:rPr altLang="en-US" sz="1200" smtClean="0"/>
              <a:t>더하기 연산자</a:t>
            </a:r>
            <a:r>
              <a:rPr lang="en-US" sz="1200" dirty="0" smtClean="0"/>
              <a:t> + </a:t>
            </a:r>
            <a:r>
              <a:rPr altLang="en-US" sz="1200" smtClean="0"/>
              <a:t>대입 연산자</a:t>
            </a:r>
          </a:p>
          <a:p>
            <a:pPr lvl="3"/>
            <a:r>
              <a:rPr lang="en-US" sz="1200" dirty="0" err="1" smtClean="0"/>
              <a:t>itemCnt</a:t>
            </a:r>
            <a:r>
              <a:rPr lang="en-US" sz="1200" dirty="0" smtClean="0"/>
              <a:t> = </a:t>
            </a:r>
            <a:r>
              <a:rPr lang="en-US" sz="1200" dirty="0" err="1" smtClean="0"/>
              <a:t>itemCnt</a:t>
            </a:r>
            <a:r>
              <a:rPr lang="en-US" sz="1200" dirty="0" smtClean="0"/>
              <a:t> + 40</a:t>
            </a:r>
            <a:endParaRPr altLang="en-US" sz="1200" smtClean="0"/>
          </a:p>
          <a:p>
            <a:pPr lvl="2"/>
            <a:r>
              <a:rPr altLang="en-US" sz="1200" smtClean="0"/>
              <a:t>더하기 연산자와 대입 연산자의 결합</a:t>
            </a:r>
          </a:p>
          <a:p>
            <a:pPr lvl="3"/>
            <a:r>
              <a:rPr lang="en-US" sz="1200" dirty="0" err="1" smtClean="0"/>
              <a:t>itemCnt</a:t>
            </a:r>
            <a:r>
              <a:rPr lang="en-US" sz="1200" dirty="0" smtClean="0"/>
              <a:t> += 40</a:t>
            </a:r>
            <a:endParaRPr altLang="en-US" sz="1200" smtClean="0"/>
          </a:p>
          <a:p>
            <a:pPr lvl="2"/>
            <a:r>
              <a:rPr altLang="en-US" sz="1200" smtClean="0"/>
              <a:t>모든 수치 연산자는 대입 연산자와 결합이 가능하다</a:t>
            </a:r>
            <a:r>
              <a:rPr lang="en-US" sz="1200" dirty="0" smtClean="0"/>
              <a:t>. ( -=, &amp;=, &amp;*=, /= …)</a:t>
            </a:r>
            <a:endParaRPr lang="ko-KR" altLang="en-US" sz="12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23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 </a:t>
            </a:r>
            <a:r>
              <a:rPr altLang="en-US" b="1" smtClean="0"/>
              <a:t>다루기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연산자 및 데이터 형식 범위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Autofit/>
          </a:bodyPr>
          <a:lstStyle/>
          <a:p>
            <a:r>
              <a:rPr altLang="en-US" sz="1600" b="1" smtClean="0"/>
              <a:t>자주 사용되는 연산자</a:t>
            </a:r>
          </a:p>
          <a:p>
            <a:pPr lvl="1"/>
            <a:r>
              <a:rPr altLang="en-US" sz="1400" smtClean="0"/>
              <a:t>등치</a:t>
            </a:r>
            <a:r>
              <a:rPr lang="en-US" sz="1400" dirty="0" smtClean="0"/>
              <a:t> : =, Is, </a:t>
            </a:r>
            <a:r>
              <a:rPr lang="en-US" sz="1400" dirty="0" err="1" smtClean="0"/>
              <a:t>IsNot</a:t>
            </a:r>
            <a:endParaRPr altLang="en-US" sz="1400" smtClean="0"/>
          </a:p>
          <a:p>
            <a:pPr lvl="1"/>
            <a:r>
              <a:rPr altLang="en-US" sz="1400" smtClean="0"/>
              <a:t>관계</a:t>
            </a:r>
            <a:r>
              <a:rPr lang="en-US" sz="1400" dirty="0" smtClean="0"/>
              <a:t> : &lt;&gt;, &gt;=, &lt;=</a:t>
            </a:r>
            <a:endParaRPr altLang="en-US" sz="1400" smtClean="0"/>
          </a:p>
          <a:p>
            <a:pPr lvl="1"/>
            <a:r>
              <a:rPr altLang="en-US" sz="1400" smtClean="0"/>
              <a:t>조건</a:t>
            </a:r>
            <a:r>
              <a:rPr lang="en-US" sz="1400" dirty="0" smtClean="0"/>
              <a:t> : And, Or, </a:t>
            </a:r>
            <a:r>
              <a:rPr lang="en-US" sz="1400" dirty="0" err="1" smtClean="0"/>
              <a:t>AndAlso</a:t>
            </a:r>
            <a:r>
              <a:rPr lang="en-US" sz="1400" dirty="0" smtClean="0"/>
              <a:t>, </a:t>
            </a:r>
            <a:r>
              <a:rPr lang="en-US" sz="1400" dirty="0" err="1" smtClean="0"/>
              <a:t>OrElse</a:t>
            </a:r>
            <a:r>
              <a:rPr lang="en-US" sz="1400" dirty="0" smtClean="0"/>
              <a:t>(</a:t>
            </a:r>
            <a:r>
              <a:rPr altLang="en-US" sz="1400" smtClean="0"/>
              <a:t>비트 연산자</a:t>
            </a:r>
            <a:r>
              <a:rPr lang="en-US" altLang="en-US" sz="1400" dirty="0" smtClean="0"/>
              <a:t>)</a:t>
            </a:r>
            <a:endParaRPr altLang="en-US" sz="1400" smtClean="0"/>
          </a:p>
          <a:p>
            <a:pPr lvl="1"/>
            <a:r>
              <a:rPr altLang="en-US" sz="1400" smtClean="0"/>
              <a:t>수치</a:t>
            </a:r>
            <a:r>
              <a:rPr lang="en-US" sz="1400" dirty="0" smtClean="0"/>
              <a:t> : +, -, *, /, mod, %</a:t>
            </a:r>
            <a:endParaRPr altLang="en-US" sz="1400" smtClean="0"/>
          </a:p>
          <a:p>
            <a:pPr lvl="1"/>
            <a:r>
              <a:rPr altLang="en-US" sz="1400" smtClean="0"/>
              <a:t>대입</a:t>
            </a:r>
            <a:r>
              <a:rPr lang="en-US" sz="1400" dirty="0" smtClean="0"/>
              <a:t> : =, +=, *=, …</a:t>
            </a:r>
          </a:p>
          <a:p>
            <a:pPr lvl="1"/>
            <a:r>
              <a:rPr altLang="en-US" sz="1400" smtClean="0"/>
              <a:t>쉬프트 연산자</a:t>
            </a:r>
            <a:r>
              <a:rPr lang="en-US" altLang="en-US" sz="1400" dirty="0" smtClean="0"/>
              <a:t>: &gt;&gt;, &lt;&lt;</a:t>
            </a:r>
            <a:endParaRPr lang="en-US" sz="1400" dirty="0" smtClean="0"/>
          </a:p>
          <a:p>
            <a:r>
              <a:rPr altLang="en-US" sz="1600" b="1" smtClean="0"/>
              <a:t>연산자 우선 순위</a:t>
            </a:r>
            <a:endParaRPr lang="en-US" altLang="en-US" sz="1600" b="1" dirty="0" smtClean="0"/>
          </a:p>
          <a:p>
            <a:pPr lvl="1"/>
            <a:r>
              <a:rPr lang="en-US" sz="1400" dirty="0" smtClean="0"/>
              <a:t>1 </a:t>
            </a:r>
            <a:r>
              <a:rPr lang="en-US" sz="1400" dirty="0" smtClean="0">
                <a:sym typeface="Wingdings" pitchFamily="2" charset="2"/>
              </a:rPr>
              <a:t></a:t>
            </a:r>
            <a:r>
              <a:rPr lang="en-US" sz="1400" dirty="0" smtClean="0"/>
              <a:t> </a:t>
            </a:r>
            <a:r>
              <a:rPr altLang="en-US" sz="1400" smtClean="0"/>
              <a:t>산술 및 연결 연산자</a:t>
            </a:r>
            <a:endParaRPr lang="en-US" altLang="en-US" sz="1400" dirty="0" smtClean="0"/>
          </a:p>
          <a:p>
            <a:pPr lvl="1"/>
            <a:r>
              <a:rPr lang="en-US" sz="1400" dirty="0" smtClean="0"/>
              <a:t>2 </a:t>
            </a:r>
            <a:r>
              <a:rPr lang="en-US" sz="1400" dirty="0" smtClean="0">
                <a:sym typeface="Wingdings" pitchFamily="2" charset="2"/>
              </a:rPr>
              <a:t> </a:t>
            </a:r>
            <a:r>
              <a:rPr altLang="en-US" sz="1400" smtClean="0"/>
              <a:t>비교 연산자</a:t>
            </a:r>
            <a:endParaRPr lang="en-US" altLang="en-US" sz="1400" dirty="0" smtClean="0"/>
          </a:p>
          <a:p>
            <a:pPr lvl="1"/>
            <a:r>
              <a:rPr lang="en-US" sz="1400" dirty="0" smtClean="0"/>
              <a:t>3 </a:t>
            </a:r>
            <a:r>
              <a:rPr lang="en-US" sz="1400" dirty="0" smtClean="0">
                <a:sym typeface="Wingdings" pitchFamily="2" charset="2"/>
              </a:rPr>
              <a:t> </a:t>
            </a:r>
            <a:r>
              <a:rPr altLang="en-US" sz="1400" smtClean="0"/>
              <a:t>논리 및 비트 연산자</a:t>
            </a:r>
            <a:endParaRPr lang="en-US" altLang="ko-KR" sz="1400" dirty="0" smtClean="0"/>
          </a:p>
          <a:p>
            <a:r>
              <a:rPr altLang="en-US" sz="1600" b="1" smtClean="0"/>
              <a:t>데이터 형식 범위</a:t>
            </a:r>
            <a:endParaRPr lang="en-US" altLang="en-US" sz="1600" b="1" dirty="0" smtClean="0"/>
          </a:p>
          <a:p>
            <a:pPr lvl="1"/>
            <a:r>
              <a:rPr lang="en-US" altLang="ko-KR" sz="1400" b="1" dirty="0" smtClean="0"/>
              <a:t>Boolean</a:t>
            </a:r>
            <a:r>
              <a:rPr lang="en-US" altLang="ko-KR" sz="1400" dirty="0" smtClean="0"/>
              <a:t> — </a:t>
            </a:r>
            <a:r>
              <a:rPr altLang="en-US" sz="1400" smtClean="0"/>
              <a:t>두 개의 값 사용 가능</a:t>
            </a:r>
          </a:p>
          <a:p>
            <a:pPr lvl="1"/>
            <a:r>
              <a:rPr lang="en-US" altLang="ko-KR" sz="1400" b="1" dirty="0" err="1" smtClean="0"/>
              <a:t>SByte</a:t>
            </a:r>
            <a:r>
              <a:rPr lang="en-US" altLang="ko-KR" sz="1400" dirty="0" smtClean="0"/>
              <a:t>, </a:t>
            </a:r>
            <a:r>
              <a:rPr lang="en-US" altLang="ko-KR" sz="1400" b="1" dirty="0" smtClean="0"/>
              <a:t>Byte</a:t>
            </a:r>
            <a:r>
              <a:rPr lang="en-US" altLang="ko-KR" sz="1400" dirty="0" smtClean="0"/>
              <a:t> — 256</a:t>
            </a:r>
            <a:r>
              <a:rPr altLang="en-US" sz="1400" smtClean="0"/>
              <a:t>개의 정수 계열 값 사용 가능</a:t>
            </a:r>
          </a:p>
          <a:p>
            <a:pPr lvl="1"/>
            <a:r>
              <a:rPr lang="en-US" altLang="ko-KR" sz="1400" b="1" dirty="0" smtClean="0"/>
              <a:t>Short</a:t>
            </a:r>
            <a:r>
              <a:rPr lang="en-US" altLang="ko-KR" sz="1400" dirty="0" smtClean="0"/>
              <a:t>, </a:t>
            </a:r>
            <a:r>
              <a:rPr lang="en-US" altLang="ko-KR" sz="1400" b="1" dirty="0" err="1" smtClean="0"/>
              <a:t>UShort</a:t>
            </a:r>
            <a:r>
              <a:rPr lang="en-US" altLang="ko-KR" sz="1400" dirty="0" smtClean="0"/>
              <a:t> — 65,536(6.5...E+4)</a:t>
            </a:r>
            <a:r>
              <a:rPr altLang="en-US" sz="1400" smtClean="0"/>
              <a:t>개의 정수 계열 값 사용 가능</a:t>
            </a:r>
          </a:p>
          <a:p>
            <a:pPr lvl="1"/>
            <a:r>
              <a:rPr lang="en-US" altLang="ko-KR" sz="1400" b="1" dirty="0" smtClean="0"/>
              <a:t>Integer</a:t>
            </a:r>
            <a:r>
              <a:rPr lang="en-US" altLang="ko-KR" sz="1400" dirty="0" smtClean="0"/>
              <a:t>, </a:t>
            </a:r>
            <a:r>
              <a:rPr lang="en-US" altLang="ko-KR" sz="1400" b="1" dirty="0" err="1" smtClean="0"/>
              <a:t>UInteger</a:t>
            </a:r>
            <a:r>
              <a:rPr lang="en-US" altLang="ko-KR" sz="1400" dirty="0" smtClean="0"/>
              <a:t> — 4,294,967,296(4.2...E+9)</a:t>
            </a:r>
            <a:r>
              <a:rPr altLang="en-US" sz="1400" smtClean="0"/>
              <a:t>개의 정수 계열 값 사용 가능</a:t>
            </a:r>
          </a:p>
          <a:p>
            <a:pPr lvl="1"/>
            <a:r>
              <a:rPr lang="en-US" altLang="ko-KR" sz="1400" b="1" dirty="0" smtClean="0"/>
              <a:t>Long</a:t>
            </a:r>
            <a:r>
              <a:rPr lang="en-US" altLang="ko-KR" sz="1400" dirty="0" smtClean="0"/>
              <a:t>, </a:t>
            </a:r>
            <a:r>
              <a:rPr lang="en-US" altLang="ko-KR" sz="1400" b="1" dirty="0" err="1" smtClean="0"/>
              <a:t>ULong</a:t>
            </a:r>
            <a:r>
              <a:rPr lang="en-US" altLang="ko-KR" sz="1400" dirty="0" smtClean="0"/>
              <a:t> — 18,446,744,073,709,551,615(1.8...E+19)</a:t>
            </a:r>
            <a:r>
              <a:rPr altLang="en-US" sz="1400" smtClean="0"/>
              <a:t>개의 정수 계열 값 사용 가능</a:t>
            </a:r>
          </a:p>
          <a:p>
            <a:pPr lvl="1"/>
            <a:r>
              <a:rPr lang="en-US" altLang="ko-KR" sz="1400" b="1" dirty="0" smtClean="0"/>
              <a:t>Decimal</a:t>
            </a:r>
            <a:r>
              <a:rPr lang="en-US" altLang="ko-KR" sz="1400" dirty="0" smtClean="0"/>
              <a:t> — </a:t>
            </a:r>
            <a:r>
              <a:rPr altLang="en-US" sz="1400" smtClean="0"/>
              <a:t>최대 범위 </a:t>
            </a:r>
            <a:r>
              <a:rPr lang="en-US" altLang="ko-KR" sz="1400" dirty="0" smtClean="0"/>
              <a:t>7.9...E+28(</a:t>
            </a:r>
            <a:r>
              <a:rPr altLang="en-US" sz="1400" smtClean="0"/>
              <a:t>절대 값</a:t>
            </a:r>
            <a:r>
              <a:rPr lang="en-US" altLang="ko-KR" sz="1400" dirty="0" smtClean="0"/>
              <a:t>)</a:t>
            </a:r>
            <a:r>
              <a:rPr altLang="en-US" sz="1400" smtClean="0"/>
              <a:t>의 </a:t>
            </a:r>
            <a:r>
              <a:rPr lang="en-US" altLang="ko-KR" sz="1400" dirty="0" smtClean="0"/>
              <a:t>1.5...E+29</a:t>
            </a:r>
            <a:r>
              <a:rPr altLang="en-US" sz="1400" smtClean="0"/>
              <a:t>개 정수 계열 값 사용 가능</a:t>
            </a:r>
          </a:p>
          <a:p>
            <a:pPr lvl="1"/>
            <a:r>
              <a:rPr lang="en-US" altLang="ko-KR" sz="1400" b="1" dirty="0" smtClean="0"/>
              <a:t>Single</a:t>
            </a:r>
            <a:r>
              <a:rPr lang="en-US" altLang="ko-KR" sz="1400" dirty="0" smtClean="0"/>
              <a:t> — </a:t>
            </a:r>
            <a:r>
              <a:rPr altLang="en-US" sz="1400" smtClean="0"/>
              <a:t>최대 범위 </a:t>
            </a:r>
            <a:r>
              <a:rPr lang="en-US" altLang="ko-KR" sz="1400" dirty="0" smtClean="0"/>
              <a:t>3.4...E+38(</a:t>
            </a:r>
            <a:r>
              <a:rPr altLang="en-US" sz="1400" smtClean="0"/>
              <a:t>절대 값</a:t>
            </a:r>
            <a:r>
              <a:rPr lang="en-US" altLang="ko-KR" sz="1400" dirty="0" smtClean="0"/>
              <a:t>)</a:t>
            </a:r>
          </a:p>
          <a:p>
            <a:pPr lvl="1"/>
            <a:r>
              <a:rPr lang="en-US" altLang="ko-KR" sz="1400" b="1" dirty="0" smtClean="0"/>
              <a:t>Double</a:t>
            </a:r>
            <a:r>
              <a:rPr lang="en-US" altLang="ko-KR" sz="1400" dirty="0" smtClean="0"/>
              <a:t> — </a:t>
            </a:r>
            <a:r>
              <a:rPr altLang="en-US" sz="1400" smtClean="0"/>
              <a:t>최대 범위 </a:t>
            </a:r>
            <a:r>
              <a:rPr lang="en-US" altLang="ko-KR" sz="1400" dirty="0" smtClean="0"/>
              <a:t>1.7...E+308(</a:t>
            </a:r>
            <a:r>
              <a:rPr altLang="en-US" sz="1400" smtClean="0"/>
              <a:t>절대 값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24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 </a:t>
            </a:r>
            <a:r>
              <a:rPr altLang="en-US" b="1" smtClean="0"/>
              <a:t>다루기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사용자 정의 </a:t>
            </a:r>
            <a:r>
              <a:rPr lang="en-US" altLang="en-US" dirty="0" smtClean="0"/>
              <a:t>Value </a:t>
            </a:r>
            <a:r>
              <a:rPr altLang="en-US" smtClean="0"/>
              <a:t>타입 생성 하기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800" b="1" smtClean="0"/>
              <a:t>열거형</a:t>
            </a:r>
          </a:p>
          <a:p>
            <a:pPr lvl="1"/>
            <a:r>
              <a:rPr altLang="en-US" sz="1400" smtClean="0"/>
              <a:t>정의하기</a:t>
            </a:r>
            <a:r>
              <a:rPr lang="en-US" sz="1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altLang="en-US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>
              <a:buNone/>
            </a:pPr>
            <a:endParaRPr lang="en-US" altLang="en-US" dirty="0" smtClean="0"/>
          </a:p>
          <a:p>
            <a:r>
              <a:rPr altLang="en-US" sz="1800" b="1" smtClean="0"/>
              <a:t>구조체</a:t>
            </a:r>
          </a:p>
          <a:p>
            <a:pPr lvl="1"/>
            <a:r>
              <a:rPr altLang="en-US" sz="1400" smtClean="0"/>
              <a:t>정의하기</a:t>
            </a:r>
            <a:r>
              <a:rPr lang="en-US" sz="1400" dirty="0" smtClean="0"/>
              <a:t> 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r>
              <a:rPr altLang="en-US" sz="1400" smtClean="0"/>
              <a:t>사용하기</a:t>
            </a:r>
            <a:r>
              <a:rPr lang="en-US" dirty="0" smtClean="0"/>
              <a:t/>
            </a:r>
            <a:br>
              <a:rPr lang="en-US" dirty="0" smtClean="0"/>
            </a:br>
            <a:endParaRPr altLang="en-US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214414" y="1571612"/>
          <a:ext cx="6096000" cy="1310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sz="1600" dirty="0" smtClean="0"/>
                        <a:t>Public </a:t>
                      </a:r>
                      <a:r>
                        <a:rPr lang="en-US" sz="1600" dirty="0" err="1" smtClean="0"/>
                        <a:t>Enum</a:t>
                      </a:r>
                      <a:r>
                        <a:rPr lang="en-US" sz="1600" dirty="0" smtClean="0"/>
                        <a:t> Color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Red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Blue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Green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End </a:t>
                      </a:r>
                      <a:r>
                        <a:rPr lang="en-US" sz="1600" dirty="0" err="1" smtClean="0"/>
                        <a:t>Enum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142976" y="3714752"/>
          <a:ext cx="6096000" cy="1066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Public Structure Employee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Public </a:t>
                      </a:r>
                      <a:r>
                        <a:rPr lang="en-US" sz="1600" dirty="0" err="1" smtClean="0"/>
                        <a:t>firstName</a:t>
                      </a:r>
                      <a:r>
                        <a:rPr lang="en-US" sz="1600" dirty="0" smtClean="0"/>
                        <a:t> As String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Public age As Integer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End Structure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142976" y="5357826"/>
          <a:ext cx="6096000" cy="822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Dim </a:t>
                      </a:r>
                      <a:r>
                        <a:rPr lang="en-US" sz="1600" dirty="0" err="1" smtClean="0"/>
                        <a:t>emp</a:t>
                      </a:r>
                      <a:r>
                        <a:rPr lang="en-US" sz="1600" dirty="0" smtClean="0"/>
                        <a:t> As Employee</a:t>
                      </a:r>
                      <a:br>
                        <a:rPr lang="en-US" sz="1600" dirty="0" smtClean="0"/>
                      </a:br>
                      <a:r>
                        <a:rPr lang="en-US" sz="1600" dirty="0" err="1" smtClean="0"/>
                        <a:t>emp.firstName</a:t>
                      </a:r>
                      <a:r>
                        <a:rPr lang="en-US" sz="1600" dirty="0" smtClean="0"/>
                        <a:t> = “</a:t>
                      </a:r>
                      <a:r>
                        <a:rPr lang="ko-KR" altLang="en-US" sz="1600" dirty="0" smtClean="0"/>
                        <a:t>홍</a:t>
                      </a:r>
                      <a:r>
                        <a:rPr lang="en-US" sz="1600" dirty="0" smtClean="0"/>
                        <a:t>”</a:t>
                      </a:r>
                      <a:br>
                        <a:rPr lang="en-US" sz="1600" dirty="0" smtClean="0"/>
                      </a:br>
                      <a:r>
                        <a:rPr lang="en-US" sz="1600" dirty="0" err="1" smtClean="0"/>
                        <a:t>emp.age</a:t>
                      </a:r>
                      <a:r>
                        <a:rPr lang="en-US" sz="1600" dirty="0" smtClean="0"/>
                        <a:t> = 18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날짜 개체 틀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25</a:t>
            </a:fld>
            <a:endParaRPr kumimoji="1" lang="ko-KR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Value </a:t>
            </a:r>
            <a:r>
              <a:rPr lang="en-US" altLang="en-US" b="1" dirty="0" smtClean="0"/>
              <a:t>Type </a:t>
            </a:r>
            <a:r>
              <a:rPr altLang="en-US" b="1" smtClean="0"/>
              <a:t>다루기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내장형 간의 타입 변환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2000" b="1" dirty="0" smtClean="0"/>
          </a:p>
          <a:p>
            <a:r>
              <a:rPr altLang="en-US" sz="2000" b="1" smtClean="0"/>
              <a:t>전용 타입 변환 함수 사용</a:t>
            </a:r>
            <a:endParaRPr lang="en-US" altLang="en-US" sz="2000" b="1" dirty="0" smtClean="0"/>
          </a:p>
          <a:p>
            <a:pPr lvl="1"/>
            <a:r>
              <a:rPr altLang="en-US" sz="2000" b="1" smtClean="0"/>
              <a:t>타입에 따른 전용 함수만 사용 가능 하다</a:t>
            </a:r>
            <a:r>
              <a:rPr lang="en-US" altLang="en-US" sz="2000" b="1" dirty="0" smtClean="0"/>
              <a:t>. </a:t>
            </a:r>
            <a:endParaRPr altLang="en-US" sz="2000" b="1" smtClean="0"/>
          </a:p>
          <a:p>
            <a:pPr lvl="1"/>
            <a:r>
              <a:rPr lang="en-US" sz="1800" dirty="0" err="1" smtClean="0"/>
              <a:t>Cint</a:t>
            </a:r>
            <a:r>
              <a:rPr lang="en-US" sz="1800" dirty="0" smtClean="0"/>
              <a:t>(object) : </a:t>
            </a:r>
            <a:r>
              <a:rPr altLang="en-US" sz="1800" smtClean="0"/>
              <a:t>지정된 타입을 정수</a:t>
            </a:r>
            <a:r>
              <a:rPr lang="en-US" sz="1800" dirty="0" smtClean="0"/>
              <a:t>(Integer)</a:t>
            </a:r>
            <a:r>
              <a:rPr altLang="en-US" sz="1800" smtClean="0"/>
              <a:t>로 변환</a:t>
            </a:r>
          </a:p>
          <a:p>
            <a:pPr lvl="1"/>
            <a:r>
              <a:rPr lang="en-US" sz="1800" dirty="0" err="1" smtClean="0"/>
              <a:t>Cdbl</a:t>
            </a:r>
            <a:r>
              <a:rPr lang="en-US" sz="1800" dirty="0" smtClean="0"/>
              <a:t>(object) : </a:t>
            </a:r>
            <a:r>
              <a:rPr altLang="en-US" sz="1800" smtClean="0"/>
              <a:t>지정된 타입을</a:t>
            </a:r>
            <a:r>
              <a:rPr lang="en-US" sz="1800" dirty="0" smtClean="0"/>
              <a:t> Double</a:t>
            </a:r>
            <a:r>
              <a:rPr altLang="en-US" sz="1800" smtClean="0"/>
              <a:t>로 변환</a:t>
            </a:r>
          </a:p>
          <a:p>
            <a:pPr lvl="1"/>
            <a:r>
              <a:rPr lang="en-US" sz="1800" dirty="0" err="1" smtClean="0"/>
              <a:t>Cstr</a:t>
            </a:r>
            <a:r>
              <a:rPr lang="en-US" sz="1800" dirty="0" smtClean="0"/>
              <a:t>(object) : </a:t>
            </a:r>
            <a:r>
              <a:rPr altLang="en-US" sz="1800" smtClean="0"/>
              <a:t>지정된 타입을 문자열</a:t>
            </a:r>
            <a:r>
              <a:rPr lang="en-US" sz="1800" dirty="0" smtClean="0"/>
              <a:t>(String)</a:t>
            </a:r>
            <a:r>
              <a:rPr altLang="en-US" sz="1800" smtClean="0"/>
              <a:t>로 변환</a:t>
            </a:r>
            <a:endParaRPr lang="en-US" altLang="en-US" sz="1800" dirty="0" smtClean="0"/>
          </a:p>
          <a:p>
            <a:pPr lvl="1"/>
            <a:r>
              <a:rPr altLang="en-US" sz="1800" smtClean="0"/>
              <a:t>기타 등등</a:t>
            </a:r>
            <a:r>
              <a:rPr lang="en-US" altLang="en-US" sz="1800" dirty="0" smtClean="0"/>
              <a:t>…</a:t>
            </a:r>
          </a:p>
          <a:p>
            <a:pPr lvl="1"/>
            <a:endParaRPr altLang="en-US" sz="1800" smtClean="0"/>
          </a:p>
          <a:p>
            <a:r>
              <a:rPr altLang="en-US" sz="2000" b="1" smtClean="0"/>
              <a:t>공용 타입 변환 함수</a:t>
            </a:r>
            <a:endParaRPr lang="en-US" altLang="en-US" sz="2000" b="1" dirty="0" smtClean="0"/>
          </a:p>
          <a:p>
            <a:pPr lvl="1"/>
            <a:r>
              <a:rPr altLang="en-US" sz="2000" b="1" smtClean="0"/>
              <a:t>모든 타입의 변환에 사용할 수 있다</a:t>
            </a:r>
            <a:r>
              <a:rPr lang="en-US" altLang="en-US" sz="2000" b="1" dirty="0" smtClean="0"/>
              <a:t>. </a:t>
            </a:r>
            <a:endParaRPr altLang="en-US" sz="2000" b="1" smtClean="0"/>
          </a:p>
          <a:p>
            <a:pPr lvl="1"/>
            <a:r>
              <a:rPr lang="en-US" sz="1800" dirty="0" err="1" smtClean="0"/>
              <a:t>Ctype</a:t>
            </a:r>
            <a:r>
              <a:rPr lang="en-US" sz="1800" dirty="0" smtClean="0"/>
              <a:t>( Expression, Type)</a:t>
            </a:r>
            <a:endParaRPr altLang="en-US" sz="1800" smtClean="0"/>
          </a:p>
          <a:p>
            <a:pPr lvl="1"/>
            <a:r>
              <a:rPr lang="en-US" sz="1800" dirty="0" err="1" smtClean="0"/>
              <a:t>TryCast</a:t>
            </a:r>
            <a:r>
              <a:rPr lang="en-US" sz="1800" dirty="0" smtClean="0"/>
              <a:t>(Expression, Type) : 2005 </a:t>
            </a:r>
            <a:r>
              <a:rPr altLang="en-US" sz="1800" smtClean="0"/>
              <a:t>부터 지원 된다</a:t>
            </a:r>
            <a:r>
              <a:rPr lang="en-US" altLang="en-US" sz="1800" dirty="0" smtClean="0"/>
              <a:t>. </a:t>
            </a:r>
            <a:r>
              <a:rPr altLang="en-US" sz="1800" smtClean="0"/>
              <a:t>타입 변환에 실패할 경우 예외가 발생하지 않고 </a:t>
            </a:r>
            <a:r>
              <a:rPr lang="en-US" altLang="en-US" sz="1800" dirty="0" smtClean="0"/>
              <a:t>Nothing(c#</a:t>
            </a:r>
            <a:r>
              <a:rPr lang="ko-KR" altLang="en-US" sz="1800" dirty="0" smtClean="0"/>
              <a:t>의</a:t>
            </a:r>
            <a:r>
              <a:rPr lang="en-US" altLang="ko-KR" sz="1800" dirty="0" smtClean="0"/>
              <a:t> null)</a:t>
            </a:r>
            <a:r>
              <a:rPr altLang="en-US" sz="1800" smtClean="0"/>
              <a:t>이 </a:t>
            </a:r>
            <a:r>
              <a:rPr lang="ko-KR" altLang="en-US" sz="1800" dirty="0" smtClean="0"/>
              <a:t>리턴</a:t>
            </a:r>
            <a:r>
              <a:rPr lang="en-US" altLang="en-US" sz="1800" dirty="0" smtClean="0"/>
              <a:t> </a:t>
            </a:r>
            <a:r>
              <a:rPr altLang="en-US" sz="1800" smtClean="0"/>
              <a:t>된다</a:t>
            </a:r>
            <a:r>
              <a:rPr lang="en-US" altLang="en-US" sz="1800" dirty="0" smtClean="0"/>
              <a:t>.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26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문자열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27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문 자 열</a:t>
            </a:r>
            <a:endParaRPr lang="ko-KR" altLang="en-US" b="1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개요 및 문자열 변수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>
          <a:xfrm>
            <a:off x="357158" y="857232"/>
            <a:ext cx="8077200" cy="5391168"/>
          </a:xfrm>
        </p:spPr>
        <p:txBody>
          <a:bodyPr>
            <a:normAutofit/>
          </a:bodyPr>
          <a:lstStyle/>
          <a:p>
            <a:r>
              <a:rPr altLang="en-US" sz="1800" b="1" smtClean="0"/>
              <a:t>개요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String </a:t>
            </a:r>
            <a:r>
              <a:rPr altLang="en-US" sz="1600" smtClean="0"/>
              <a:t>데이터 형식은 각각</a:t>
            </a:r>
            <a:r>
              <a:rPr lang="en-US" sz="1600" dirty="0" smtClean="0"/>
              <a:t> Char </a:t>
            </a:r>
            <a:r>
              <a:rPr altLang="en-US" sz="1600" smtClean="0"/>
              <a:t>데이터 형식의 인스턴스를 나타내는 일련의 문자를 나타낸다</a:t>
            </a:r>
            <a:r>
              <a:rPr lang="en-US" sz="1600" dirty="0" smtClean="0"/>
              <a:t>. </a:t>
            </a:r>
            <a:r>
              <a:rPr altLang="en-US" sz="1600" smtClean="0"/>
              <a:t>즉</a:t>
            </a:r>
            <a:r>
              <a:rPr lang="en-US" sz="1600" dirty="0" smtClean="0"/>
              <a:t> Char</a:t>
            </a:r>
            <a:r>
              <a:rPr altLang="en-US" sz="1600" smtClean="0"/>
              <a:t>의 배열이다</a:t>
            </a:r>
            <a:r>
              <a:rPr lang="en-US" sz="1600" dirty="0" smtClean="0"/>
              <a:t>. </a:t>
            </a:r>
            <a:endParaRPr altLang="en-US" sz="1600" smtClean="0"/>
          </a:p>
          <a:p>
            <a:r>
              <a:rPr altLang="en-US" sz="1800" b="1" smtClean="0"/>
              <a:t>문자열 변수</a:t>
            </a:r>
            <a:r>
              <a:rPr lang="en-US" sz="1800" b="1" dirty="0" smtClean="0"/>
              <a:t> </a:t>
            </a:r>
            <a:endParaRPr altLang="en-US" sz="1800" b="1" smtClean="0"/>
          </a:p>
          <a:p>
            <a:pPr lvl="1"/>
            <a:r>
              <a:rPr altLang="en-US" sz="1600" smtClean="0"/>
              <a:t>문자를 나타내는 리터럴 값을 할당할 수 있다</a:t>
            </a:r>
            <a:r>
              <a:rPr lang="en-US" sz="1600" dirty="0" smtClean="0"/>
              <a:t>. </a:t>
            </a:r>
            <a:br>
              <a:rPr lang="en-US" sz="1600" dirty="0" smtClean="0"/>
            </a:br>
            <a:r>
              <a:rPr lang="en-US" sz="1600" dirty="0" smtClean="0"/>
              <a:t>Dim </a:t>
            </a:r>
            <a:r>
              <a:rPr lang="en-US" sz="1600" dirty="0" err="1" smtClean="0"/>
              <a:t>str</a:t>
            </a:r>
            <a:r>
              <a:rPr lang="en-US" sz="1600" dirty="0" smtClean="0"/>
              <a:t> As String = “</a:t>
            </a:r>
            <a:r>
              <a:rPr altLang="en-US" sz="1600" smtClean="0"/>
              <a:t>내 이름은 홍길동 입니다</a:t>
            </a:r>
            <a:r>
              <a:rPr lang="en-US" sz="1600" dirty="0" smtClean="0"/>
              <a:t>.”</a:t>
            </a:r>
            <a:endParaRPr altLang="en-US" sz="1600" smtClean="0"/>
          </a:p>
          <a:p>
            <a:pPr lvl="1"/>
            <a:r>
              <a:rPr altLang="en-US" sz="1600" smtClean="0"/>
              <a:t>문자열로 계산되는 모든 식을 할당할 수 있다</a:t>
            </a:r>
            <a:r>
              <a:rPr lang="en-US" sz="1600" dirty="0" smtClean="0"/>
              <a:t>. </a:t>
            </a:r>
            <a:br>
              <a:rPr lang="en-US" sz="1600" dirty="0" smtClean="0"/>
            </a:br>
            <a:r>
              <a:rPr lang="en-US" sz="1600" dirty="0" smtClean="0"/>
              <a:t>Dim </a:t>
            </a:r>
            <a:r>
              <a:rPr lang="en-US" sz="1600" dirty="0" err="1" smtClean="0"/>
              <a:t>strSum</a:t>
            </a:r>
            <a:r>
              <a:rPr lang="en-US" sz="1600" dirty="0" smtClean="0"/>
              <a:t> As String = “</a:t>
            </a:r>
            <a:r>
              <a:rPr altLang="en-US" sz="1600" smtClean="0"/>
              <a:t>내 이름은</a:t>
            </a:r>
            <a:r>
              <a:rPr lang="en-US" sz="1600" dirty="0" smtClean="0"/>
              <a:t>” &amp; “</a:t>
            </a:r>
            <a:r>
              <a:rPr altLang="en-US" sz="1600" smtClean="0"/>
              <a:t>홍길동 입니다</a:t>
            </a:r>
            <a:r>
              <a:rPr lang="en-US" sz="1600" dirty="0" smtClean="0"/>
              <a:t>.”</a:t>
            </a:r>
            <a:endParaRPr altLang="en-US" sz="1600" smtClean="0"/>
          </a:p>
          <a:p>
            <a:pPr lvl="1"/>
            <a:r>
              <a:rPr altLang="en-US" sz="1600" smtClean="0"/>
              <a:t>할당될 리터럴 값은 따옴표</a:t>
            </a:r>
            <a:r>
              <a:rPr lang="en-US" sz="1600" dirty="0" smtClean="0"/>
              <a:t>(“)</a:t>
            </a:r>
            <a:r>
              <a:rPr altLang="en-US" sz="1600" smtClean="0"/>
              <a:t>로 묶어야 한다</a:t>
            </a:r>
            <a:r>
              <a:rPr lang="en-US" sz="1600" dirty="0" smtClean="0"/>
              <a:t>. </a:t>
            </a:r>
            <a:r>
              <a:rPr altLang="en-US" sz="1600" smtClean="0"/>
              <a:t>즉 문자열 내의 따옴표는 따옴표로 나타낼 수 없다</a:t>
            </a:r>
            <a:r>
              <a:rPr lang="en-US" sz="1600" dirty="0" smtClean="0"/>
              <a:t>. </a:t>
            </a:r>
            <a:br>
              <a:rPr lang="en-US" sz="1600" dirty="0" smtClean="0"/>
            </a:br>
            <a:r>
              <a:rPr lang="en-US" sz="1600" dirty="0" smtClean="0"/>
              <a:t>Dim </a:t>
            </a:r>
            <a:r>
              <a:rPr lang="en-US" sz="1600" dirty="0" err="1" smtClean="0"/>
              <a:t>strSum</a:t>
            </a:r>
            <a:r>
              <a:rPr lang="en-US" sz="1600" dirty="0" smtClean="0"/>
              <a:t> As String = “</a:t>
            </a:r>
            <a:r>
              <a:rPr altLang="en-US" sz="1600" smtClean="0"/>
              <a:t>내 이름은 </a:t>
            </a:r>
            <a:r>
              <a:rPr lang="en-US" sz="1600" dirty="0" smtClean="0"/>
              <a:t>“</a:t>
            </a:r>
            <a:r>
              <a:rPr altLang="en-US" sz="1600" smtClean="0"/>
              <a:t>홍길동</a:t>
            </a:r>
            <a:r>
              <a:rPr lang="en-US" sz="1600" dirty="0" smtClean="0"/>
              <a:t>” </a:t>
            </a:r>
            <a:r>
              <a:rPr altLang="en-US" sz="1600" smtClean="0"/>
              <a:t>입니다</a:t>
            </a:r>
            <a:r>
              <a:rPr lang="en-US" sz="1600" dirty="0" smtClean="0"/>
              <a:t>.” </a:t>
            </a:r>
            <a:r>
              <a:rPr lang="en-US" sz="16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altLang="en-US" sz="1600" smtClean="0">
                <a:solidFill>
                  <a:srgbClr val="FF0000"/>
                </a:solidFill>
              </a:rPr>
              <a:t>사용 못함</a:t>
            </a:r>
          </a:p>
          <a:p>
            <a:pPr lvl="1"/>
            <a:r>
              <a:rPr altLang="en-US" sz="1600" smtClean="0"/>
              <a:t>문자열 내에서 </a:t>
            </a:r>
            <a:r>
              <a:rPr altLang="en-US" sz="1600" smtClean="0">
                <a:solidFill>
                  <a:srgbClr val="FF0000"/>
                </a:solidFill>
              </a:rPr>
              <a:t>연속된 따옴표</a:t>
            </a:r>
            <a:r>
              <a:rPr altLang="en-US" sz="1600" smtClean="0"/>
              <a:t>는 </a:t>
            </a:r>
            <a:r>
              <a:rPr altLang="en-US" sz="1600" smtClean="0">
                <a:solidFill>
                  <a:srgbClr val="FF0000"/>
                </a:solidFill>
              </a:rPr>
              <a:t>하나의 따옴표</a:t>
            </a:r>
            <a:r>
              <a:rPr altLang="en-US" sz="1600" smtClean="0"/>
              <a:t>로 인식 한다</a:t>
            </a:r>
            <a:r>
              <a:rPr lang="en-US" sz="1600" dirty="0" smtClean="0"/>
              <a:t>. </a:t>
            </a:r>
            <a:br>
              <a:rPr lang="en-US" sz="1600" dirty="0" smtClean="0"/>
            </a:br>
            <a:r>
              <a:rPr lang="en-US" sz="1600" dirty="0" smtClean="0"/>
              <a:t>Dim </a:t>
            </a:r>
            <a:r>
              <a:rPr lang="en-US" sz="1600" dirty="0" err="1" smtClean="0"/>
              <a:t>strSum</a:t>
            </a:r>
            <a:r>
              <a:rPr lang="en-US" sz="1600" dirty="0" smtClean="0"/>
              <a:t> As String = “</a:t>
            </a:r>
            <a:r>
              <a:rPr altLang="en-US" sz="1600" smtClean="0"/>
              <a:t>내 이름은 </a:t>
            </a:r>
            <a:r>
              <a:rPr lang="en-US" sz="1600" dirty="0" smtClean="0"/>
              <a:t>“”</a:t>
            </a:r>
            <a:r>
              <a:rPr altLang="en-US" sz="1600" smtClean="0"/>
              <a:t>홍길동</a:t>
            </a:r>
            <a:r>
              <a:rPr lang="en-US" sz="1600" dirty="0" smtClean="0"/>
              <a:t>”” </a:t>
            </a:r>
            <a:r>
              <a:rPr altLang="en-US" sz="1600" smtClean="0"/>
              <a:t>입니다</a:t>
            </a:r>
            <a:r>
              <a:rPr lang="en-US" sz="1600" dirty="0" smtClean="0"/>
              <a:t>.” </a:t>
            </a:r>
          </a:p>
          <a:p>
            <a:r>
              <a:rPr altLang="en-US" sz="1600" b="1" smtClean="0"/>
              <a:t>문자열 안의 문자</a:t>
            </a:r>
            <a:r>
              <a:rPr lang="en-US" sz="1600" b="1" dirty="0" smtClean="0"/>
              <a:t> </a:t>
            </a:r>
          </a:p>
          <a:p>
            <a:pPr lvl="1"/>
            <a:r>
              <a:rPr altLang="en-US" sz="1400" smtClean="0"/>
              <a:t>문자열은</a:t>
            </a:r>
            <a:r>
              <a:rPr lang="en-US" sz="1400" dirty="0" smtClean="0"/>
              <a:t> Char</a:t>
            </a:r>
            <a:r>
              <a:rPr altLang="en-US" sz="1400" smtClean="0"/>
              <a:t>의 배열로 간주할 수 있다</a:t>
            </a:r>
            <a:r>
              <a:rPr lang="en-US" sz="1400" dirty="0" smtClean="0"/>
              <a:t>. </a:t>
            </a:r>
            <a:r>
              <a:rPr altLang="en-US" sz="1400" smtClean="0"/>
              <a:t>배열은 </a:t>
            </a:r>
            <a:r>
              <a:rPr lang="en-US" altLang="en-US" sz="1400" dirty="0" smtClean="0"/>
              <a:t>0(zero) </a:t>
            </a:r>
            <a:r>
              <a:rPr altLang="en-US" sz="1400" smtClean="0"/>
              <a:t>베이스로 시작되며 배열처럼 사용하거나</a:t>
            </a:r>
            <a:r>
              <a:rPr lang="en-US" sz="1400" dirty="0" smtClean="0"/>
              <a:t> Chars </a:t>
            </a:r>
            <a:r>
              <a:rPr altLang="en-US" sz="1400" smtClean="0"/>
              <a:t>속성을 이용해 특정 인덱스의 위치에 있는 문자에 액세스 할 수 있다</a:t>
            </a:r>
            <a:r>
              <a:rPr lang="en-US" sz="1400" dirty="0" smtClean="0"/>
              <a:t>. </a:t>
            </a:r>
            <a:endParaRPr altLang="en-US" sz="240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000100" y="5286388"/>
          <a:ext cx="6096000" cy="1188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Dim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myString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String = "ABCDE"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Dim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myChar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Char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myChar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은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"C" 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문자 값을 가진다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myChar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myString.Chars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28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문자열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문자열의 불변성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2000" b="1" dirty="0" smtClean="0"/>
          </a:p>
          <a:p>
            <a:r>
              <a:rPr altLang="en-US" sz="2000" b="1" smtClean="0"/>
              <a:t>문자열은 변경할 수 없다</a:t>
            </a:r>
            <a:r>
              <a:rPr lang="en-US" sz="2000" b="1" dirty="0" smtClean="0"/>
              <a:t>. </a:t>
            </a:r>
            <a:br>
              <a:rPr lang="en-US" sz="2000" b="1" dirty="0" smtClean="0"/>
            </a:br>
            <a:r>
              <a:rPr altLang="en-US" sz="2000" b="1" smtClean="0"/>
              <a:t>즉</a:t>
            </a:r>
            <a:r>
              <a:rPr lang="en-US" sz="2000" b="1" dirty="0" smtClean="0"/>
              <a:t>, </a:t>
            </a:r>
            <a:r>
              <a:rPr altLang="en-US" sz="2000" b="1" smtClean="0"/>
              <a:t>문자열은 만들어지고 난 이후에 해당 문자열을 변경할 수 없다</a:t>
            </a:r>
            <a:r>
              <a:rPr lang="en-US" sz="2000" b="1" dirty="0" smtClean="0"/>
              <a:t>. </a:t>
            </a:r>
            <a:br>
              <a:rPr lang="en-US" sz="2000" b="1" dirty="0" smtClean="0"/>
            </a:br>
            <a:r>
              <a:rPr altLang="en-US" sz="2000" b="1" smtClean="0"/>
              <a:t>그러나 두 개 이상의 문자열을 하나의 변수에 할당할 수 있다</a:t>
            </a:r>
            <a:r>
              <a:rPr lang="en-US" sz="2000" b="1" dirty="0" smtClean="0"/>
              <a:t>.</a:t>
            </a:r>
            <a:endParaRPr altLang="en-US" sz="2000" b="1" smtClean="0"/>
          </a:p>
          <a:p>
            <a:pPr lvl="1"/>
            <a:r>
              <a:rPr altLang="en-US" sz="1800" smtClean="0"/>
              <a:t>문자열 변수에 문자열을 할당할 때마다 새로운 문자열 객체가 만들어 진다</a:t>
            </a:r>
            <a:r>
              <a:rPr lang="en-US" sz="1800" dirty="0" smtClean="0"/>
              <a:t>.</a:t>
            </a:r>
          </a:p>
          <a:p>
            <a:pPr lvl="1"/>
            <a:endParaRPr altLang="en-US" sz="1800" smtClean="0"/>
          </a:p>
          <a:p>
            <a:pPr lvl="1"/>
            <a:r>
              <a:rPr altLang="en-US" sz="1800" smtClean="0"/>
              <a:t>다른 내장 데이터 형식과 달리 문자열을 참조 타입이다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pPr lvl="1"/>
            <a:r>
              <a:rPr altLang="en-US" sz="1800" smtClean="0"/>
              <a:t>참조 타입은 다른 함수나 프로시저의 인수로 전달될 때 값 대신 참조 주소가 전달된다</a:t>
            </a:r>
            <a:r>
              <a:rPr lang="en-US" sz="1800" dirty="0" smtClean="0"/>
              <a:t>. </a:t>
            </a:r>
            <a:r>
              <a:rPr altLang="en-US" sz="1800" smtClean="0"/>
              <a:t>하지만 첫 번째 특징으로 인해 해당 함수나 프로시저에서 다른 값을 할당하는 경우 새로운 인스턴스를 생성해서 가르키게 된다</a:t>
            </a:r>
            <a:r>
              <a:rPr lang="en-US" sz="1800" dirty="0" smtClean="0"/>
              <a:t>(</a:t>
            </a:r>
            <a:r>
              <a:rPr altLang="en-US" sz="1800" smtClean="0"/>
              <a:t>이러한 이유 때문에</a:t>
            </a:r>
            <a:r>
              <a:rPr lang="en-US" sz="1800" dirty="0" smtClean="0"/>
              <a:t> Value </a:t>
            </a:r>
            <a:r>
              <a:rPr altLang="en-US" sz="1800" smtClean="0"/>
              <a:t>타입처럼 사용된다</a:t>
            </a:r>
            <a:r>
              <a:rPr lang="en-US" sz="1800" dirty="0" smtClean="0"/>
              <a:t>.)</a:t>
            </a:r>
            <a:endParaRPr altLang="en-US" sz="180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29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제목 26"/>
          <p:cNvSpPr>
            <a:spLocks noGrp="1"/>
          </p:cNvSpPr>
          <p:nvPr>
            <p:ph type="ctrTitle"/>
          </p:nvPr>
        </p:nvSpPr>
        <p:spPr>
          <a:xfrm>
            <a:off x="228600" y="4000504"/>
            <a:ext cx="7239000" cy="647696"/>
          </a:xfrm>
        </p:spPr>
        <p:txBody>
          <a:bodyPr/>
          <a:lstStyle/>
          <a:p>
            <a:r>
              <a:rPr lang="en-US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</a:t>
            </a:fld>
            <a:endParaRPr kumimoji="1"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문자열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Nothing </a:t>
            </a:r>
            <a:r>
              <a:rPr altLang="en-US" smtClean="0"/>
              <a:t>과 빈 문자열</a:t>
            </a:r>
            <a:r>
              <a:rPr lang="en-US" altLang="en-US" dirty="0" smtClean="0"/>
              <a:t>(Empty String)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2000" b="1" dirty="0" smtClean="0"/>
          </a:p>
          <a:p>
            <a:endParaRPr lang="en-US" altLang="en-US" sz="2000" b="1" dirty="0" smtClean="0"/>
          </a:p>
          <a:p>
            <a:r>
              <a:rPr altLang="en-US" sz="2000" b="1" smtClean="0"/>
              <a:t>비주얼 베이직의 런타임과</a:t>
            </a:r>
            <a:r>
              <a:rPr lang="en-US" sz="2000" b="1" dirty="0" smtClean="0"/>
              <a:t> .NET Framework</a:t>
            </a:r>
            <a:r>
              <a:rPr altLang="en-US" sz="2000" b="1" smtClean="0"/>
              <a:t>에서 문자열이</a:t>
            </a:r>
            <a:r>
              <a:rPr lang="en-US" sz="2000" b="1" dirty="0" smtClean="0"/>
              <a:t> Nothing</a:t>
            </a:r>
            <a:r>
              <a:rPr altLang="en-US" sz="2000" b="1" smtClean="0"/>
              <a:t>인 경우 서로 다르게 계산 한다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altLang="en-US" sz="2000" b="1" smtClean="0"/>
              <a:t>비주얼 베이직 런타임의 경우</a:t>
            </a:r>
            <a:r>
              <a:rPr lang="en-US" sz="2000" b="1" dirty="0" smtClean="0"/>
              <a:t> Nothing</a:t>
            </a:r>
            <a:r>
              <a:rPr altLang="en-US" sz="2000" b="1" smtClean="0"/>
              <a:t>을 빈 문자열</a:t>
            </a:r>
            <a:r>
              <a:rPr lang="en-US" sz="2000" b="1" dirty="0" smtClean="0"/>
              <a:t>(“”)</a:t>
            </a:r>
            <a:r>
              <a:rPr altLang="en-US" sz="2000" b="1" smtClean="0"/>
              <a:t>로 계산 한다</a:t>
            </a:r>
            <a:r>
              <a:rPr lang="en-US" sz="2000" b="1" dirty="0" smtClean="0"/>
              <a:t>. </a:t>
            </a:r>
            <a:br>
              <a:rPr lang="en-US" sz="2000" b="1" dirty="0" smtClean="0"/>
            </a:br>
            <a:r>
              <a:rPr altLang="en-US" sz="2000" b="1" smtClean="0"/>
              <a:t>따라서 비주얼베이직 </a:t>
            </a:r>
            <a:r>
              <a:rPr lang="en-US" altLang="en-US" sz="2000" b="1" dirty="0" smtClean="0"/>
              <a:t>Len </a:t>
            </a:r>
            <a:r>
              <a:rPr altLang="en-US" sz="2000" b="1" smtClean="0"/>
              <a:t>함수는 </a:t>
            </a:r>
            <a:r>
              <a:rPr lang="en-US" altLang="en-US" sz="2000" b="1" dirty="0" err="1" smtClean="0"/>
              <a:t>MyString</a:t>
            </a:r>
            <a:r>
              <a:rPr altLang="en-US" sz="2000" b="1" smtClean="0"/>
              <a:t>이 </a:t>
            </a:r>
            <a:r>
              <a:rPr lang="en-US" altLang="en-US" sz="2000" b="1" dirty="0" smtClean="0"/>
              <a:t>Nothing </a:t>
            </a:r>
            <a:r>
              <a:rPr altLang="en-US" sz="2000" b="1" smtClean="0"/>
              <a:t>인 경우 빈문자열로 인식 한다</a:t>
            </a:r>
            <a:r>
              <a:rPr lang="en-US" altLang="en-US" sz="2000" b="1" dirty="0" smtClean="0"/>
              <a:t>.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Dim </a:t>
            </a:r>
            <a:r>
              <a:rPr lang="en-US" sz="2000" b="1" dirty="0" err="1" smtClean="0"/>
              <a:t>strLength</a:t>
            </a:r>
            <a:r>
              <a:rPr lang="en-US" sz="2000" b="1" dirty="0" smtClean="0"/>
              <a:t> As Integer = Len(</a:t>
            </a:r>
            <a:r>
              <a:rPr lang="en-US" sz="2000" b="1" dirty="0" err="1" smtClean="0"/>
              <a:t>MyString</a:t>
            </a:r>
            <a:r>
              <a:rPr lang="en-US" sz="2000" b="1" dirty="0" smtClean="0"/>
              <a:t>) </a:t>
            </a:r>
            <a:r>
              <a:rPr lang="en-US" sz="2000" b="1" dirty="0" smtClean="0">
                <a:sym typeface="Wingdings"/>
              </a:rPr>
              <a:t></a:t>
            </a:r>
            <a:r>
              <a:rPr lang="en-US" sz="2000" b="1" dirty="0" smtClean="0"/>
              <a:t> 0 </a:t>
            </a:r>
            <a:r>
              <a:rPr altLang="en-US" sz="2000" b="1" smtClean="0"/>
              <a:t>값을 가진다</a:t>
            </a:r>
            <a:r>
              <a:rPr lang="en-US" sz="2000" b="1" dirty="0" smtClean="0"/>
              <a:t>.</a:t>
            </a:r>
          </a:p>
          <a:p>
            <a:endParaRPr altLang="en-US" sz="2000" b="1" smtClean="0"/>
          </a:p>
          <a:p>
            <a:r>
              <a:rPr lang="en-US" sz="2000" b="1" dirty="0" smtClean="0"/>
              <a:t>.NET Framework</a:t>
            </a:r>
            <a:r>
              <a:rPr altLang="en-US" sz="2000" b="1" smtClean="0"/>
              <a:t>에서는</a:t>
            </a:r>
            <a:r>
              <a:rPr lang="en-US" sz="2000" b="1" dirty="0" smtClean="0"/>
              <a:t> Nothing</a:t>
            </a:r>
            <a:r>
              <a:rPr altLang="en-US" sz="2000" b="1" smtClean="0"/>
              <a:t>을 빈 문자열로 계산하지 않는다</a:t>
            </a:r>
            <a:r>
              <a:rPr lang="en-US" sz="2000" b="1" dirty="0" smtClean="0"/>
              <a:t>. </a:t>
            </a:r>
            <a:r>
              <a:rPr altLang="en-US" sz="2000" b="1" smtClean="0"/>
              <a:t>따라서 </a:t>
            </a:r>
            <a:r>
              <a:rPr lang="en-US" sz="2000" b="1" dirty="0" smtClean="0"/>
              <a:t>Nothing</a:t>
            </a:r>
            <a:r>
              <a:rPr altLang="en-US" sz="2000" b="1" smtClean="0"/>
              <a:t>에 대해 연산 수행 시 예외가 발생  한다</a:t>
            </a:r>
            <a:r>
              <a:rPr lang="en-US" altLang="en-US" sz="2000" b="1" dirty="0" smtClean="0"/>
              <a:t>. </a:t>
            </a:r>
            <a:endParaRPr lang="ko-KR" altLang="en-US" sz="2400" b="1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30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문자열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문자열에서 다른 형식으로의 변환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Autofit/>
          </a:bodyPr>
          <a:lstStyle/>
          <a:p>
            <a:r>
              <a:rPr altLang="en-US" sz="1800" b="1" smtClean="0"/>
              <a:t>문자열을 바이트 배열로 변환</a:t>
            </a:r>
            <a:r>
              <a:rPr lang="en-US" sz="1800" b="1" dirty="0" smtClean="0"/>
              <a:t>: </a:t>
            </a:r>
            <a:r>
              <a:rPr lang="en-US" sz="1800" b="1" dirty="0" err="1" smtClean="0"/>
              <a:t>System.Text.Encoding</a:t>
            </a:r>
            <a:r>
              <a:rPr lang="en-US" sz="1800" b="1" dirty="0" smtClean="0"/>
              <a:t> </a:t>
            </a:r>
            <a:r>
              <a:rPr altLang="en-US" sz="1800" b="1" smtClean="0"/>
              <a:t>클래스 사용</a:t>
            </a:r>
            <a:endParaRPr altLang="en-US" sz="1600" b="1" smtClean="0"/>
          </a:p>
          <a:p>
            <a:pPr lvl="1"/>
            <a:r>
              <a:rPr lang="en-US" sz="1600" dirty="0" smtClean="0"/>
              <a:t>ASCII </a:t>
            </a:r>
            <a:r>
              <a:rPr altLang="en-US" sz="1600" smtClean="0"/>
              <a:t>배열로 변환</a:t>
            </a:r>
            <a:r>
              <a:rPr lang="en-US" sz="1600" dirty="0" smtClean="0"/>
              <a:t> : </a:t>
            </a:r>
            <a:r>
              <a:rPr lang="en-US" sz="1600" dirty="0" err="1" smtClean="0"/>
              <a:t>Encoding.ASCII</a:t>
            </a:r>
            <a:r>
              <a:rPr lang="en-US" sz="1600" dirty="0" smtClean="0"/>
              <a:t> </a:t>
            </a:r>
            <a:r>
              <a:rPr altLang="en-US" sz="1600" smtClean="0"/>
              <a:t>사용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r>
              <a:rPr altLang="en-US" sz="1600" smtClean="0"/>
              <a:t>시스템의 현재</a:t>
            </a:r>
            <a:r>
              <a:rPr lang="en-US" sz="1600" dirty="0" smtClean="0"/>
              <a:t> ANSI </a:t>
            </a:r>
            <a:r>
              <a:rPr altLang="en-US" sz="1600" smtClean="0"/>
              <a:t>코드</a:t>
            </a:r>
            <a:r>
              <a:rPr lang="en-US" sz="1600" dirty="0" smtClean="0"/>
              <a:t>: </a:t>
            </a:r>
            <a:r>
              <a:rPr lang="en-US" sz="1600" dirty="0" err="1" smtClean="0"/>
              <a:t>Encoding.Default</a:t>
            </a:r>
            <a:r>
              <a:rPr lang="en-US" sz="1600" dirty="0" smtClean="0"/>
              <a:t> </a:t>
            </a:r>
            <a:r>
              <a:rPr altLang="en-US" sz="1600" smtClean="0"/>
              <a:t>사용</a:t>
            </a:r>
          </a:p>
          <a:p>
            <a:pPr lvl="1"/>
            <a:r>
              <a:rPr altLang="en-US" sz="1600" smtClean="0"/>
              <a:t>유니코드</a:t>
            </a:r>
            <a:r>
              <a:rPr lang="en-US" sz="1600" dirty="0" smtClean="0"/>
              <a:t>(UTF 16) : </a:t>
            </a:r>
            <a:r>
              <a:rPr altLang="en-US" sz="1600" smtClean="0"/>
              <a:t>다음의 두 가지가 있다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2"/>
            <a:r>
              <a:rPr lang="en-US" sz="1600" dirty="0" err="1" smtClean="0"/>
              <a:t>Encoding.Unicode</a:t>
            </a:r>
            <a:r>
              <a:rPr lang="en-US" sz="1600" dirty="0" smtClean="0"/>
              <a:t> : little-endian </a:t>
            </a:r>
            <a:r>
              <a:rPr altLang="en-US" sz="1600" smtClean="0"/>
              <a:t>바이트 순서</a:t>
            </a:r>
          </a:p>
          <a:p>
            <a:pPr lvl="2"/>
            <a:r>
              <a:rPr lang="en-US" sz="1600" dirty="0" err="1" smtClean="0"/>
              <a:t>Encoding.BigEndianUnicode</a:t>
            </a:r>
            <a:r>
              <a:rPr lang="en-US" sz="1600" dirty="0" smtClean="0"/>
              <a:t> : Big-</a:t>
            </a:r>
            <a:r>
              <a:rPr lang="en-US" sz="1600" dirty="0" err="1" smtClean="0"/>
              <a:t>Endian</a:t>
            </a:r>
            <a:r>
              <a:rPr lang="en-US" sz="1600" dirty="0" smtClean="0"/>
              <a:t> </a:t>
            </a:r>
            <a:r>
              <a:rPr altLang="en-US" sz="1600" smtClean="0"/>
              <a:t>바이트 순서</a:t>
            </a:r>
          </a:p>
          <a:p>
            <a:pPr lvl="1"/>
            <a:r>
              <a:rPr lang="en-US" sz="1600" dirty="0" smtClean="0"/>
              <a:t>UTF32, UTF7, UTF8 : Encoding.UTF32, Encoding.UTF7, Encoding.UTF8</a:t>
            </a:r>
            <a:r>
              <a:rPr altLang="en-US" sz="1600" smtClean="0"/>
              <a:t>을 각각 사용 </a:t>
            </a:r>
            <a:r>
              <a:rPr lang="en-US" sz="16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1800" b="1" smtClean="0"/>
              <a:t>바이트 배열에서 문자열로 변환</a:t>
            </a:r>
          </a:p>
          <a:p>
            <a:pPr lvl="1"/>
            <a:r>
              <a:rPr altLang="en-US" sz="1600" smtClean="0"/>
              <a:t>각각의 인코딩 클래스에서</a:t>
            </a:r>
            <a:r>
              <a:rPr lang="en-US" sz="1600" dirty="0" smtClean="0"/>
              <a:t> </a:t>
            </a:r>
            <a:r>
              <a:rPr lang="en-US" sz="1600" dirty="0" err="1" smtClean="0"/>
              <a:t>GetString</a:t>
            </a:r>
            <a:r>
              <a:rPr lang="en-US" sz="1600" dirty="0" smtClean="0"/>
              <a:t> </a:t>
            </a:r>
            <a:r>
              <a:rPr altLang="en-US" sz="1600" smtClean="0"/>
              <a:t>메서드를 사용해 배열에서 문자열로 변환</a:t>
            </a:r>
            <a:r>
              <a:rPr lang="en-US" sz="16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1800" b="1" smtClean="0"/>
              <a:t>문자열을 문자</a:t>
            </a:r>
            <a:r>
              <a:rPr lang="en-US" sz="1800" b="1" dirty="0" smtClean="0"/>
              <a:t>(Char) </a:t>
            </a:r>
            <a:r>
              <a:rPr altLang="en-US" sz="1800" b="1" smtClean="0"/>
              <a:t>배열로 변환</a:t>
            </a:r>
          </a:p>
          <a:p>
            <a:pPr lvl="1"/>
            <a:r>
              <a:rPr lang="en-US" sz="1600" dirty="0" smtClean="0"/>
              <a:t>String </a:t>
            </a:r>
            <a:r>
              <a:rPr altLang="en-US" sz="1600" smtClean="0"/>
              <a:t>클래스의</a:t>
            </a:r>
            <a:r>
              <a:rPr lang="en-US" sz="1600" dirty="0" smtClean="0"/>
              <a:t> </a:t>
            </a:r>
            <a:r>
              <a:rPr lang="en-US" sz="1600" dirty="0" err="1" smtClean="0"/>
              <a:t>ToCharArray</a:t>
            </a:r>
            <a:r>
              <a:rPr lang="en-US" sz="1600" dirty="0" smtClean="0"/>
              <a:t> </a:t>
            </a:r>
            <a:r>
              <a:rPr altLang="en-US" sz="1600" smtClean="0"/>
              <a:t>메서드를 호출하여 변환 한다</a:t>
            </a:r>
            <a:r>
              <a:rPr lang="en-US" sz="1600" dirty="0" smtClean="0"/>
              <a:t>.</a:t>
            </a:r>
            <a:endParaRPr lang="ko-KR" altLang="en-US" sz="16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000100" y="1571612"/>
          <a:ext cx="6096000" cy="64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Dim </a:t>
                      </a:r>
                      <a:r>
                        <a:rPr lang="en-US" altLang="ko-KR" sz="1800" dirty="0" err="1" smtClean="0"/>
                        <a:t>asciiEncoding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As Encoding = </a:t>
                      </a:r>
                      <a:r>
                        <a:rPr lang="en-US" dirty="0" err="1" smtClean="0"/>
                        <a:t>Encoding.ASCII</a:t>
                      </a:r>
                      <a:endParaRPr lang="en-US" altLang="en-US" dirty="0" smtClean="0"/>
                    </a:p>
                    <a:p>
                      <a:r>
                        <a:rPr lang="en-US" dirty="0" smtClean="0"/>
                        <a:t>Dim </a:t>
                      </a:r>
                      <a:r>
                        <a:rPr lang="en-US" dirty="0" err="1" smtClean="0"/>
                        <a:t>strs</a:t>
                      </a:r>
                      <a:r>
                        <a:rPr lang="en-US" dirty="0" smtClean="0"/>
                        <a:t>() As Byte </a:t>
                      </a:r>
                      <a:r>
                        <a:rPr lang="en-US" dirty="0" smtClean="0"/>
                        <a:t>= </a:t>
                      </a:r>
                      <a:r>
                        <a:rPr lang="en-US" altLang="ko-KR" sz="1800" dirty="0" err="1" smtClean="0"/>
                        <a:t>asciiEncoding</a:t>
                      </a:r>
                      <a:r>
                        <a:rPr lang="en-US" dirty="0" err="1" smtClean="0"/>
                        <a:t>.GetByte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myString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31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예외 처리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32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예외 처리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개요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Visual Basic</a:t>
            </a:r>
            <a:r>
              <a:rPr altLang="en-US" sz="2000" b="1" smtClean="0"/>
              <a:t>에서는 구조적 예외 처리와 비 구조적 예외 처리 모두를 지원 한다</a:t>
            </a:r>
            <a:r>
              <a:rPr lang="en-US" sz="2000" b="1" dirty="0" smtClean="0"/>
              <a:t>. </a:t>
            </a:r>
            <a:endParaRPr altLang="en-US" sz="2000" b="1" smtClean="0"/>
          </a:p>
          <a:p>
            <a:pPr lvl="1"/>
            <a:r>
              <a:rPr altLang="en-US" sz="1800" smtClean="0"/>
              <a:t>구조적 예외 처리</a:t>
            </a:r>
            <a:r>
              <a:rPr lang="en-US" sz="1800" dirty="0" smtClean="0"/>
              <a:t>: Try…Catch…Finally </a:t>
            </a:r>
            <a:r>
              <a:rPr altLang="en-US" sz="1800" smtClean="0"/>
              <a:t>절을 사용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비 구조적 예외 처리</a:t>
            </a:r>
            <a:r>
              <a:rPr lang="en-US" sz="1800" dirty="0" smtClean="0"/>
              <a:t>: </a:t>
            </a:r>
            <a:r>
              <a:rPr lang="en-US" sz="1800" dirty="0" err="1" smtClean="0"/>
              <a:t>OnError</a:t>
            </a:r>
            <a:r>
              <a:rPr lang="en-US" sz="1800" dirty="0" smtClean="0"/>
              <a:t> </a:t>
            </a:r>
            <a:r>
              <a:rPr altLang="en-US" sz="1800" smtClean="0"/>
              <a:t>문을 코드 블록의 처음에 두게 되면 해당 블록은 비 구조적 예외 처리를 사용하는 것이 된다</a:t>
            </a:r>
            <a:r>
              <a:rPr lang="en-US" sz="1800" dirty="0" smtClean="0"/>
              <a:t>. </a:t>
            </a:r>
          </a:p>
          <a:p>
            <a:pPr lvl="1"/>
            <a:r>
              <a:rPr altLang="en-US" sz="1800" smtClean="0"/>
              <a:t>하나의 코드 블록에서 </a:t>
            </a:r>
            <a:r>
              <a:rPr lang="en-US" altLang="en-US" sz="1800" dirty="0" smtClean="0"/>
              <a:t>Try…Catch </a:t>
            </a:r>
            <a:r>
              <a:rPr altLang="en-US" sz="1800" smtClean="0"/>
              <a:t>절과 </a:t>
            </a:r>
            <a:r>
              <a:rPr lang="en-US" altLang="en-US" sz="1800" dirty="0" err="1" smtClean="0"/>
              <a:t>OnError</a:t>
            </a:r>
            <a:r>
              <a:rPr lang="en-US" altLang="en-US" sz="1800" dirty="0" smtClean="0"/>
              <a:t> </a:t>
            </a:r>
            <a:r>
              <a:rPr altLang="en-US" sz="1800" smtClean="0"/>
              <a:t>문을 동시에 사용할 수 없다</a:t>
            </a:r>
            <a:r>
              <a:rPr lang="en-US" altLang="en-US" sz="1800" dirty="0" smtClean="0"/>
              <a:t>. </a:t>
            </a:r>
            <a:endParaRPr lang="en-US" sz="1800" dirty="0" smtClean="0"/>
          </a:p>
          <a:p>
            <a:pPr lvl="1"/>
            <a:endParaRPr altLang="en-US" sz="1800" smtClean="0"/>
          </a:p>
          <a:p>
            <a:r>
              <a:rPr altLang="en-US" sz="2000" b="1" smtClean="0"/>
              <a:t>예외 처리는 응용프로그램 실행 중 예외가 발생하는 경우 이를 처리하는 코드를 추가하여 응용프로그램이 계속 실행될 수 있도록 하는 것을 말한다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altLang="en-US" sz="2000" b="1" smtClean="0"/>
              <a:t>메서드에서 예외가 처리 되지 않은 경우 이 예외는 호출 메서드는 이전 메서드로 전파된다</a:t>
            </a:r>
            <a:r>
              <a:rPr lang="en-US" sz="2000" b="1" dirty="0" smtClean="0"/>
              <a:t>. </a:t>
            </a:r>
            <a:r>
              <a:rPr altLang="en-US" sz="2000" b="1" smtClean="0"/>
              <a:t>만일 전파되는 동안 예외 처리기를 찾지 못하는 경우 닷넷의 런타임에 의해 예외가 표시되고 응용프로그램이 종료 된다</a:t>
            </a:r>
            <a:r>
              <a:rPr lang="en-US" sz="2000" b="1" dirty="0" smtClean="0"/>
              <a:t>.</a:t>
            </a:r>
            <a:endParaRPr lang="ko-KR" altLang="en-US" sz="2000" b="1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33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예외 처리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예외 </a:t>
            </a:r>
            <a:r>
              <a:rPr lang="en-US" altLang="en-US" dirty="0" smtClean="0"/>
              <a:t>Catch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Try … Catch </a:t>
            </a:r>
            <a:r>
              <a:rPr altLang="en-US" sz="2000" b="1" smtClean="0"/>
              <a:t>블록을 사용하여 예외를 잡는다</a:t>
            </a:r>
            <a:r>
              <a:rPr lang="en-US" sz="2000" b="1" dirty="0" smtClean="0"/>
              <a:t>. </a:t>
            </a:r>
            <a:endParaRPr altLang="en-US" sz="2000" b="1" smtClean="0"/>
          </a:p>
          <a:p>
            <a:r>
              <a:rPr altLang="en-US" sz="2000" b="1" smtClean="0"/>
              <a:t>하나의</a:t>
            </a:r>
            <a:r>
              <a:rPr lang="en-US" sz="2000" b="1" dirty="0" smtClean="0"/>
              <a:t> Try </a:t>
            </a:r>
            <a:r>
              <a:rPr altLang="en-US" sz="2000" b="1" smtClean="0"/>
              <a:t>블록 다음에 복수 개의</a:t>
            </a:r>
            <a:r>
              <a:rPr lang="en-US" sz="2000" b="1" dirty="0" smtClean="0"/>
              <a:t> Catch </a:t>
            </a:r>
            <a:r>
              <a:rPr altLang="en-US" sz="2000" b="1" smtClean="0"/>
              <a:t>블록을 나열할 수 있다</a:t>
            </a:r>
            <a:r>
              <a:rPr lang="en-US" sz="2000" b="1" dirty="0" smtClean="0"/>
              <a:t>. </a:t>
            </a:r>
            <a:endParaRPr altLang="en-US" sz="2000" b="1" smtClean="0"/>
          </a:p>
          <a:p>
            <a:r>
              <a:rPr altLang="en-US" sz="2000" b="1" smtClean="0"/>
              <a:t>복수의</a:t>
            </a:r>
            <a:r>
              <a:rPr lang="en-US" sz="2000" b="1" dirty="0" smtClean="0"/>
              <a:t> Catch </a:t>
            </a:r>
            <a:r>
              <a:rPr altLang="en-US" sz="2000" b="1" smtClean="0"/>
              <a:t>블록을 나열할 경우 작은 범위의 예외부터 나열한다</a:t>
            </a:r>
            <a:r>
              <a:rPr lang="en-US" sz="2000" b="1" dirty="0" smtClean="0"/>
              <a:t>. </a:t>
            </a:r>
            <a:endParaRPr altLang="en-US" sz="2000" b="1" smtClean="0"/>
          </a:p>
          <a:p>
            <a:endParaRPr lang="ko-KR" altLang="en-US" sz="20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10" y="2000240"/>
          <a:ext cx="6096000" cy="4236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Try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' </a:t>
                      </a:r>
                      <a:r>
                        <a:rPr kumimoji="1"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여기에 파일과 관련한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I/O </a:t>
                      </a:r>
                      <a:r>
                        <a:rPr kumimoji="1"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작업 코드를 작성 한다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Catch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dirNotFound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System.IO.DirectoryNotFoundException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Throw </a:t>
                      </a:r>
                      <a:r>
                        <a:rPr kumimoji="1" lang="en-US" sz="1600" b="1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dirNotFound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폴더를 못 찾은 경우</a:t>
                      </a: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Catch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fileNotFound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System.IO.FileNotFoundException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Throw </a:t>
                      </a:r>
                      <a:r>
                        <a:rPr kumimoji="1" lang="en-US" sz="1600" b="1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fileNotFound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파일을 </a:t>
                      </a:r>
                      <a:r>
                        <a:rPr kumimoji="1" lang="ko-KR" altLang="en-US" sz="1600" b="1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못찾은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경우</a:t>
                      </a: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Catch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pathTooLong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System.IO.PathTooLongException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Throw </a:t>
                      </a:r>
                      <a:r>
                        <a:rPr kumimoji="1" lang="en-US" sz="1600" b="1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pathTooLong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경로가 너무 긴 경우</a:t>
                      </a: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Catch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ioEx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System.IO.IOException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Throw </a:t>
                      </a:r>
                      <a:r>
                        <a:rPr kumimoji="1" lang="en-US" sz="1600" b="1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ioEx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입출력 오류 방생</a:t>
                      </a: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Catch security As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System.Security.SecurityException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Throw security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보안 오류</a:t>
                      </a: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Catch ex As Exception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Throw ex 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위</a:t>
                      </a:r>
                      <a:r>
                        <a:rPr kumimoji="1" 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Catch </a:t>
                      </a:r>
                      <a:r>
                        <a:rPr kumimoji="1" lang="ko-KR" altLang="en-US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블록에 해당하지 않는 예외</a:t>
                      </a: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Finally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' </a:t>
                      </a:r>
                      <a:r>
                        <a:rPr kumimoji="1"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여기는 예외와 상관없이 항상 실행되는 코드를 작성 한다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Try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34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예외 처리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중첩 예외와 예외 전달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2000" b="1" dirty="0" smtClean="0"/>
          </a:p>
          <a:p>
            <a:r>
              <a:rPr altLang="en-US" sz="2000" b="1" smtClean="0"/>
              <a:t>중첩 예외 처리</a:t>
            </a:r>
          </a:p>
          <a:p>
            <a:pPr lvl="1"/>
            <a:r>
              <a:rPr lang="en-US" sz="1600" dirty="0" smtClean="0"/>
              <a:t>Try … Catch </a:t>
            </a:r>
            <a:r>
              <a:rPr altLang="en-US" sz="1600" smtClean="0"/>
              <a:t>내부에 중첩 구조를 가지는</a:t>
            </a:r>
            <a:r>
              <a:rPr lang="en-US" sz="1600" dirty="0" smtClean="0"/>
              <a:t> Try…Catch </a:t>
            </a:r>
            <a:r>
              <a:rPr altLang="en-US" sz="1600" smtClean="0"/>
              <a:t>절을 넣을 수 있다</a:t>
            </a:r>
            <a:r>
              <a:rPr lang="en-US" sz="1600" dirty="0" smtClean="0"/>
              <a:t>. 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altLang="en-US" sz="1600" smtClean="0"/>
          </a:p>
          <a:p>
            <a:endParaRPr lang="en-US" altLang="en-US" sz="2000" b="1" dirty="0" smtClean="0"/>
          </a:p>
          <a:p>
            <a:endParaRPr lang="en-US" altLang="en-US" sz="2000" b="1" dirty="0" smtClean="0"/>
          </a:p>
          <a:p>
            <a:endParaRPr lang="en-US" altLang="en-US" sz="2000" b="1" dirty="0" smtClean="0"/>
          </a:p>
          <a:p>
            <a:endParaRPr lang="en-US" altLang="en-US" sz="2000" b="1" dirty="0" smtClean="0"/>
          </a:p>
          <a:p>
            <a:endParaRPr lang="en-US" altLang="en-US" sz="2000" b="1" dirty="0" smtClean="0"/>
          </a:p>
          <a:p>
            <a:r>
              <a:rPr altLang="en-US" sz="2000" b="1" smtClean="0"/>
              <a:t>예외</a:t>
            </a:r>
            <a:r>
              <a:rPr lang="en-US" sz="2000" b="1" dirty="0" smtClean="0"/>
              <a:t> Throw</a:t>
            </a:r>
            <a:endParaRPr altLang="en-US" sz="2000" b="1" smtClean="0"/>
          </a:p>
          <a:p>
            <a:pPr lvl="1"/>
            <a:r>
              <a:rPr altLang="en-US" sz="1600" smtClean="0"/>
              <a:t>필요에 따라 인위적으로 예외를 만들어</a:t>
            </a:r>
            <a:r>
              <a:rPr lang="en-US" sz="1600" dirty="0" smtClean="0"/>
              <a:t> Throw</a:t>
            </a:r>
            <a:r>
              <a:rPr altLang="en-US" sz="1600" smtClean="0"/>
              <a:t>할 수 있다</a:t>
            </a:r>
            <a:r>
              <a:rPr lang="en-US" sz="1600" dirty="0" smtClean="0"/>
              <a:t>. </a:t>
            </a:r>
          </a:p>
          <a:p>
            <a:pPr lvl="1"/>
            <a:r>
              <a:rPr altLang="en-US" sz="1600" smtClean="0"/>
              <a:t>예외를 처리하고 </a:t>
            </a:r>
            <a:r>
              <a:rPr lang="en-US" altLang="en-US" sz="1600" dirty="0" smtClean="0"/>
              <a:t>Catch</a:t>
            </a:r>
            <a:r>
              <a:rPr altLang="en-US" sz="1600" smtClean="0"/>
              <a:t>된 예외를 </a:t>
            </a:r>
            <a:r>
              <a:rPr lang="en-US" altLang="en-US" sz="1600" dirty="0" err="1" smtClean="0"/>
              <a:t>Rethrow</a:t>
            </a:r>
            <a:r>
              <a:rPr lang="en-US" altLang="en-US" sz="1600" dirty="0" smtClean="0"/>
              <a:t> </a:t>
            </a:r>
            <a:r>
              <a:rPr lang="ko-KR" altLang="en-US" sz="1600" dirty="0" smtClean="0"/>
              <a:t>할</a:t>
            </a:r>
            <a:r>
              <a:rPr lang="en-US" altLang="en-US" sz="1600" dirty="0" smtClean="0"/>
              <a:t> </a:t>
            </a:r>
            <a:r>
              <a:rPr altLang="en-US" sz="1600" smtClean="0"/>
              <a:t>수 있다</a:t>
            </a:r>
            <a:r>
              <a:rPr lang="en-US" altLang="en-US" sz="1600" dirty="0" smtClean="0"/>
              <a:t>. </a:t>
            </a:r>
            <a:endParaRPr altLang="en-US" sz="1600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071538" y="2000240"/>
          <a:ext cx="6096000" cy="2834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Try</a:t>
                      </a:r>
                    </a:p>
                    <a:p>
                      <a:pPr latinLnBrk="1"/>
                      <a:r>
                        <a:rPr lang="en-US" altLang="ko-KR" dirty="0" smtClean="0"/>
                        <a:t>    ‘ </a:t>
                      </a:r>
                      <a:r>
                        <a:rPr lang="ko-KR" altLang="en-US" dirty="0" smtClean="0"/>
                        <a:t>여기에 코드를 작성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    Try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     ‘ </a:t>
                      </a:r>
                      <a:r>
                        <a:rPr lang="ko-KR" altLang="en-US" baseline="0" dirty="0" smtClean="0"/>
                        <a:t>여기에 코드를 작성</a:t>
                      </a:r>
                      <a:endParaRPr lang="en-US" altLang="ko-KR" baseline="0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    Catch </a:t>
                      </a:r>
                      <a:r>
                        <a:rPr lang="en-US" altLang="ko-KR" baseline="0" dirty="0" err="1" smtClean="0"/>
                        <a:t>inex</a:t>
                      </a:r>
                      <a:r>
                        <a:rPr lang="en-US" altLang="ko-KR" baseline="0" dirty="0" smtClean="0"/>
                        <a:t> As </a:t>
                      </a:r>
                      <a:r>
                        <a:rPr lang="en-US" altLang="ko-KR" baseline="0" dirty="0" err="1" smtClean="0"/>
                        <a:t>FileNotFoundException</a:t>
                      </a:r>
                      <a:endParaRPr lang="en-US" altLang="ko-KR" baseline="0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        ‘ </a:t>
                      </a:r>
                      <a:r>
                        <a:rPr lang="ko-KR" altLang="en-US" baseline="0" dirty="0" smtClean="0"/>
                        <a:t>여기에 예외를 처리하는 코드를 작성</a:t>
                      </a:r>
                      <a:endParaRPr lang="en-US" altLang="ko-KR" baseline="0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    End Try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Catch</a:t>
                      </a:r>
                      <a:r>
                        <a:rPr lang="en-US" altLang="ko-KR" baseline="0" dirty="0" smtClean="0"/>
                        <a:t> ex As Exception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    ‘ </a:t>
                      </a:r>
                      <a:r>
                        <a:rPr lang="ko-KR" altLang="en-US" baseline="0" dirty="0" smtClean="0"/>
                        <a:t>여기에 예외를 처리하는 코드를 작성</a:t>
                      </a:r>
                      <a:endParaRPr lang="en-US" altLang="ko-KR" baseline="0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End Try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35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프로시저 사용하기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36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프로시저 사용하기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프로시저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2000" b="1" dirty="0" smtClean="0"/>
          </a:p>
          <a:p>
            <a:endParaRPr lang="en-US" altLang="en-US" sz="2000" b="1" dirty="0" smtClean="0"/>
          </a:p>
          <a:p>
            <a:r>
              <a:rPr altLang="en-US" sz="2000" b="1" smtClean="0"/>
              <a:t>개요</a:t>
            </a:r>
            <a:r>
              <a:rPr lang="en-US" sz="2000" b="1" dirty="0" smtClean="0"/>
              <a:t> </a:t>
            </a:r>
          </a:p>
          <a:p>
            <a:pPr lvl="1"/>
            <a:r>
              <a:rPr altLang="en-US" sz="1600" smtClean="0"/>
              <a:t>선언문</a:t>
            </a:r>
            <a:r>
              <a:rPr lang="en-US" sz="1600" dirty="0" smtClean="0"/>
              <a:t>(Sub, Function, Property)</a:t>
            </a:r>
            <a:r>
              <a:rPr altLang="en-US" sz="1600" smtClean="0"/>
              <a:t>과 짝을 이루는</a:t>
            </a:r>
            <a:r>
              <a:rPr lang="en-US" sz="1600" dirty="0" smtClean="0"/>
              <a:t> End </a:t>
            </a:r>
            <a:r>
              <a:rPr altLang="en-US" sz="1600" smtClean="0"/>
              <a:t>사이에 포함된 블록을 말한다</a:t>
            </a:r>
            <a:r>
              <a:rPr lang="en-US" sz="1600" dirty="0" smtClean="0"/>
              <a:t>. </a:t>
            </a:r>
            <a:r>
              <a:rPr altLang="en-US" sz="1600" smtClean="0"/>
              <a:t>모든 실행문을 포함하고 있는 것을 프로시저라고 보면 된다</a:t>
            </a:r>
            <a:r>
              <a:rPr lang="en-US" sz="16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2000" b="1" smtClean="0"/>
              <a:t>프로시저의 반환 값</a:t>
            </a:r>
            <a:r>
              <a:rPr lang="en-US" sz="1600" dirty="0" smtClean="0"/>
              <a:t>: </a:t>
            </a:r>
            <a:r>
              <a:rPr altLang="en-US" sz="1800" smtClean="0"/>
              <a:t>프로시저는 실행을 마치거나</a:t>
            </a:r>
            <a:r>
              <a:rPr lang="en-US" sz="1800" dirty="0" smtClean="0"/>
              <a:t> Return</a:t>
            </a:r>
            <a:r>
              <a:rPr altLang="en-US" sz="1800" smtClean="0"/>
              <a:t>문이나 프로시저 종료</a:t>
            </a:r>
            <a:r>
              <a:rPr lang="en-US" sz="1800" dirty="0" smtClean="0"/>
              <a:t>(Exit) </a:t>
            </a:r>
            <a:r>
              <a:rPr altLang="en-US" sz="1800" smtClean="0"/>
              <a:t>문을 만나면 호출코드로 제어를 반환 한다</a:t>
            </a:r>
            <a:r>
              <a:rPr lang="en-US" sz="18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Return </a:t>
            </a:r>
            <a:r>
              <a:rPr altLang="en-US" sz="1600" smtClean="0"/>
              <a:t>문</a:t>
            </a:r>
            <a:r>
              <a:rPr lang="en-US" sz="1600" dirty="0" smtClean="0"/>
              <a:t>: </a:t>
            </a:r>
            <a:r>
              <a:rPr altLang="en-US" sz="1600" smtClean="0"/>
              <a:t>제어가 호출코드로 즉시 제어가 반환 된다</a:t>
            </a:r>
            <a:r>
              <a:rPr lang="en-US" sz="1600" dirty="0" smtClean="0"/>
              <a:t>. </a:t>
            </a:r>
            <a:r>
              <a:rPr altLang="en-US" sz="1600" smtClean="0"/>
              <a:t>하나의 프로시저에서 여러 개의</a:t>
            </a:r>
            <a:r>
              <a:rPr lang="en-US" sz="1600" dirty="0" smtClean="0"/>
              <a:t> Return </a:t>
            </a:r>
            <a:r>
              <a:rPr altLang="en-US" sz="1600" smtClean="0"/>
              <a:t>문을 사용할 수 있다</a:t>
            </a:r>
            <a:r>
              <a:rPr lang="en-US" sz="1600" dirty="0" smtClean="0"/>
              <a:t>. Return </a:t>
            </a:r>
            <a:r>
              <a:rPr altLang="en-US" sz="1600" smtClean="0"/>
              <a:t>문 다음에 오는 문장은 실행 되지 않는다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Exit Sub </a:t>
            </a:r>
            <a:r>
              <a:rPr altLang="en-US" sz="1600" smtClean="0"/>
              <a:t>또는</a:t>
            </a:r>
            <a:r>
              <a:rPr lang="en-US" sz="1600" dirty="0" smtClean="0"/>
              <a:t> Exit Function: Return </a:t>
            </a:r>
            <a:r>
              <a:rPr altLang="en-US" sz="1600" smtClean="0"/>
              <a:t>문과 동일하게 호출코드로 즉시 제어 반환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Return</a:t>
            </a:r>
            <a:r>
              <a:rPr altLang="en-US" sz="1600" smtClean="0"/>
              <a:t>과</a:t>
            </a:r>
            <a:r>
              <a:rPr lang="en-US" sz="1600" dirty="0" smtClean="0"/>
              <a:t> Exit</a:t>
            </a:r>
            <a:r>
              <a:rPr altLang="en-US" sz="1600" smtClean="0"/>
              <a:t>는 하나의 프로시저에서 같이 사용될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End Function, End Sub </a:t>
            </a:r>
            <a:r>
              <a:rPr altLang="en-US" sz="1600" smtClean="0"/>
              <a:t>문을 만나면 프로시저는 호출코드로 제어를 반환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endParaRPr lang="ko-KR" altLang="en-US" sz="16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37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프로시저 사용하기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Sub </a:t>
            </a:r>
            <a:r>
              <a:rPr altLang="en-US" smtClean="0"/>
              <a:t>프로시저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2000" b="1" dirty="0" smtClean="0"/>
          </a:p>
          <a:p>
            <a:r>
              <a:rPr altLang="en-US" sz="2000" b="1" smtClean="0"/>
              <a:t>호출코드로 제어를 반환할 때 반환 값이 없는</a:t>
            </a:r>
            <a:r>
              <a:rPr lang="en-US" sz="2000" b="1" dirty="0" smtClean="0"/>
              <a:t> void</a:t>
            </a:r>
            <a:r>
              <a:rPr altLang="en-US" sz="2000" b="1" smtClean="0"/>
              <a:t>타입 프로시저 이다</a:t>
            </a:r>
            <a:r>
              <a:rPr lang="en-US" altLang="en-US" sz="2000" b="1" dirty="0" smtClean="0"/>
              <a:t>.</a:t>
            </a:r>
            <a:r>
              <a:rPr lang="en-US" sz="2000" b="1" dirty="0" smtClean="0"/>
              <a:t> </a:t>
            </a:r>
          </a:p>
          <a:p>
            <a:endParaRPr altLang="en-US" sz="2000" b="1" smtClean="0"/>
          </a:p>
          <a:p>
            <a:r>
              <a:rPr altLang="en-US" sz="2000" b="1" smtClean="0"/>
              <a:t>모듈</a:t>
            </a:r>
            <a:r>
              <a:rPr lang="en-US" sz="2000" b="1" dirty="0" smtClean="0"/>
              <a:t>, </a:t>
            </a:r>
            <a:r>
              <a:rPr altLang="en-US" sz="2000" b="1" smtClean="0"/>
              <a:t>클래스</a:t>
            </a:r>
            <a:r>
              <a:rPr lang="en-US" sz="2000" b="1" dirty="0" smtClean="0"/>
              <a:t>, </a:t>
            </a:r>
            <a:r>
              <a:rPr altLang="en-US" sz="2000" b="1" smtClean="0"/>
              <a:t>구조체 등에서 사용할 수 있다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altLang="en-US" sz="2000" b="1" smtClean="0"/>
              <a:t>오버로딩</a:t>
            </a:r>
            <a:r>
              <a:rPr lang="en-US" sz="2000" b="1" dirty="0" smtClean="0"/>
              <a:t>(Overloads), </a:t>
            </a:r>
            <a:r>
              <a:rPr altLang="en-US" sz="2000" b="1" smtClean="0"/>
              <a:t>재정의</a:t>
            </a:r>
            <a:r>
              <a:rPr lang="en-US" sz="2000" b="1" dirty="0" smtClean="0"/>
              <a:t>(Overrides), </a:t>
            </a:r>
            <a:r>
              <a:rPr altLang="en-US" sz="2000" b="1" smtClean="0"/>
              <a:t>공유</a:t>
            </a:r>
            <a:r>
              <a:rPr lang="en-US" sz="2000" b="1" dirty="0" smtClean="0"/>
              <a:t>(Shared), </a:t>
            </a:r>
            <a:r>
              <a:rPr altLang="en-US" sz="2000" b="1" smtClean="0"/>
              <a:t>숨김</a:t>
            </a:r>
            <a:r>
              <a:rPr lang="en-US" sz="2000" b="1" dirty="0" smtClean="0"/>
              <a:t>(Shadow)</a:t>
            </a:r>
            <a:r>
              <a:rPr altLang="en-US" sz="2000" b="1" smtClean="0"/>
              <a:t>에 관한 정보와 액세스 수준을 지정할 수 있다</a:t>
            </a:r>
            <a:r>
              <a:rPr lang="en-US" sz="2000" b="1" dirty="0" smtClean="0"/>
              <a:t>.</a:t>
            </a:r>
          </a:p>
          <a:p>
            <a:endParaRPr altLang="en-US" sz="2000" b="1" smtClean="0"/>
          </a:p>
          <a:p>
            <a:r>
              <a:rPr lang="en-US" sz="2000" b="1" dirty="0" smtClean="0"/>
              <a:t>Public</a:t>
            </a:r>
            <a:r>
              <a:rPr altLang="en-US" sz="2000" b="1" smtClean="0"/>
              <a:t>을 디폴트 한정자로 가진다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altLang="en-US" sz="2000" b="1" smtClean="0"/>
              <a:t>상수</a:t>
            </a:r>
            <a:r>
              <a:rPr lang="en-US" sz="2000" b="1" dirty="0" smtClean="0"/>
              <a:t>, </a:t>
            </a:r>
            <a:r>
              <a:rPr altLang="en-US" sz="2000" b="1" smtClean="0"/>
              <a:t>변수</a:t>
            </a:r>
            <a:r>
              <a:rPr lang="en-US" sz="2000" b="1" dirty="0" smtClean="0"/>
              <a:t>, </a:t>
            </a:r>
            <a:r>
              <a:rPr altLang="en-US" sz="2000" b="1" smtClean="0"/>
              <a:t>식 등의 인수를 사용할 수 있다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altLang="en-US" sz="2000" b="1" smtClean="0"/>
              <a:t>인수가 있는 경우 인수 목록을 괄호로 묶어서 호출 한다</a:t>
            </a:r>
            <a:r>
              <a:rPr lang="en-US" sz="2000" b="1" dirty="0" smtClean="0"/>
              <a:t>. </a:t>
            </a:r>
            <a:br>
              <a:rPr lang="en-US" sz="2000" b="1" dirty="0" smtClean="0"/>
            </a:br>
            <a:r>
              <a:rPr altLang="en-US" sz="2000" b="1" smtClean="0"/>
              <a:t>인수가 없는 경우 호출시 괄호의 생략이 가능 하다</a:t>
            </a:r>
            <a:r>
              <a:rPr lang="en-US" sz="2000" b="1" dirty="0" smtClean="0"/>
              <a:t> (</a:t>
            </a:r>
            <a:r>
              <a:rPr altLang="en-US" sz="2000" b="1" smtClean="0"/>
              <a:t>권장하지 않는다</a:t>
            </a:r>
            <a:r>
              <a:rPr lang="en-US" altLang="en-US" sz="2000" b="1" dirty="0" smtClean="0"/>
              <a:t>.).</a:t>
            </a:r>
            <a:endParaRPr lang="ko-KR" altLang="en-US" sz="2000" b="1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38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프로시저 사용하기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Function </a:t>
            </a:r>
            <a:r>
              <a:rPr altLang="en-US" smtClean="0"/>
              <a:t>프로시저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1800" b="1" dirty="0" smtClean="0"/>
          </a:p>
          <a:p>
            <a:r>
              <a:rPr altLang="en-US" sz="1800" b="1" smtClean="0"/>
              <a:t>호출 코드로 제어를 반환할 때 반환 값이 있다</a:t>
            </a:r>
            <a:r>
              <a:rPr lang="en-US" sz="1800" b="1" dirty="0" smtClean="0"/>
              <a:t>. </a:t>
            </a:r>
          </a:p>
          <a:p>
            <a:endParaRPr lang="en-US" sz="1200" b="1" dirty="0" smtClean="0"/>
          </a:p>
          <a:p>
            <a:r>
              <a:rPr altLang="en-US" sz="1800" b="1" smtClean="0"/>
              <a:t>변수와 마찬가지로 특정 데이터 형식을 가진다</a:t>
            </a:r>
            <a:r>
              <a:rPr lang="en-US" altLang="en-US" sz="1800" b="1" dirty="0" smtClean="0"/>
              <a:t>(</a:t>
            </a:r>
            <a:r>
              <a:rPr altLang="en-US" sz="1800" b="1" smtClean="0"/>
              <a:t>반환 형식</a:t>
            </a:r>
            <a:r>
              <a:rPr lang="en-US" altLang="en-US" sz="1800" b="1" dirty="0" smtClean="0"/>
              <a:t>)</a:t>
            </a:r>
            <a:r>
              <a:rPr lang="en-US" sz="1800" b="1" dirty="0" smtClean="0"/>
              <a:t>. </a:t>
            </a:r>
          </a:p>
          <a:p>
            <a:endParaRPr lang="en-US" sz="1200" b="1" dirty="0" smtClean="0"/>
          </a:p>
          <a:p>
            <a:r>
              <a:rPr altLang="en-US" sz="1800" b="1" smtClean="0"/>
              <a:t>반환 값은 프로시저를 정의할 때 지정된 형식과 호환 되어야 한다</a:t>
            </a:r>
            <a:r>
              <a:rPr lang="en-US" sz="1800" b="1" dirty="0" smtClean="0"/>
              <a:t>. </a:t>
            </a:r>
          </a:p>
          <a:p>
            <a:endParaRPr lang="en-US" sz="1200" b="1" dirty="0" smtClean="0"/>
          </a:p>
          <a:p>
            <a:r>
              <a:rPr altLang="en-US" sz="1800" b="1" smtClean="0"/>
              <a:t>모듈</a:t>
            </a:r>
            <a:r>
              <a:rPr lang="en-US" sz="1800" b="1" dirty="0" smtClean="0"/>
              <a:t>, </a:t>
            </a:r>
            <a:r>
              <a:rPr altLang="en-US" sz="1800" b="1" smtClean="0"/>
              <a:t>클래스</a:t>
            </a:r>
            <a:r>
              <a:rPr lang="en-US" sz="1800" b="1" dirty="0" smtClean="0"/>
              <a:t>, </a:t>
            </a:r>
            <a:r>
              <a:rPr altLang="en-US" sz="1800" b="1" smtClean="0"/>
              <a:t>구조체 등에서 사용할 수 있다</a:t>
            </a:r>
            <a:r>
              <a:rPr lang="en-US" sz="1800" b="1" dirty="0" smtClean="0"/>
              <a:t>. </a:t>
            </a:r>
          </a:p>
          <a:p>
            <a:endParaRPr lang="en-US" sz="1200" b="1" dirty="0" smtClean="0"/>
          </a:p>
          <a:p>
            <a:r>
              <a:rPr altLang="en-US" sz="1800" b="1" smtClean="0"/>
              <a:t>오버로딩</a:t>
            </a:r>
            <a:r>
              <a:rPr lang="en-US" sz="1800" b="1" dirty="0" smtClean="0"/>
              <a:t>(Overloads), </a:t>
            </a:r>
            <a:r>
              <a:rPr altLang="en-US" sz="1800" b="1" smtClean="0"/>
              <a:t>재정의</a:t>
            </a:r>
            <a:r>
              <a:rPr lang="en-US" sz="1800" b="1" dirty="0" smtClean="0"/>
              <a:t>(Overrides), </a:t>
            </a:r>
            <a:r>
              <a:rPr altLang="en-US" sz="1800" b="1" smtClean="0"/>
              <a:t>공유</a:t>
            </a:r>
            <a:r>
              <a:rPr lang="en-US" sz="1800" b="1" dirty="0" smtClean="0"/>
              <a:t>(Shared), </a:t>
            </a:r>
            <a:r>
              <a:rPr altLang="en-US" sz="1800" b="1" smtClean="0"/>
              <a:t>숨김</a:t>
            </a:r>
            <a:r>
              <a:rPr lang="en-US" sz="1800" b="1" dirty="0" smtClean="0"/>
              <a:t>(Shadow)</a:t>
            </a:r>
            <a:r>
              <a:rPr altLang="en-US" sz="1800" b="1" smtClean="0"/>
              <a:t>에 관한 정보와 액세스 수준을 지정할 수 있다</a:t>
            </a:r>
            <a:r>
              <a:rPr lang="en-US" sz="1800" b="1" dirty="0" smtClean="0"/>
              <a:t>.</a:t>
            </a:r>
          </a:p>
          <a:p>
            <a:endParaRPr lang="en-US" sz="1400" b="1" dirty="0" smtClean="0"/>
          </a:p>
          <a:p>
            <a:r>
              <a:rPr lang="en-US" sz="1800" b="1" dirty="0" smtClean="0"/>
              <a:t>Public</a:t>
            </a:r>
            <a:r>
              <a:rPr altLang="en-US" sz="1800" b="1" smtClean="0"/>
              <a:t>을 디폴트 한정자로 가진다</a:t>
            </a:r>
            <a:r>
              <a:rPr lang="en-US" sz="1800" b="1" dirty="0" smtClean="0"/>
              <a:t>. </a:t>
            </a:r>
          </a:p>
          <a:p>
            <a:endParaRPr lang="en-US" b="1" dirty="0" smtClean="0"/>
          </a:p>
          <a:p>
            <a:r>
              <a:rPr altLang="en-US" sz="1800" b="1" smtClean="0"/>
              <a:t>상수</a:t>
            </a:r>
            <a:r>
              <a:rPr lang="en-US" sz="1800" b="1" dirty="0" smtClean="0"/>
              <a:t>, </a:t>
            </a:r>
            <a:r>
              <a:rPr altLang="en-US" sz="1800" b="1" smtClean="0"/>
              <a:t>변수</a:t>
            </a:r>
            <a:r>
              <a:rPr lang="en-US" sz="1800" b="1" dirty="0" smtClean="0"/>
              <a:t>, </a:t>
            </a:r>
            <a:r>
              <a:rPr altLang="en-US" sz="1800" b="1" smtClean="0"/>
              <a:t>식 등의 인자를 사용할 수 있다</a:t>
            </a:r>
            <a:r>
              <a:rPr lang="en-US" sz="1800" b="1" dirty="0" smtClean="0"/>
              <a:t>. </a:t>
            </a:r>
          </a:p>
          <a:p>
            <a:endParaRPr altLang="en-US" b="1" smtClean="0"/>
          </a:p>
          <a:p>
            <a:r>
              <a:rPr altLang="en-US" sz="1800" b="1" smtClean="0"/>
              <a:t>인자가 있는 경우 인자 목록을 괄호로 묶어서 호출 한다</a:t>
            </a:r>
            <a:r>
              <a:rPr lang="en-US" sz="1800" b="1" dirty="0" smtClean="0"/>
              <a:t>. </a:t>
            </a:r>
            <a:br>
              <a:rPr lang="en-US" sz="1800" b="1" dirty="0" smtClean="0"/>
            </a:br>
            <a:r>
              <a:rPr altLang="en-US" sz="1800" b="1" smtClean="0"/>
              <a:t>인자가 없는 경우 호출시 괄호의 생략이 가능 하다</a:t>
            </a:r>
            <a:r>
              <a:rPr lang="en-US" altLang="en-US" sz="1800" b="1" dirty="0" smtClean="0"/>
              <a:t>(</a:t>
            </a:r>
            <a:r>
              <a:rPr altLang="en-US" sz="1800" b="1" smtClean="0"/>
              <a:t>권장하지 않는다</a:t>
            </a:r>
            <a:r>
              <a:rPr lang="en-US" altLang="en-US" sz="1800" b="1" dirty="0" smtClean="0"/>
              <a:t>.)</a:t>
            </a:r>
            <a:r>
              <a:rPr lang="en-US" sz="1800" b="1" dirty="0" smtClean="0"/>
              <a:t>.</a:t>
            </a:r>
            <a:endParaRPr lang="ko-KR" altLang="en-US" sz="1800" b="1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39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Visual Basic</a:t>
            </a:r>
            <a:r>
              <a:rPr altLang="en-US" smtClean="0"/>
              <a:t>의 구조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2800" smtClean="0"/>
              <a:t>솔루션</a:t>
            </a:r>
          </a:p>
          <a:p>
            <a:pPr lvl="1"/>
            <a:r>
              <a:rPr altLang="en-US" sz="2800" smtClean="0"/>
              <a:t> </a:t>
            </a:r>
            <a:r>
              <a:rPr altLang="en-US" sz="2000" smtClean="0"/>
              <a:t>하나 이상의 프로젝트로 구성</a:t>
            </a:r>
          </a:p>
          <a:p>
            <a:r>
              <a:rPr altLang="en-US" sz="2800" smtClean="0"/>
              <a:t>프로젝트</a:t>
            </a:r>
          </a:p>
          <a:p>
            <a:pPr lvl="1"/>
            <a:r>
              <a:rPr altLang="en-US" sz="2800" smtClean="0"/>
              <a:t> </a:t>
            </a:r>
            <a:r>
              <a:rPr altLang="en-US" sz="2000" smtClean="0"/>
              <a:t>하나 이상의 어셈블리를 포함</a:t>
            </a:r>
            <a:r>
              <a:rPr lang="en-US" altLang="ko-KR" sz="2000" dirty="0" smtClean="0"/>
              <a:t>(</a:t>
            </a:r>
            <a:r>
              <a:rPr altLang="en-US" sz="2000" smtClean="0"/>
              <a:t>참조</a:t>
            </a:r>
            <a:r>
              <a:rPr lang="en-US" altLang="ko-KR" sz="2000" dirty="0" smtClean="0"/>
              <a:t>) </a:t>
            </a:r>
            <a:endParaRPr altLang="en-US" sz="2800" smtClean="0"/>
          </a:p>
          <a:p>
            <a:r>
              <a:rPr altLang="en-US" sz="2800" smtClean="0"/>
              <a:t>어셈블리</a:t>
            </a:r>
          </a:p>
          <a:p>
            <a:pPr lvl="1"/>
            <a:r>
              <a:rPr altLang="en-US" sz="2800" smtClean="0"/>
              <a:t> </a:t>
            </a:r>
            <a:r>
              <a:rPr altLang="en-US" sz="2000" smtClean="0"/>
              <a:t>하나 이상의 소스 파일에서 컴파일 된다</a:t>
            </a:r>
            <a:r>
              <a:rPr lang="en-US" altLang="ko-KR" sz="2800" dirty="0" smtClean="0"/>
              <a:t>. </a:t>
            </a:r>
            <a:endParaRPr altLang="en-US" sz="2800" smtClean="0"/>
          </a:p>
          <a:p>
            <a:r>
              <a:rPr altLang="en-US" sz="2800" smtClean="0"/>
              <a:t>소스파일</a:t>
            </a:r>
          </a:p>
          <a:p>
            <a:pPr lvl="1"/>
            <a:r>
              <a:rPr altLang="en-US" sz="2800" smtClean="0"/>
              <a:t> </a:t>
            </a:r>
            <a:r>
              <a:rPr altLang="en-US" sz="2000" smtClean="0"/>
              <a:t>모든 코드를 포함 하는 클래스</a:t>
            </a:r>
            <a:r>
              <a:rPr lang="en-US" altLang="ko-KR" sz="2000" dirty="0" smtClean="0"/>
              <a:t>, </a:t>
            </a:r>
            <a:r>
              <a:rPr altLang="en-US" sz="2000" smtClean="0"/>
              <a:t>구조체</a:t>
            </a:r>
            <a:r>
              <a:rPr lang="en-US" altLang="ko-KR" sz="2000" dirty="0" smtClean="0"/>
              <a:t>, </a:t>
            </a:r>
            <a:r>
              <a:rPr altLang="en-US" sz="2000" smtClean="0"/>
              <a:t>모듈 및 인터페이스의 정의와 구현을 제공 한다</a:t>
            </a:r>
            <a:r>
              <a:rPr lang="en-US" altLang="ko-KR" sz="2000" dirty="0" smtClean="0"/>
              <a:t>.</a:t>
            </a:r>
            <a:endParaRPr altLang="en-US" sz="2000" smtClean="0"/>
          </a:p>
          <a:p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프로시저 사용하기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Property </a:t>
            </a:r>
            <a:r>
              <a:rPr altLang="en-US" smtClean="0"/>
              <a:t>프로시저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sz="1800" b="1" dirty="0" smtClean="0"/>
          </a:p>
          <a:p>
            <a:r>
              <a:rPr lang="en-US" sz="2000" b="1" dirty="0" smtClean="0"/>
              <a:t>Get </a:t>
            </a:r>
            <a:r>
              <a:rPr altLang="en-US" sz="2000" b="1" smtClean="0"/>
              <a:t>프로시저</a:t>
            </a:r>
            <a:r>
              <a:rPr lang="en-US" sz="2000" b="1" dirty="0" smtClean="0"/>
              <a:t>: </a:t>
            </a:r>
            <a:r>
              <a:rPr altLang="en-US" sz="2000" b="1" smtClean="0"/>
              <a:t>속성의 값을 반환 한다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lang="en-US" sz="2000" b="1" dirty="0" smtClean="0"/>
              <a:t>Set </a:t>
            </a:r>
            <a:r>
              <a:rPr altLang="en-US" sz="2000" b="1" smtClean="0"/>
              <a:t>프로시저</a:t>
            </a:r>
            <a:r>
              <a:rPr lang="en-US" sz="2000" b="1" dirty="0" smtClean="0"/>
              <a:t>: </a:t>
            </a:r>
            <a:r>
              <a:rPr altLang="en-US" sz="2000" b="1" smtClean="0"/>
              <a:t>속성의 값을 설정 한다</a:t>
            </a:r>
            <a:r>
              <a:rPr lang="en-US" sz="2000" b="1" dirty="0" smtClean="0"/>
              <a:t>.</a:t>
            </a:r>
          </a:p>
          <a:p>
            <a:endParaRPr altLang="en-US" sz="2000" b="1" smtClean="0"/>
          </a:p>
          <a:p>
            <a:r>
              <a:rPr altLang="en-US" sz="2000" b="1" smtClean="0"/>
              <a:t>속성은 기본적으로</a:t>
            </a:r>
            <a:r>
              <a:rPr lang="en-US" sz="2000" b="1" dirty="0" smtClean="0"/>
              <a:t> Public </a:t>
            </a:r>
            <a:r>
              <a:rPr altLang="en-US" sz="2000" b="1" smtClean="0"/>
              <a:t>이다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lang="en-US" sz="2000" b="1" dirty="0" smtClean="0"/>
              <a:t>Get</a:t>
            </a:r>
            <a:r>
              <a:rPr altLang="en-US" sz="2000" b="1" smtClean="0"/>
              <a:t>과</a:t>
            </a:r>
            <a:r>
              <a:rPr lang="en-US" sz="2000" b="1" dirty="0" smtClean="0"/>
              <a:t> Set</a:t>
            </a:r>
            <a:r>
              <a:rPr altLang="en-US" sz="2000" b="1" smtClean="0"/>
              <a:t>은 각기 다른 한정자</a:t>
            </a:r>
            <a:r>
              <a:rPr lang="en-US" sz="2000" b="1" dirty="0" smtClean="0"/>
              <a:t>(</a:t>
            </a:r>
            <a:r>
              <a:rPr altLang="en-US" sz="2000" b="1" smtClean="0"/>
              <a:t>액세스 수준이 혼합된</a:t>
            </a:r>
            <a:r>
              <a:rPr lang="en-US" sz="2000" b="1" dirty="0" smtClean="0"/>
              <a:t>)</a:t>
            </a:r>
            <a:r>
              <a:rPr altLang="en-US" sz="2000" b="1" smtClean="0"/>
              <a:t>를 가질 수 있다</a:t>
            </a:r>
            <a:r>
              <a:rPr lang="en-US" sz="2000" b="1" dirty="0" smtClean="0"/>
              <a:t>(2005</a:t>
            </a:r>
            <a:r>
              <a:rPr altLang="en-US" sz="2000" b="1" smtClean="0"/>
              <a:t>이후 버전부터</a:t>
            </a:r>
            <a:r>
              <a:rPr lang="en-US" sz="2000" b="1" dirty="0" smtClean="0"/>
              <a:t>).</a:t>
            </a:r>
            <a:endParaRPr altLang="en-US" sz="2000" b="1" smtClean="0"/>
          </a:p>
          <a:p>
            <a:pPr lvl="1"/>
            <a:r>
              <a:rPr altLang="en-US" sz="2000" b="1" smtClean="0"/>
              <a:t>단</a:t>
            </a:r>
            <a:r>
              <a:rPr lang="en-US" sz="2000" b="1" dirty="0" smtClean="0"/>
              <a:t>, Get, Set</a:t>
            </a:r>
            <a:r>
              <a:rPr altLang="en-US" sz="2000" b="1" smtClean="0"/>
              <a:t>의 한정자가</a:t>
            </a:r>
            <a:r>
              <a:rPr lang="en-US" sz="2000" b="1" dirty="0" smtClean="0"/>
              <a:t> Property </a:t>
            </a:r>
            <a:r>
              <a:rPr altLang="en-US" sz="2000" b="1" smtClean="0"/>
              <a:t>한정자보다 큰 범위를 가질 수 없다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lang="en-US" sz="2000" b="1" dirty="0" smtClean="0"/>
              <a:t>Property</a:t>
            </a:r>
            <a:r>
              <a:rPr altLang="en-US" sz="2000" b="1" smtClean="0"/>
              <a:t>의 호출 방법은 멤버 변수를 사용하는 것과 동일 한다</a:t>
            </a:r>
            <a:r>
              <a:rPr lang="en-US" sz="2000" b="1" dirty="0" smtClean="0"/>
              <a:t>. </a:t>
            </a:r>
            <a:endParaRPr altLang="en-US" sz="2000" b="1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40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프로시저 사용하기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인자와 오버로딩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2400" b="1" smtClean="0"/>
              <a:t>인자</a:t>
            </a:r>
            <a:r>
              <a:rPr lang="en-US" sz="2400" b="1" dirty="0" smtClean="0"/>
              <a:t> </a:t>
            </a:r>
          </a:p>
          <a:p>
            <a:pPr lvl="1"/>
            <a:r>
              <a:rPr altLang="en-US" sz="1800" smtClean="0"/>
              <a:t>정의 </a:t>
            </a:r>
            <a:r>
              <a:rPr lang="en-US" altLang="en-US" sz="1800" dirty="0" smtClean="0"/>
              <a:t>: </a:t>
            </a:r>
            <a:r>
              <a:rPr altLang="en-US" sz="1800" smtClean="0"/>
              <a:t>메서드 또는 속성 호출할 때 값의 전달 목적으로 사용되는 것</a:t>
            </a:r>
            <a:r>
              <a:rPr lang="en-US" altLang="en-US" sz="1800" dirty="0" smtClean="0"/>
              <a:t>.</a:t>
            </a:r>
          </a:p>
          <a:p>
            <a:pPr lvl="1"/>
            <a:endParaRPr lang="en-US" altLang="en-US" sz="1800" dirty="0" smtClean="0"/>
          </a:p>
          <a:p>
            <a:r>
              <a:rPr altLang="en-US" sz="2400" b="1" smtClean="0"/>
              <a:t>인자의 전달</a:t>
            </a:r>
          </a:p>
          <a:p>
            <a:pPr lvl="1"/>
            <a:r>
              <a:rPr lang="en-US" sz="1800" b="1" dirty="0" err="1" smtClean="0"/>
              <a:t>ByVal</a:t>
            </a:r>
            <a:r>
              <a:rPr altLang="en-US" sz="1800" b="1" smtClean="0"/>
              <a:t>로 인자 전달</a:t>
            </a:r>
            <a:r>
              <a:rPr lang="en-US" sz="1800" dirty="0" smtClean="0"/>
              <a:t>: </a:t>
            </a:r>
            <a:r>
              <a:rPr altLang="en-US" sz="1800" smtClean="0"/>
              <a:t>값으로 인자를 전달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b="1" dirty="0" err="1" smtClean="0"/>
              <a:t>ByRef</a:t>
            </a:r>
            <a:r>
              <a:rPr altLang="en-US" sz="1800" b="1" smtClean="0"/>
              <a:t>로 인자 전달</a:t>
            </a:r>
            <a:r>
              <a:rPr lang="en-US" sz="1800" dirty="0" smtClean="0"/>
              <a:t>: </a:t>
            </a:r>
            <a:r>
              <a:rPr altLang="en-US" sz="1800" smtClean="0"/>
              <a:t>참조형으로 인자를 전달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b="1" dirty="0" smtClean="0"/>
              <a:t>Optional</a:t>
            </a:r>
            <a:r>
              <a:rPr altLang="en-US" sz="1800" b="1" smtClean="0"/>
              <a:t>로 인자 전달</a:t>
            </a:r>
            <a:r>
              <a:rPr lang="en-US" sz="1800" dirty="0" smtClean="0"/>
              <a:t>: </a:t>
            </a:r>
            <a:r>
              <a:rPr altLang="en-US" sz="1800" smtClean="0"/>
              <a:t>인자를 옵션으로 전달할 수 있다</a:t>
            </a:r>
            <a:r>
              <a:rPr lang="en-US" sz="1800" dirty="0" smtClean="0"/>
              <a:t>. </a:t>
            </a:r>
            <a:r>
              <a:rPr altLang="en-US" sz="1800" smtClean="0"/>
              <a:t>인자 선언시 기본 값을 지정할 수 있다</a:t>
            </a:r>
            <a:r>
              <a:rPr lang="en-US" sz="1800" dirty="0" smtClean="0"/>
              <a:t>. </a:t>
            </a:r>
            <a:r>
              <a:rPr altLang="en-US" sz="1800" smtClean="0"/>
              <a:t>인자가 여러 개인 경우</a:t>
            </a:r>
            <a:r>
              <a:rPr lang="en-US" sz="1800" dirty="0" smtClean="0"/>
              <a:t> Optional</a:t>
            </a:r>
            <a:r>
              <a:rPr altLang="en-US" sz="1800" smtClean="0"/>
              <a:t>로 선언되는 인자는 보통 마지막 순서를 가지도록 한다</a:t>
            </a:r>
            <a:r>
              <a:rPr lang="en-US" sz="1800" dirty="0" smtClean="0">
                <a:solidFill>
                  <a:srgbClr val="FF0000"/>
                </a:solidFill>
              </a:rPr>
              <a:t>. </a:t>
            </a:r>
            <a:r>
              <a:rPr altLang="en-US" sz="1800" smtClean="0">
                <a:solidFill>
                  <a:srgbClr val="FF0000"/>
                </a:solidFill>
              </a:rPr>
              <a:t>오버로드 버전의 메서드를 만들 때 주의를 요한다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  <a:endParaRPr altLang="en-US" sz="1800" smtClean="0">
              <a:solidFill>
                <a:srgbClr val="FF0000"/>
              </a:solidFill>
            </a:endParaRPr>
          </a:p>
          <a:p>
            <a:pPr lvl="1"/>
            <a:r>
              <a:rPr lang="en-US" sz="1800" b="1" dirty="0" err="1" smtClean="0"/>
              <a:t>ParamArray</a:t>
            </a:r>
            <a:r>
              <a:rPr altLang="en-US" sz="1800" b="1" smtClean="0"/>
              <a:t>로 인자 전달</a:t>
            </a:r>
            <a:r>
              <a:rPr lang="en-US" sz="1800" dirty="0" smtClean="0"/>
              <a:t>: </a:t>
            </a:r>
            <a:r>
              <a:rPr altLang="en-US" sz="1800" smtClean="0"/>
              <a:t>인자를 동적 배열로 전달할 수 있다</a:t>
            </a:r>
            <a:r>
              <a:rPr lang="en-US" sz="1800" dirty="0" smtClean="0"/>
              <a:t>(</a:t>
            </a:r>
            <a:r>
              <a:rPr lang="en-US" sz="1800" dirty="0" err="1" smtClean="0"/>
              <a:t>ParamArray</a:t>
            </a:r>
            <a:r>
              <a:rPr altLang="en-US" sz="1800" smtClean="0"/>
              <a:t>로 선언하는 경우 매개변수를 무제한으로 사용할 수 있다</a:t>
            </a:r>
            <a:r>
              <a:rPr lang="en-US" sz="1800" dirty="0" smtClean="0"/>
              <a:t>.). </a:t>
            </a:r>
            <a:r>
              <a:rPr altLang="en-US" sz="1800" smtClean="0"/>
              <a:t>이 방식은 쉼표로 나열된 목록이나 임의 길이의 배열을 인자로 사용가능 하게 한다</a:t>
            </a:r>
            <a:r>
              <a:rPr lang="en-US" sz="1800" dirty="0" smtClean="0"/>
              <a:t>. </a:t>
            </a:r>
            <a:r>
              <a:rPr altLang="en-US" sz="1800" smtClean="0">
                <a:solidFill>
                  <a:srgbClr val="FF0000"/>
                </a:solidFill>
              </a:rPr>
              <a:t>오버로드 버전의 메서드 만들 때 주의를 요한다</a:t>
            </a:r>
            <a:r>
              <a:rPr lang="en-US" sz="1800" dirty="0" smtClean="0">
                <a:solidFill>
                  <a:srgbClr val="FF0000"/>
                </a:solidFill>
              </a:rPr>
              <a:t>. </a:t>
            </a:r>
            <a:endParaRPr altLang="en-US" sz="1800" smtClean="0">
              <a:solidFill>
                <a:srgbClr val="FF0000"/>
              </a:solidFill>
            </a:endParaRPr>
          </a:p>
          <a:p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41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프로시저 사용하기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오버로딩 </a:t>
            </a:r>
            <a:r>
              <a:rPr lang="en-US" altLang="en-US" dirty="0" smtClean="0"/>
              <a:t>1/2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1000" b="1" dirty="0" smtClean="0"/>
          </a:p>
          <a:p>
            <a:r>
              <a:rPr altLang="en-US" sz="2400" b="1" smtClean="0"/>
              <a:t>개요</a:t>
            </a:r>
            <a:r>
              <a:rPr altLang="en-US" sz="2000" b="1" smtClean="0"/>
              <a:t> </a:t>
            </a:r>
            <a:endParaRPr altLang="en-US" sz="2000" b="1" smtClean="0"/>
          </a:p>
          <a:p>
            <a:pPr lvl="1"/>
            <a:r>
              <a:rPr altLang="en-US" sz="1800" smtClean="0"/>
              <a:t>프로시저</a:t>
            </a:r>
            <a:r>
              <a:rPr lang="en-US" sz="1800" dirty="0" smtClean="0"/>
              <a:t>(Function, Sub)</a:t>
            </a:r>
            <a:r>
              <a:rPr altLang="en-US" sz="1800" smtClean="0"/>
              <a:t>를 호출할 때 동일한 목적으로 호출되지만 인자의 시그니처가 다른 경우 오버로딩을 사용한다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altLang="en-US" sz="1800" smtClean="0"/>
              <a:t>속성이나 메서드에 대해 둘 이상의 정의를 제공하는 방식으로 동일한 프로시저 이름을 가지지만 인자의 시그니처를 다르게 하여 선언하는 것이다</a:t>
            </a:r>
            <a:r>
              <a:rPr lang="en-US" sz="1800" dirty="0" smtClean="0"/>
              <a:t>. </a:t>
            </a:r>
            <a:r>
              <a:rPr altLang="en-US" sz="1800" smtClean="0"/>
              <a:t>다른 말로 </a:t>
            </a:r>
            <a:r>
              <a:rPr lang="en-US" sz="1800" dirty="0" smtClean="0"/>
              <a:t>“</a:t>
            </a:r>
            <a:r>
              <a:rPr altLang="en-US" sz="1800" smtClean="0"/>
              <a:t>시그니처로 숨기기</a:t>
            </a:r>
            <a:r>
              <a:rPr lang="en-US" sz="1800" dirty="0" smtClean="0"/>
              <a:t>”</a:t>
            </a:r>
            <a:r>
              <a:rPr altLang="en-US" sz="1800" smtClean="0"/>
              <a:t>라고도 한다</a:t>
            </a:r>
            <a:r>
              <a:rPr lang="en-US" sz="18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2400" b="1" smtClean="0"/>
              <a:t>규칙</a:t>
            </a:r>
          </a:p>
          <a:p>
            <a:pPr lvl="1"/>
            <a:r>
              <a:rPr altLang="en-US" sz="1800" smtClean="0"/>
              <a:t>선언</a:t>
            </a:r>
            <a:r>
              <a:rPr lang="en-US" sz="1800" dirty="0" smtClean="0"/>
              <a:t>: </a:t>
            </a:r>
            <a:r>
              <a:rPr altLang="en-US" sz="1800" smtClean="0"/>
              <a:t>속성</a:t>
            </a:r>
            <a:r>
              <a:rPr lang="en-US" sz="1800" dirty="0" smtClean="0"/>
              <a:t>, </a:t>
            </a:r>
            <a:r>
              <a:rPr altLang="en-US" sz="1800" smtClean="0"/>
              <a:t>메서드에서</a:t>
            </a:r>
            <a:r>
              <a:rPr lang="en-US" sz="1800" dirty="0" smtClean="0"/>
              <a:t> Overloads</a:t>
            </a:r>
            <a:r>
              <a:rPr altLang="en-US" sz="1800" smtClean="0"/>
              <a:t>를 사용할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결합 한정자</a:t>
            </a:r>
            <a:r>
              <a:rPr lang="en-US" sz="1800" dirty="0" smtClean="0"/>
              <a:t>: </a:t>
            </a:r>
            <a:r>
              <a:rPr altLang="en-US" sz="1800" smtClean="0"/>
              <a:t>같은 메서드에서</a:t>
            </a:r>
            <a:r>
              <a:rPr lang="en-US" sz="1800" dirty="0" smtClean="0"/>
              <a:t> Shadows</a:t>
            </a:r>
            <a:r>
              <a:rPr altLang="en-US" sz="1800" smtClean="0"/>
              <a:t>와 함께 사용할 수 없다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오버로딩 되는 메서드는 반드시 다음에서 나열하는 항목 중 하나 이상에서 차이를 가져야 한다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2"/>
            <a:r>
              <a:rPr altLang="en-US" sz="1800" smtClean="0"/>
              <a:t>인자의 수</a:t>
            </a:r>
          </a:p>
          <a:p>
            <a:pPr lvl="2"/>
            <a:r>
              <a:rPr altLang="en-US" sz="1800" smtClean="0"/>
              <a:t>인자의 순서</a:t>
            </a:r>
          </a:p>
          <a:p>
            <a:pPr lvl="2"/>
            <a:r>
              <a:rPr altLang="en-US" sz="1800" smtClean="0"/>
              <a:t>인자의 데이터 형식</a:t>
            </a:r>
            <a:endParaRPr altLang="en-US" sz="180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42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프로시저 사용하기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오버로딩 </a:t>
            </a:r>
            <a:r>
              <a:rPr lang="en-US" altLang="en-US" dirty="0" smtClean="0"/>
              <a:t>2/2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1800" b="1" dirty="0" smtClean="0"/>
          </a:p>
          <a:p>
            <a:r>
              <a:rPr altLang="en-US" sz="2000" b="1" smtClean="0"/>
              <a:t>규칙</a:t>
            </a:r>
            <a:r>
              <a:rPr lang="en-US" altLang="en-US" sz="2000" b="1" dirty="0" smtClean="0"/>
              <a:t>(</a:t>
            </a:r>
            <a:r>
              <a:rPr altLang="en-US" sz="2000" b="1" smtClean="0"/>
              <a:t>계속</a:t>
            </a:r>
            <a:r>
              <a:rPr lang="en-US" altLang="en-US" sz="2000" b="1" dirty="0" smtClean="0"/>
              <a:t>)</a:t>
            </a:r>
          </a:p>
          <a:p>
            <a:pPr lvl="1" algn="just"/>
            <a:r>
              <a:rPr altLang="en-US" sz="1600" smtClean="0"/>
              <a:t>다음은 시그니처에 포함되지 않은 항목이다</a:t>
            </a:r>
            <a:r>
              <a:rPr lang="en-US" sz="1600" dirty="0" smtClean="0"/>
              <a:t>. </a:t>
            </a:r>
            <a:r>
              <a:rPr altLang="en-US" sz="1600" smtClean="0"/>
              <a:t>아래의 항목에 해당되는 경우 오버로딩 되지 않는다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2" algn="just"/>
            <a:r>
              <a:rPr altLang="en-US" sz="1600" smtClean="0"/>
              <a:t>값을 반환하는지 여부만 다른 경우</a:t>
            </a:r>
            <a:r>
              <a:rPr lang="en-US" sz="1600" dirty="0" smtClean="0"/>
              <a:t>(Function </a:t>
            </a:r>
            <a:r>
              <a:rPr lang="en-US" sz="1600" dirty="0" smtClean="0">
                <a:sym typeface="Wingdings"/>
              </a:rPr>
              <a:t></a:t>
            </a:r>
            <a:r>
              <a:rPr lang="en-US" sz="1600" dirty="0" smtClean="0">
                <a:sym typeface="Wingdings" pitchFamily="2" charset="2"/>
              </a:rPr>
              <a:t></a:t>
            </a:r>
            <a:r>
              <a:rPr lang="en-US" sz="1600" dirty="0" smtClean="0"/>
              <a:t> Sub)</a:t>
            </a:r>
            <a:endParaRPr altLang="en-US" sz="1600" smtClean="0"/>
          </a:p>
          <a:p>
            <a:pPr lvl="2" algn="just"/>
            <a:r>
              <a:rPr altLang="en-US" sz="1600" smtClean="0"/>
              <a:t>반환 값의 데이터 형식만 다른 경우</a:t>
            </a:r>
          </a:p>
          <a:p>
            <a:pPr lvl="2" algn="just"/>
            <a:r>
              <a:rPr altLang="en-US" sz="1600" smtClean="0"/>
              <a:t>인자의 변수명만 다른 경우</a:t>
            </a:r>
          </a:p>
          <a:p>
            <a:pPr lvl="2" algn="just"/>
            <a:r>
              <a:rPr altLang="en-US" sz="1600" smtClean="0"/>
              <a:t>매개 변수 한정자 키워드</a:t>
            </a:r>
            <a:r>
              <a:rPr lang="en-US" sz="1600" dirty="0" smtClean="0"/>
              <a:t>(</a:t>
            </a:r>
            <a:r>
              <a:rPr lang="en-US" sz="1600" dirty="0" err="1" smtClean="0"/>
              <a:t>ByVal</a:t>
            </a:r>
            <a:r>
              <a:rPr lang="en-US" sz="1600" dirty="0" smtClean="0"/>
              <a:t>, </a:t>
            </a:r>
            <a:r>
              <a:rPr lang="en-US" sz="1600" dirty="0" err="1" smtClean="0"/>
              <a:t>ByRef</a:t>
            </a:r>
            <a:r>
              <a:rPr lang="en-US" sz="1600" dirty="0" smtClean="0"/>
              <a:t>, Optional)</a:t>
            </a:r>
            <a:r>
              <a:rPr altLang="en-US" sz="1600" smtClean="0"/>
              <a:t>만 다른 경우</a:t>
            </a:r>
          </a:p>
          <a:p>
            <a:pPr lvl="2" algn="just"/>
            <a:r>
              <a:rPr altLang="en-US" sz="1600" smtClean="0"/>
              <a:t>메서드의 한정자 키워드</a:t>
            </a:r>
            <a:r>
              <a:rPr lang="en-US" sz="1600" dirty="0" smtClean="0"/>
              <a:t>(Public, Private)</a:t>
            </a:r>
            <a:r>
              <a:rPr altLang="en-US" sz="1600" smtClean="0"/>
              <a:t>만 다른 경우</a:t>
            </a:r>
          </a:p>
          <a:p>
            <a:pPr lvl="1" algn="just"/>
            <a:r>
              <a:rPr altLang="en-US" sz="1600" smtClean="0"/>
              <a:t>동일 클래스에서</a:t>
            </a:r>
            <a:r>
              <a:rPr lang="en-US" sz="1600" dirty="0" smtClean="0"/>
              <a:t> Overloads </a:t>
            </a:r>
            <a:r>
              <a:rPr altLang="en-US" sz="1600" smtClean="0"/>
              <a:t>한정자를 생략할 수 있다</a:t>
            </a:r>
            <a:r>
              <a:rPr lang="en-US" sz="1600" dirty="0" smtClean="0"/>
              <a:t>. </a:t>
            </a:r>
            <a:r>
              <a:rPr altLang="en-US" sz="1600" smtClean="0"/>
              <a:t>그러나 특정 메서드에 한정자를 사용한 경우 동일 이름을 가지는 모든 메서드는 반드시</a:t>
            </a:r>
            <a:r>
              <a:rPr lang="en-US" sz="1600" dirty="0" smtClean="0"/>
              <a:t> Overloads </a:t>
            </a:r>
            <a:r>
              <a:rPr altLang="en-US" sz="1600" smtClean="0"/>
              <a:t>한정자를 반드시 붙여야 한다</a:t>
            </a:r>
            <a:r>
              <a:rPr lang="en-US" sz="1600" dirty="0" smtClean="0"/>
              <a:t>. </a:t>
            </a:r>
          </a:p>
          <a:p>
            <a:pPr lvl="1" algn="just"/>
            <a:endParaRPr altLang="en-US" sz="1600" smtClean="0"/>
          </a:p>
          <a:p>
            <a:pPr algn="just"/>
            <a:r>
              <a:rPr altLang="en-US" sz="2000" b="1" smtClean="0"/>
              <a:t>호출</a:t>
            </a:r>
          </a:p>
          <a:p>
            <a:pPr lvl="1" algn="just"/>
            <a:r>
              <a:rPr altLang="en-US" sz="1600" smtClean="0"/>
              <a:t>두 개 이상의 버전이 정의된 메서드를 호출하려면 호출 코드에서 전달할 데이터를 결정해야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 algn="just"/>
            <a:r>
              <a:rPr altLang="en-US" sz="1600" smtClean="0"/>
              <a:t>오버로딩된 메서드에 정의된 인자 목록과 일치하는 데이터를 가지고 있어야 한다</a:t>
            </a:r>
            <a:r>
              <a:rPr lang="en-US" sz="1600" dirty="0" smtClean="0"/>
              <a:t>. </a:t>
            </a:r>
            <a:endParaRPr lang="ko-KR" altLang="en-US" sz="16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43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제어 흐름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44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제어 흐름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판단 구조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If … Then … Else</a:t>
            </a:r>
            <a:br>
              <a:rPr lang="en-US" sz="1800" b="1" dirty="0" smtClean="0"/>
            </a:br>
            <a:endParaRPr lang="en-US" sz="1800" b="1" dirty="0" smtClean="0"/>
          </a:p>
          <a:p>
            <a:endParaRPr lang="en-US" altLang="en-US" sz="1800" b="1" dirty="0" smtClean="0"/>
          </a:p>
          <a:p>
            <a:endParaRPr lang="en-US" altLang="en-US" sz="1800" b="1" dirty="0" smtClean="0"/>
          </a:p>
          <a:p>
            <a:endParaRPr altLang="en-US" sz="1400" b="1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Select Case … </a:t>
            </a:r>
            <a:r>
              <a:rPr altLang="en-US" sz="1800" b="1" smtClean="0"/>
              <a:t>구문</a:t>
            </a:r>
            <a:r>
              <a:rPr lang="en-US" sz="1400" dirty="0" smtClean="0"/>
              <a:t>: </a:t>
            </a:r>
            <a:r>
              <a:rPr altLang="en-US" sz="1600" smtClean="0"/>
              <a:t>식을 한번 계산한 후 그 식의 값에 따라서 여러 문 그룹 중 </a:t>
            </a:r>
            <a:r>
              <a:rPr altLang="en-US" sz="1600" b="1" smtClean="0">
                <a:solidFill>
                  <a:srgbClr val="FF0000"/>
                </a:solidFill>
              </a:rPr>
              <a:t>하나만 실행</a:t>
            </a:r>
            <a:r>
              <a:rPr altLang="en-US" sz="1600" smtClean="0"/>
              <a:t>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400" dirty="0" smtClean="0"/>
              <a:t>Case </a:t>
            </a:r>
            <a:r>
              <a:rPr altLang="en-US" sz="1400" smtClean="0"/>
              <a:t>다음에 오는 구문은 </a:t>
            </a:r>
            <a:r>
              <a:rPr lang="en-US" sz="1400" b="1" dirty="0" smtClean="0"/>
              <a:t>Boolean</a:t>
            </a:r>
            <a:r>
              <a:rPr lang="en-US" sz="1400" dirty="0" smtClean="0"/>
              <a:t>, </a:t>
            </a:r>
            <a:r>
              <a:rPr lang="en-US" sz="1400" b="1" dirty="0" smtClean="0"/>
              <a:t>Byte</a:t>
            </a:r>
            <a:r>
              <a:rPr lang="en-US" sz="1400" dirty="0" smtClean="0"/>
              <a:t>, </a:t>
            </a:r>
            <a:r>
              <a:rPr lang="en-US" sz="1400" b="1" dirty="0" smtClean="0"/>
              <a:t>Char</a:t>
            </a:r>
            <a:r>
              <a:rPr lang="en-US" sz="1400" dirty="0" smtClean="0"/>
              <a:t>, </a:t>
            </a:r>
            <a:r>
              <a:rPr lang="en-US" sz="1400" b="1" dirty="0" smtClean="0"/>
              <a:t>Date</a:t>
            </a:r>
            <a:r>
              <a:rPr lang="en-US" sz="1400" dirty="0" smtClean="0"/>
              <a:t>, </a:t>
            </a:r>
            <a:r>
              <a:rPr lang="en-US" sz="1400" b="1" dirty="0" smtClean="0"/>
              <a:t>Double</a:t>
            </a:r>
            <a:r>
              <a:rPr lang="en-US" sz="1400" dirty="0" smtClean="0"/>
              <a:t>, </a:t>
            </a:r>
            <a:r>
              <a:rPr lang="en-US" sz="1400" b="1" dirty="0" smtClean="0"/>
              <a:t>Decimal</a:t>
            </a:r>
            <a:r>
              <a:rPr lang="en-US" sz="1400" dirty="0" smtClean="0"/>
              <a:t>, </a:t>
            </a:r>
            <a:r>
              <a:rPr lang="en-US" sz="1400" b="1" dirty="0" smtClean="0"/>
              <a:t>Integer</a:t>
            </a:r>
            <a:r>
              <a:rPr lang="en-US" sz="1400" dirty="0" smtClean="0"/>
              <a:t>, </a:t>
            </a:r>
            <a:r>
              <a:rPr lang="en-US" sz="1400" b="1" dirty="0" smtClean="0"/>
              <a:t>Long</a:t>
            </a:r>
            <a:r>
              <a:rPr lang="en-US" sz="1400" dirty="0" smtClean="0"/>
              <a:t>, </a:t>
            </a:r>
            <a:r>
              <a:rPr lang="en-US" sz="1400" b="1" dirty="0" smtClean="0"/>
              <a:t>Object</a:t>
            </a:r>
            <a:r>
              <a:rPr lang="en-US" sz="1400" dirty="0" smtClean="0"/>
              <a:t>, </a:t>
            </a:r>
            <a:r>
              <a:rPr lang="en-US" sz="1400" b="1" dirty="0" err="1" smtClean="0"/>
              <a:t>SByte</a:t>
            </a:r>
            <a:r>
              <a:rPr lang="en-US" sz="1400" dirty="0" smtClean="0"/>
              <a:t>, </a:t>
            </a:r>
            <a:r>
              <a:rPr lang="en-US" sz="1400" b="1" dirty="0" smtClean="0"/>
              <a:t>Short</a:t>
            </a:r>
            <a:r>
              <a:rPr lang="en-US" sz="1400" dirty="0" smtClean="0"/>
              <a:t>, </a:t>
            </a:r>
            <a:r>
              <a:rPr lang="en-US" sz="1400" b="1" dirty="0" smtClean="0"/>
              <a:t>Single</a:t>
            </a:r>
            <a:r>
              <a:rPr lang="en-US" sz="1400" dirty="0" smtClean="0"/>
              <a:t>, </a:t>
            </a:r>
            <a:r>
              <a:rPr lang="en-US" sz="1400" b="1" dirty="0" smtClean="0"/>
              <a:t>String</a:t>
            </a:r>
            <a:r>
              <a:rPr lang="en-US" sz="1400" dirty="0" smtClean="0"/>
              <a:t>, </a:t>
            </a:r>
            <a:r>
              <a:rPr lang="en-US" sz="1400" b="1" dirty="0" err="1" smtClean="0"/>
              <a:t>UInteger</a:t>
            </a:r>
            <a:r>
              <a:rPr lang="en-US" sz="1400" dirty="0" smtClean="0"/>
              <a:t>, </a:t>
            </a:r>
            <a:r>
              <a:rPr lang="en-US" sz="1400" b="1" dirty="0" err="1" smtClean="0"/>
              <a:t>ULong</a:t>
            </a:r>
            <a:r>
              <a:rPr lang="en-US" sz="1400" dirty="0" smtClean="0"/>
              <a:t>, </a:t>
            </a:r>
            <a:r>
              <a:rPr lang="en-US" sz="1400" b="1" dirty="0" err="1" smtClean="0"/>
              <a:t>UShort</a:t>
            </a:r>
            <a:r>
              <a:rPr lang="en-US" sz="1400" dirty="0" smtClean="0"/>
              <a:t> </a:t>
            </a:r>
            <a:r>
              <a:rPr altLang="en-US" sz="1400" smtClean="0"/>
              <a:t>등의 기본 데이터 형식 중 하나로 계산되어야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1"/>
            <a:r>
              <a:rPr altLang="en-US" sz="1400" smtClean="0"/>
              <a:t>그룹 구분의</a:t>
            </a:r>
            <a:r>
              <a:rPr lang="en-US" sz="1400" dirty="0" smtClean="0"/>
              <a:t> Case </a:t>
            </a:r>
            <a:r>
              <a:rPr altLang="en-US" sz="1400" smtClean="0"/>
              <a:t>다음에 오는 구문은 여러 개를 동시에 나열할 수 있다</a:t>
            </a:r>
            <a:r>
              <a:rPr lang="en-US" sz="1400" dirty="0" smtClean="0"/>
              <a:t>.(</a:t>
            </a:r>
            <a:r>
              <a:rPr altLang="en-US" sz="1400" smtClean="0"/>
              <a:t>쉼표로 구분</a:t>
            </a:r>
            <a:r>
              <a:rPr lang="en-US" sz="1400" dirty="0" smtClean="0"/>
              <a:t>)</a:t>
            </a:r>
            <a:endParaRPr altLang="en-US" sz="1400" smtClean="0"/>
          </a:p>
          <a:p>
            <a:pPr lvl="1"/>
            <a:r>
              <a:rPr lang="en-US" sz="1400" dirty="0" smtClean="0"/>
              <a:t>To </a:t>
            </a:r>
            <a:r>
              <a:rPr altLang="en-US" sz="1400" smtClean="0"/>
              <a:t>키워드를 사용하여 범위를 지정할 수 있다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예</a:t>
            </a:r>
            <a:r>
              <a:rPr lang="en-US" sz="1400" dirty="0" smtClean="0"/>
              <a:t>1)1 To 10 : 1</a:t>
            </a:r>
            <a:r>
              <a:rPr altLang="en-US" sz="1400" smtClean="0"/>
              <a:t>에서</a:t>
            </a:r>
            <a:r>
              <a:rPr lang="en-US" sz="1400" dirty="0" smtClean="0"/>
              <a:t> 10</a:t>
            </a:r>
            <a:r>
              <a:rPr altLang="en-US" sz="1400" smtClean="0"/>
              <a:t>까지</a:t>
            </a:r>
          </a:p>
          <a:p>
            <a:pPr lvl="2"/>
            <a:r>
              <a:rPr altLang="en-US" sz="1400" smtClean="0"/>
              <a:t>예</a:t>
            </a:r>
            <a:r>
              <a:rPr lang="en-US" sz="1400" dirty="0" smtClean="0"/>
              <a:t>2) Case 1 To 4, 7 To 9, 11, 13, Is &gt; </a:t>
            </a:r>
            <a:r>
              <a:rPr lang="en-US" sz="1400" dirty="0" err="1" smtClean="0"/>
              <a:t>maxNumber</a:t>
            </a:r>
            <a:r>
              <a:rPr lang="en-US" sz="1400" dirty="0" smtClean="0"/>
              <a:t> : 1</a:t>
            </a:r>
            <a:r>
              <a:rPr altLang="en-US" sz="1400" smtClean="0"/>
              <a:t>에서</a:t>
            </a:r>
            <a:r>
              <a:rPr lang="en-US" sz="1400" dirty="0" smtClean="0"/>
              <a:t> 4</a:t>
            </a:r>
            <a:r>
              <a:rPr altLang="en-US" sz="1400" smtClean="0"/>
              <a:t>까지 또는 </a:t>
            </a:r>
            <a:r>
              <a:rPr lang="en-US" sz="1400" dirty="0" smtClean="0"/>
              <a:t>7</a:t>
            </a:r>
            <a:r>
              <a:rPr altLang="en-US" sz="1400" smtClean="0"/>
              <a:t>에서</a:t>
            </a:r>
            <a:r>
              <a:rPr lang="en-US" sz="1400" dirty="0" smtClean="0"/>
              <a:t> 9</a:t>
            </a:r>
            <a:r>
              <a:rPr altLang="en-US" sz="1400" smtClean="0"/>
              <a:t>까지 또는</a:t>
            </a:r>
            <a:r>
              <a:rPr lang="en-US" sz="1400" dirty="0" smtClean="0"/>
              <a:t> 11 </a:t>
            </a:r>
            <a:r>
              <a:rPr altLang="en-US" sz="1400" smtClean="0"/>
              <a:t>또는</a:t>
            </a:r>
            <a:r>
              <a:rPr lang="en-US" sz="1400" dirty="0" smtClean="0"/>
              <a:t> 13 </a:t>
            </a:r>
            <a:r>
              <a:rPr altLang="en-US" sz="1400" smtClean="0"/>
              <a:t>또는</a:t>
            </a:r>
            <a:r>
              <a:rPr lang="en-US" sz="1400" dirty="0" smtClean="0"/>
              <a:t> </a:t>
            </a:r>
            <a:r>
              <a:rPr lang="en-US" sz="1400" dirty="0" err="1" smtClean="0"/>
              <a:t>maxNumber</a:t>
            </a:r>
            <a:r>
              <a:rPr altLang="en-US" sz="1400" smtClean="0"/>
              <a:t>보다 큰 경우</a:t>
            </a:r>
            <a:endParaRPr altLang="en-US" sz="1000" smtClean="0"/>
          </a:p>
          <a:p>
            <a:pPr lvl="1"/>
            <a:r>
              <a:rPr lang="en-US" sz="1400" dirty="0" smtClean="0"/>
              <a:t>Case</a:t>
            </a:r>
            <a:r>
              <a:rPr altLang="en-US" sz="1400" smtClean="0"/>
              <a:t>와</a:t>
            </a:r>
            <a:r>
              <a:rPr lang="en-US" sz="1400" dirty="0" smtClean="0"/>
              <a:t> </a:t>
            </a:r>
            <a:r>
              <a:rPr lang="en-US" sz="1400" dirty="0" err="1" smtClean="0"/>
              <a:t>CaseElse</a:t>
            </a:r>
            <a:r>
              <a:rPr altLang="en-US" sz="1400" smtClean="0"/>
              <a:t>에서 사용되는</a:t>
            </a:r>
            <a:r>
              <a:rPr lang="en-US" sz="1400" dirty="0" smtClean="0"/>
              <a:t> Is </a:t>
            </a:r>
            <a:r>
              <a:rPr altLang="en-US" sz="1400" smtClean="0"/>
              <a:t>키워드는</a:t>
            </a:r>
            <a:r>
              <a:rPr lang="en-US" sz="1400" dirty="0" smtClean="0"/>
              <a:t> Is </a:t>
            </a:r>
            <a:r>
              <a:rPr altLang="en-US" sz="1400" smtClean="0"/>
              <a:t>연산자와는 다르다</a:t>
            </a:r>
            <a:r>
              <a:rPr lang="en-US" sz="1400" dirty="0" smtClean="0"/>
              <a:t>.</a:t>
            </a:r>
            <a:endParaRPr lang="ko-KR" altLang="en-US" sz="1400" dirty="0"/>
          </a:p>
        </p:txBody>
      </p:sp>
      <p:pic>
        <p:nvPicPr>
          <p:cNvPr id="5" name="그림 4" descr="If...Then...Else 생성의 순서도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928670"/>
            <a:ext cx="33575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45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제어 흐름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루프 구조 </a:t>
            </a:r>
            <a:r>
              <a:rPr lang="en-US" altLang="en-US" dirty="0" smtClean="0"/>
              <a:t>1/5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1200" b="1" dirty="0" smtClean="0"/>
          </a:p>
          <a:p>
            <a:endParaRPr lang="en-US" altLang="en-US" sz="1800" b="1" dirty="0" smtClean="0"/>
          </a:p>
          <a:p>
            <a:r>
              <a:rPr altLang="en-US" sz="2400" b="1" smtClean="0"/>
              <a:t> 개요 </a:t>
            </a:r>
            <a:r>
              <a:rPr lang="en-US" altLang="en-US" sz="2400" b="1" dirty="0" smtClean="0"/>
              <a:t>: </a:t>
            </a:r>
            <a:r>
              <a:rPr altLang="en-US" sz="2400" b="1" smtClean="0"/>
              <a:t>한줄 이상의 코드를 반복해서 실행할 때 사용 된다</a:t>
            </a:r>
            <a:r>
              <a:rPr lang="en-US" sz="2400" b="1" dirty="0" smtClean="0"/>
              <a:t>. </a:t>
            </a:r>
            <a:br>
              <a:rPr lang="en-US" sz="2400" b="1" dirty="0" smtClean="0"/>
            </a:br>
            <a:endParaRPr altLang="en-US" sz="2400" b="1"/>
          </a:p>
        </p:txBody>
      </p:sp>
      <p:pic>
        <p:nvPicPr>
          <p:cNvPr id="5" name="그림 4" descr="Do...Until 루프의 순서도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214554"/>
            <a:ext cx="250033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46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제어 흐름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루프 구조 </a:t>
            </a:r>
            <a:r>
              <a:rPr lang="en-US" altLang="en-US" dirty="0" smtClean="0"/>
              <a:t>2/5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sz="1800" b="1" dirty="0" smtClean="0"/>
          </a:p>
          <a:p>
            <a:r>
              <a:rPr lang="en-US" sz="2000" b="1" dirty="0" smtClean="0"/>
              <a:t>While </a:t>
            </a:r>
            <a:r>
              <a:rPr altLang="en-US" sz="2000" b="1" smtClean="0"/>
              <a:t>문</a:t>
            </a:r>
          </a:p>
          <a:p>
            <a:pPr lvl="1"/>
            <a:r>
              <a:rPr altLang="en-US" sz="1600" smtClean="0"/>
              <a:t>지정한 조건이</a:t>
            </a:r>
            <a:r>
              <a:rPr lang="en-US" sz="1600" dirty="0" smtClean="0"/>
              <a:t> True</a:t>
            </a:r>
            <a:r>
              <a:rPr altLang="en-US" sz="1600" smtClean="0"/>
              <a:t>인 동안 일련의 문을 계속 실행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2"/>
            <a:r>
              <a:rPr altLang="en-US" sz="1600" smtClean="0"/>
              <a:t>구문</a:t>
            </a:r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  <a:p>
            <a:pPr lvl="2"/>
            <a:r>
              <a:rPr lang="en-US" sz="1600" dirty="0" err="1" smtClean="0"/>
              <a:t>Eixt</a:t>
            </a:r>
            <a:r>
              <a:rPr lang="en-US" sz="1600" dirty="0" smtClean="0"/>
              <a:t> While </a:t>
            </a:r>
            <a:r>
              <a:rPr altLang="en-US" sz="1600" smtClean="0"/>
              <a:t>문으로 제어를 벗어날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2"/>
            <a:r>
              <a:rPr lang="en-US" sz="1600" dirty="0" smtClean="0"/>
              <a:t>Continue While </a:t>
            </a:r>
            <a:r>
              <a:rPr altLang="en-US" sz="1600" smtClean="0"/>
              <a:t>문으로 다음 반복으로 바로 건너 뛸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endParaRPr lang="ko-KR" altLang="en-US" sz="14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500166" y="2214554"/>
          <a:ext cx="6096000" cy="2651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While 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조건</a:t>
                      </a:r>
                    </a:p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[ 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실행문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]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[ Exit While ]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[ 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실행문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]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While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조건 </a:t>
                      </a:r>
                    </a:p>
                    <a:p>
                      <a:pPr latinLnBrk="0"/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필수적 요소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Boolean 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식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condition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 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Nothing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이면 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로 간주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실행문 </a:t>
                      </a:r>
                    </a:p>
                    <a:p>
                      <a:pPr latinLnBrk="0"/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 요소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While 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다음에 오는 하나 이상의 문이며 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condition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 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일 때마다 실행된다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Exit While 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 요소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While 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블록의 외부로 제어를 넘긴다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While </a:t>
                      </a:r>
                      <a:endParaRPr kumimoji="1" lang="ko-KR" altLang="en-US" sz="12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필수적 요소</a:t>
                      </a:r>
                      <a:r>
                        <a:rPr kumimoji="1" 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While </a:t>
                      </a:r>
                      <a:r>
                        <a:rPr kumimoji="1" lang="ko-KR" altLang="en-US" sz="12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블록의 정의를 끝낸다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47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제어 흐름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루프 구조 </a:t>
            </a:r>
            <a:r>
              <a:rPr lang="en-US" altLang="en-US" dirty="0" smtClean="0"/>
              <a:t>3/5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Do </a:t>
            </a:r>
            <a:r>
              <a:rPr altLang="en-US" sz="3200" b="1" smtClean="0"/>
              <a:t>문</a:t>
            </a:r>
            <a:endParaRPr altLang="en-US" sz="2400" b="1" smtClean="0"/>
          </a:p>
          <a:p>
            <a:pPr lvl="1"/>
            <a:r>
              <a:rPr lang="en-US" sz="2400" dirty="0" smtClean="0"/>
              <a:t>Do {While | Until} </a:t>
            </a:r>
            <a:r>
              <a:rPr altLang="en-US" sz="2400" smtClean="0"/>
              <a:t>조건 </a:t>
            </a:r>
            <a:r>
              <a:rPr lang="en-US" sz="2400" dirty="0" smtClean="0"/>
              <a:t>… Loop </a:t>
            </a:r>
            <a:br>
              <a:rPr lang="en-US" sz="2400" dirty="0" smtClean="0"/>
            </a:br>
            <a:r>
              <a:rPr lang="en-US" sz="2400" dirty="0" smtClean="0"/>
              <a:t>: </a:t>
            </a:r>
            <a:r>
              <a:rPr altLang="en-US" sz="2400" b="1" smtClean="0">
                <a:solidFill>
                  <a:srgbClr val="FF0000"/>
                </a:solidFill>
              </a:rPr>
              <a:t>선 조건 체크 </a:t>
            </a:r>
            <a:r>
              <a:rPr altLang="en-US" sz="2400" smtClean="0"/>
              <a:t>후 반복</a:t>
            </a:r>
            <a:r>
              <a:rPr lang="en-US" sz="2400" dirty="0" smtClean="0"/>
              <a:t>(While</a:t>
            </a:r>
            <a:r>
              <a:rPr altLang="en-US" sz="2400" smtClean="0"/>
              <a:t>문과 동일</a:t>
            </a:r>
            <a:r>
              <a:rPr lang="en-US" sz="2400" dirty="0" smtClean="0"/>
              <a:t>)</a:t>
            </a:r>
            <a:endParaRPr altLang="en-US" sz="2400" smtClean="0"/>
          </a:p>
          <a:p>
            <a:pPr lvl="1"/>
            <a:r>
              <a:rPr lang="en-US" sz="2400" dirty="0" smtClean="0"/>
              <a:t>Do … Loop {While | Until} </a:t>
            </a:r>
            <a:r>
              <a:rPr altLang="en-US" sz="2400" smtClean="0"/>
              <a:t>조건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altLang="en-US" sz="2400" smtClean="0">
                <a:solidFill>
                  <a:srgbClr val="FF0000"/>
                </a:solidFill>
              </a:rPr>
              <a:t>회 실행 후 조건 체크하고 </a:t>
            </a:r>
            <a:r>
              <a:rPr altLang="en-US" sz="2400" smtClean="0"/>
              <a:t>반복</a:t>
            </a:r>
          </a:p>
          <a:p>
            <a:pPr lvl="1"/>
            <a:r>
              <a:rPr lang="en-US" sz="2400" dirty="0" err="1" smtClean="0"/>
              <a:t>Eixt</a:t>
            </a:r>
            <a:r>
              <a:rPr lang="en-US" sz="2400" dirty="0" smtClean="0"/>
              <a:t> Do </a:t>
            </a:r>
            <a:r>
              <a:rPr altLang="en-US" sz="2400" smtClean="0"/>
              <a:t>구문으로 제어를 벗어날 수 있다</a:t>
            </a:r>
            <a:r>
              <a:rPr lang="en-US" sz="2400" dirty="0" smtClean="0"/>
              <a:t>. </a:t>
            </a:r>
            <a:endParaRPr altLang="en-US" sz="2400" smtClean="0"/>
          </a:p>
          <a:p>
            <a:pPr lvl="1"/>
            <a:r>
              <a:rPr lang="en-US" sz="2400" dirty="0" smtClean="0"/>
              <a:t>Continue Do </a:t>
            </a:r>
            <a:r>
              <a:rPr altLang="en-US" sz="2400" smtClean="0"/>
              <a:t>구문으로 바로 다음 반복으로 건너 뛸 수 있다</a:t>
            </a:r>
            <a:r>
              <a:rPr lang="en-US" sz="2400" dirty="0" smtClean="0"/>
              <a:t>. </a:t>
            </a:r>
            <a:endParaRPr altLang="en-US" sz="2400" smtClean="0"/>
          </a:p>
          <a:p>
            <a:endParaRPr lang="ko-KR" altLang="en-US" sz="24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48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제어 흐름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루프 구조 </a:t>
            </a:r>
            <a:r>
              <a:rPr lang="en-US" altLang="en-US" dirty="0" smtClean="0"/>
              <a:t>4/5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For </a:t>
            </a:r>
            <a:r>
              <a:rPr altLang="en-US" sz="2200" b="1" smtClean="0"/>
              <a:t>문</a:t>
            </a:r>
          </a:p>
          <a:p>
            <a:pPr lvl="1"/>
            <a:r>
              <a:rPr altLang="en-US" sz="1700" smtClean="0"/>
              <a:t>루프를 지정된 횟수만큼 반복한다</a:t>
            </a:r>
            <a:r>
              <a:rPr lang="en-US" sz="1700" dirty="0" smtClean="0"/>
              <a:t>. </a:t>
            </a:r>
            <a:r>
              <a:rPr altLang="en-US" sz="1700" smtClean="0"/>
              <a:t>반복횟수를 아는 경우 사용된다</a:t>
            </a:r>
            <a:r>
              <a:rPr lang="en-US" sz="1700" dirty="0" smtClean="0"/>
              <a:t>. </a:t>
            </a:r>
            <a:endParaRPr altLang="en-US" sz="1700" smtClean="0"/>
          </a:p>
          <a:p>
            <a:pPr lvl="1"/>
            <a:r>
              <a:rPr altLang="en-US" sz="1700" smtClean="0"/>
              <a:t>루프 반복 변수는 가급적</a:t>
            </a:r>
            <a:r>
              <a:rPr lang="en-US" sz="1700" dirty="0" smtClean="0"/>
              <a:t> For </a:t>
            </a:r>
            <a:r>
              <a:rPr altLang="en-US" sz="1700" smtClean="0"/>
              <a:t>문에 선언 한다</a:t>
            </a:r>
            <a:r>
              <a:rPr lang="en-US" sz="1700" dirty="0" smtClean="0"/>
              <a:t>.</a:t>
            </a:r>
            <a:endParaRPr altLang="en-US" sz="1700" smtClean="0"/>
          </a:p>
          <a:p>
            <a:pPr lvl="1"/>
            <a:r>
              <a:rPr altLang="en-US" sz="1700" smtClean="0"/>
              <a:t>루프의 성능 개선</a:t>
            </a:r>
          </a:p>
          <a:p>
            <a:pPr lvl="2"/>
            <a:r>
              <a:rPr altLang="en-US" sz="1600" smtClean="0"/>
              <a:t>루프 반복 변수의 데이터 타입에 따라 성능의 차이</a:t>
            </a:r>
            <a:r>
              <a:rPr lang="en-US" sz="1600" dirty="0" smtClean="0"/>
              <a:t>. </a:t>
            </a:r>
            <a:br>
              <a:rPr lang="en-US" sz="1600" dirty="0" smtClean="0"/>
            </a:br>
            <a:r>
              <a:rPr lang="en-US" sz="1600" dirty="0" smtClean="0"/>
              <a:t>: </a:t>
            </a:r>
            <a:r>
              <a:rPr altLang="en-US" sz="1600" smtClean="0"/>
              <a:t>반복횟수가 많은 경우 적절한 타입을 선택해야 한다</a:t>
            </a:r>
            <a:r>
              <a:rPr lang="en-US" sz="1600" dirty="0" smtClean="0"/>
              <a:t>.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r>
              <a:rPr altLang="en-US" sz="1600" b="1" smtClean="0">
                <a:solidFill>
                  <a:srgbClr val="FF0000"/>
                </a:solidFill>
              </a:rPr>
              <a:t>알고리즘을 이용한 성능 개선</a:t>
            </a:r>
            <a:r>
              <a:rPr lang="en-US" sz="1600" b="1" dirty="0" smtClean="0">
                <a:solidFill>
                  <a:srgbClr val="FF0000"/>
                </a:solidFill>
              </a:rPr>
              <a:t> *** </a:t>
            </a:r>
          </a:p>
          <a:p>
            <a:pPr lvl="1"/>
            <a:r>
              <a:rPr lang="en-US" sz="1700" dirty="0" err="1" smtClean="0"/>
              <a:t>Eixt</a:t>
            </a:r>
            <a:r>
              <a:rPr lang="en-US" sz="1700" dirty="0" smtClean="0"/>
              <a:t> For </a:t>
            </a:r>
            <a:r>
              <a:rPr altLang="en-US" sz="1700" smtClean="0"/>
              <a:t>구문으로 제어를 벗어날 수 있다</a:t>
            </a:r>
            <a:r>
              <a:rPr lang="en-US" sz="1700" dirty="0" smtClean="0"/>
              <a:t>. </a:t>
            </a:r>
            <a:endParaRPr altLang="en-US" sz="1700" smtClean="0"/>
          </a:p>
          <a:p>
            <a:pPr lvl="1"/>
            <a:r>
              <a:rPr lang="en-US" sz="1700" dirty="0" smtClean="0"/>
              <a:t>Continue For </a:t>
            </a:r>
            <a:r>
              <a:rPr altLang="en-US" sz="1700" smtClean="0"/>
              <a:t>구문으로 다음 반복으로 건너 뛸 수 있다</a:t>
            </a:r>
            <a:r>
              <a:rPr lang="en-US" sz="1700" dirty="0" smtClean="0"/>
              <a:t>.</a:t>
            </a:r>
            <a:endParaRPr lang="ko-KR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428728" y="2500306"/>
          <a:ext cx="6096000" cy="25603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fastest As Integer = 0 to 1000000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'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여기에 실행문 작성</a:t>
                      </a: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Next fastest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notAsFast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Long = 0 to 1000000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'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여기에 실행문 작성</a:t>
                      </a: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Next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notAsFast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첫 번째 반복문이 약간 빠르다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하지만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2,147,483,647 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까지만 반복 시킬 수 있다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반복횟수가 이를 넘어가는 경우 두 번째 데이터형을 사용해서 반복문을 사용한다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49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프로그래밍 요소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800" b="1" smtClean="0"/>
              <a:t>파일 수준 요소</a:t>
            </a:r>
          </a:p>
          <a:p>
            <a:pPr lvl="1"/>
            <a:r>
              <a:rPr lang="en-US" sz="1600" b="1" dirty="0" smtClean="0"/>
              <a:t>Option </a:t>
            </a:r>
            <a:r>
              <a:rPr altLang="en-US" sz="1600" b="1" smtClean="0"/>
              <a:t>문</a:t>
            </a:r>
            <a:r>
              <a:rPr lang="en-US" sz="1600" b="1" dirty="0" smtClean="0"/>
              <a:t>: </a:t>
            </a:r>
            <a:r>
              <a:rPr altLang="en-US" sz="1600" smtClean="0"/>
              <a:t>코드에 대한 기본 규칙을 구성하는데 사용</a:t>
            </a:r>
            <a:endParaRPr lang="en-US" sz="1600" dirty="0" smtClean="0"/>
          </a:p>
          <a:p>
            <a:pPr lvl="2"/>
            <a:r>
              <a:rPr lang="en-US" sz="1400" dirty="0" smtClean="0"/>
              <a:t>Option Explicit </a:t>
            </a:r>
            <a:r>
              <a:rPr altLang="en-US" sz="1400" smtClean="0"/>
              <a:t>문</a:t>
            </a:r>
            <a:r>
              <a:rPr lang="en-US" sz="1400" dirty="0" smtClean="0"/>
              <a:t>: On, Off</a:t>
            </a:r>
            <a:r>
              <a:rPr altLang="en-US" sz="1400" smtClean="0"/>
              <a:t>를 지정</a:t>
            </a:r>
            <a:r>
              <a:rPr lang="en-US" sz="1400" dirty="0" smtClean="0"/>
              <a:t>. </a:t>
            </a:r>
            <a:r>
              <a:rPr altLang="en-US" sz="1400" smtClean="0"/>
              <a:t>기본 값은</a:t>
            </a:r>
            <a:r>
              <a:rPr lang="en-US" sz="1400" dirty="0" smtClean="0"/>
              <a:t> On</a:t>
            </a:r>
            <a:r>
              <a:rPr altLang="en-US" sz="1400" smtClean="0"/>
              <a:t>이며</a:t>
            </a:r>
            <a:r>
              <a:rPr lang="en-US" sz="1400" dirty="0" smtClean="0"/>
              <a:t>, </a:t>
            </a:r>
            <a:r>
              <a:rPr altLang="en-US" sz="1400" smtClean="0"/>
              <a:t>이때 변수 선언을 명시적으로 하지 않는 경우 컴파일 타임에 오류를 발생 시킨다</a:t>
            </a:r>
            <a:r>
              <a:rPr lang="en-US" sz="1400" dirty="0" smtClean="0"/>
              <a:t>. </a:t>
            </a:r>
            <a:r>
              <a:rPr altLang="en-US" sz="1400" smtClean="0"/>
              <a:t>이 코드는 원문 코드의 가장 앞에 오거나 프로젝트 설정에서 지정 한다</a:t>
            </a:r>
            <a:r>
              <a:rPr lang="en-US" sz="1400" dirty="0" smtClean="0"/>
              <a:t>. </a:t>
            </a:r>
          </a:p>
          <a:p>
            <a:pPr lvl="2"/>
            <a:r>
              <a:rPr lang="en-US" sz="1400" dirty="0" smtClean="0"/>
              <a:t>Option Strict </a:t>
            </a:r>
            <a:r>
              <a:rPr altLang="en-US" sz="1400" smtClean="0"/>
              <a:t>문</a:t>
            </a:r>
            <a:r>
              <a:rPr lang="en-US" sz="1400" dirty="0" smtClean="0"/>
              <a:t>: On, Off</a:t>
            </a:r>
            <a:r>
              <a:rPr altLang="en-US" sz="1400" smtClean="0"/>
              <a:t>를 지정</a:t>
            </a:r>
            <a:r>
              <a:rPr lang="en-US" sz="1400" dirty="0" smtClean="0"/>
              <a:t>. </a:t>
            </a:r>
            <a:r>
              <a:rPr altLang="en-US" sz="1400" smtClean="0"/>
              <a:t>기본 값은</a:t>
            </a:r>
            <a:r>
              <a:rPr lang="en-US" sz="1400" dirty="0" smtClean="0"/>
              <a:t> Off. </a:t>
            </a:r>
            <a:r>
              <a:rPr altLang="en-US" sz="1400" smtClean="0"/>
              <a:t>파일에서 사용될 경우 다른 소스코드보다 먼저 선언 되어야 한다</a:t>
            </a:r>
            <a:r>
              <a:rPr lang="en-US" sz="1400" dirty="0" smtClean="0"/>
              <a:t>. On</a:t>
            </a:r>
            <a:r>
              <a:rPr altLang="en-US" sz="1400" smtClean="0"/>
              <a:t>으로 설정 시 암시적 변환을 사용하거나 축소 변환을 사용하는 경우 경고 또는 오류를 발생 시킨다</a:t>
            </a:r>
            <a:r>
              <a:rPr lang="en-US" sz="1400" dirty="0" smtClean="0"/>
              <a:t>. </a:t>
            </a:r>
            <a:r>
              <a:rPr altLang="en-US" sz="1400" smtClean="0"/>
              <a:t>안정적인 코드를 작성하기를 원하는 경우</a:t>
            </a:r>
            <a:r>
              <a:rPr lang="en-US" sz="1400" dirty="0" smtClean="0"/>
              <a:t> On</a:t>
            </a:r>
            <a:r>
              <a:rPr altLang="en-US" sz="1400" smtClean="0"/>
              <a:t>으로 설정하는 것을 권장</a:t>
            </a:r>
            <a:r>
              <a:rPr lang="en-US" sz="1400" dirty="0" smtClean="0"/>
              <a:t>.</a:t>
            </a:r>
            <a:endParaRPr altLang="en-US" sz="1400" smtClean="0"/>
          </a:p>
          <a:p>
            <a:pPr lvl="1"/>
            <a:endParaRPr lang="en-US" sz="1400" b="1" dirty="0" smtClean="0"/>
          </a:p>
          <a:p>
            <a:pPr lvl="1"/>
            <a:r>
              <a:rPr lang="en-US" sz="1600" b="1" dirty="0" smtClean="0"/>
              <a:t>Import </a:t>
            </a:r>
            <a:r>
              <a:rPr altLang="en-US" sz="1600" b="1" smtClean="0"/>
              <a:t>문</a:t>
            </a:r>
            <a:r>
              <a:rPr lang="en-US" sz="1600" b="1" dirty="0" smtClean="0"/>
              <a:t>: </a:t>
            </a:r>
            <a:r>
              <a:rPr altLang="en-US" sz="1600" smtClean="0"/>
              <a:t>파일 내에서 네임스페이스 가져오기를 하고자 하는 경우 사용된다</a:t>
            </a:r>
            <a:r>
              <a:rPr lang="en-US" altLang="en-US" sz="1600" dirty="0" smtClean="0"/>
              <a:t>.</a:t>
            </a:r>
            <a:endParaRPr lang="en-US" sz="1600" dirty="0" smtClean="0"/>
          </a:p>
          <a:p>
            <a:pPr lvl="2"/>
            <a:r>
              <a:rPr lang="en-US" sz="1400" dirty="0" smtClean="0"/>
              <a:t>Option </a:t>
            </a:r>
            <a:r>
              <a:rPr altLang="en-US" sz="1400" smtClean="0"/>
              <a:t>문이 있으면 다음에 위치해야 하며 그 외에는 파일의 가장 상단에 위치 한다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참조된 어셈블리의 네임스페이스를 가져올 때 사용 된다</a:t>
            </a:r>
            <a:r>
              <a:rPr lang="en-US" sz="1400" dirty="0" smtClean="0"/>
              <a:t>. </a:t>
            </a:r>
          </a:p>
          <a:p>
            <a:pPr lvl="2"/>
            <a:r>
              <a:rPr altLang="en-US" sz="1400" smtClean="0"/>
              <a:t>별칭 사용</a:t>
            </a:r>
            <a:r>
              <a:rPr lang="en-US" sz="1400" dirty="0" smtClean="0"/>
              <a:t>: </a:t>
            </a:r>
            <a:r>
              <a:rPr altLang="en-US" sz="1400" smtClean="0"/>
              <a:t>참조의 정규화된 이름을 명시적으로 사용할 필요가 없기 때문에 클래스의 메서드에 쉽게 접근할 수 있다</a:t>
            </a:r>
            <a:r>
              <a:rPr lang="en-US" sz="1400" dirty="0" smtClean="0"/>
              <a:t>. </a:t>
            </a:r>
          </a:p>
          <a:p>
            <a:pPr lvl="2"/>
            <a:endParaRPr lang="en-US" sz="1400" dirty="0" smtClean="0"/>
          </a:p>
          <a:p>
            <a:pPr lvl="2"/>
            <a:endParaRPr altLang="en-US" sz="1400" smtClean="0"/>
          </a:p>
          <a:p>
            <a:pPr lvl="1"/>
            <a:endParaRPr lang="en-US" sz="1400" b="1" dirty="0" smtClean="0"/>
          </a:p>
          <a:p>
            <a:pPr lvl="1"/>
            <a:r>
              <a:rPr lang="en-US" sz="1600" b="1" dirty="0" smtClean="0"/>
              <a:t>Namespace </a:t>
            </a:r>
            <a:r>
              <a:rPr altLang="en-US" sz="1600" b="1" smtClean="0"/>
              <a:t>문</a:t>
            </a:r>
            <a:endParaRPr lang="en-US" altLang="en-US" sz="1600" b="1" dirty="0" smtClean="0"/>
          </a:p>
          <a:p>
            <a:pPr lvl="2"/>
            <a:r>
              <a:rPr altLang="en-US" sz="1400" smtClean="0"/>
              <a:t>그룹화 및 액세스에 용이하도록 프로그래밍 요소를 구성하고 분류할 수 있다</a:t>
            </a:r>
            <a:r>
              <a:rPr lang="en-US" sz="1400" dirty="0" smtClean="0"/>
              <a:t>. </a:t>
            </a:r>
            <a:endParaRPr altLang="en-US" sz="1400" smtClean="0"/>
          </a:p>
          <a:p>
            <a:endParaRPr lang="ko-KR" altLang="en-US" sz="14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571604" y="4701234"/>
          <a:ext cx="6119834" cy="370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119834"/>
              </a:tblGrid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Imports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CtrlChrs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Microsoft.VisualBasic.ControlChars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제어 흐름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루프 구조 </a:t>
            </a:r>
            <a:r>
              <a:rPr lang="en-US" altLang="en-US" dirty="0" smtClean="0"/>
              <a:t>5/5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For Each </a:t>
            </a:r>
            <a:r>
              <a:rPr altLang="en-US" sz="2400" b="1" smtClean="0"/>
              <a:t>문</a:t>
            </a:r>
          </a:p>
          <a:p>
            <a:pPr lvl="1"/>
            <a:r>
              <a:rPr lang="en-US" sz="1800" dirty="0" smtClean="0"/>
              <a:t>For … Next</a:t>
            </a:r>
            <a:r>
              <a:rPr altLang="en-US" sz="1800" smtClean="0"/>
              <a:t>와 비슷하지만 지정된 횟수 만큼 반복하는 것이 아니라 컬렉션의 각 요소에 대해서 반복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요소 변수는 가급적</a:t>
            </a:r>
            <a:r>
              <a:rPr lang="en-US" sz="1800" dirty="0" smtClean="0"/>
              <a:t> For Each </a:t>
            </a:r>
            <a:r>
              <a:rPr altLang="en-US" sz="1800" smtClean="0"/>
              <a:t>문에 선언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반복문의 내부에서 현재 반복되고 있는 컬렉션의 요소를 추가</a:t>
            </a:r>
            <a:r>
              <a:rPr lang="en-US" sz="1800" dirty="0" smtClean="0"/>
              <a:t>, </a:t>
            </a:r>
            <a:r>
              <a:rPr altLang="en-US" sz="1800" smtClean="0"/>
              <a:t>삭제</a:t>
            </a:r>
            <a:r>
              <a:rPr lang="en-US" sz="1800" dirty="0" smtClean="0"/>
              <a:t>, </a:t>
            </a:r>
            <a:r>
              <a:rPr altLang="en-US" sz="1800" smtClean="0"/>
              <a:t>또는 교체 등과 같이 컬렉션 자체를 변경하는 작업은 할 수 없다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반복되는 요소가 참조 타입인 경우 해당 요소의 멤버에 접근해서 값을 변경할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반복되는 요소가 값 타입인 경우 해당 요소의 값을 변경하더라도 원본 요소에 영향을 줄 수 없다</a:t>
            </a:r>
            <a:r>
              <a:rPr lang="en-US" sz="1800" dirty="0" smtClean="0"/>
              <a:t>. </a:t>
            </a:r>
            <a:r>
              <a:rPr altLang="en-US" sz="1800" smtClean="0"/>
              <a:t>이는 반복시 각 요소의 복사본을 사용하기 때문이다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Eixt</a:t>
            </a:r>
            <a:r>
              <a:rPr lang="en-US" sz="1800" dirty="0" smtClean="0"/>
              <a:t> For </a:t>
            </a:r>
            <a:r>
              <a:rPr altLang="en-US" sz="1800" smtClean="0"/>
              <a:t>구문으로 제어를 벗어날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Continue For </a:t>
            </a:r>
            <a:r>
              <a:rPr altLang="en-US" sz="1800" smtClean="0"/>
              <a:t>구문으로 다음 반복으로 건너 뛸 수 있다</a:t>
            </a:r>
            <a:r>
              <a:rPr lang="en-US" sz="1800" dirty="0" smtClean="0"/>
              <a:t>.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50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제어 흐름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기타 제어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sz="1800" b="1" dirty="0" smtClean="0"/>
          </a:p>
          <a:p>
            <a:r>
              <a:rPr lang="en-US" sz="2400" b="1" dirty="0" smtClean="0"/>
              <a:t>Using … End Using </a:t>
            </a:r>
            <a:r>
              <a:rPr altLang="en-US" sz="2400" b="1" smtClean="0"/>
              <a:t>구문</a:t>
            </a:r>
          </a:p>
          <a:p>
            <a:pPr lvl="1"/>
            <a:r>
              <a:rPr altLang="en-US" sz="1800" smtClean="0"/>
              <a:t>데이터 소스 연결이나 그래픽 객체 등 리소스를 사용하는 문 블록을 구성할 때 사용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Using </a:t>
            </a:r>
            <a:r>
              <a:rPr altLang="en-US" sz="1800" smtClean="0"/>
              <a:t>문에서 생성된 리소스는</a:t>
            </a:r>
            <a:r>
              <a:rPr lang="en-US" sz="1800" dirty="0" smtClean="0"/>
              <a:t> Using </a:t>
            </a:r>
            <a:r>
              <a:rPr altLang="en-US" sz="1800" smtClean="0"/>
              <a:t>블록의 종료 시점에서 리소스 반환이 보장된다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IDispose</a:t>
            </a:r>
            <a:r>
              <a:rPr lang="en-US" sz="1800" dirty="0" smtClean="0"/>
              <a:t> </a:t>
            </a:r>
            <a:r>
              <a:rPr altLang="en-US" sz="1800" smtClean="0"/>
              <a:t>인터페이스가 구현된 객체만이</a:t>
            </a:r>
            <a:r>
              <a:rPr lang="en-US" sz="1800" dirty="0" smtClean="0"/>
              <a:t> Using </a:t>
            </a:r>
            <a:r>
              <a:rPr altLang="en-US" sz="1800" smtClean="0"/>
              <a:t>구문에서 사용된다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r>
              <a:rPr lang="en-US" sz="2400" b="1" dirty="0" smtClean="0"/>
              <a:t>With … End With </a:t>
            </a:r>
            <a:r>
              <a:rPr altLang="en-US" sz="2400" b="1" smtClean="0"/>
              <a:t>구문</a:t>
            </a:r>
          </a:p>
          <a:p>
            <a:pPr lvl="1"/>
            <a:r>
              <a:rPr altLang="en-US" sz="1800" smtClean="0"/>
              <a:t>개체 참조를 한번만 지정한 다음 해당 멤버에 액세스 하는 여러 문을 실행할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각 문에 대한 참조를 다시 설정하지 않으므로 인해 코드가 간단해 지고 성능 향상을 기대할 수 있다</a:t>
            </a:r>
            <a:r>
              <a:rPr lang="en-US" sz="1800" dirty="0" smtClean="0"/>
              <a:t>. </a:t>
            </a:r>
            <a:endParaRPr altLang="en-US" sz="18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51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객체 지향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52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객체 지향</a:t>
            </a:r>
            <a:endParaRPr lang="ko-KR" altLang="en-US" b="1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클래스 및 객체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2000" b="1" dirty="0" smtClean="0"/>
          </a:p>
          <a:p>
            <a:r>
              <a:rPr altLang="en-US" sz="2000" b="1" smtClean="0"/>
              <a:t>객체와 클래스는 객체 지향 프로그래밍에서 너무나 많이 사용되므로 혼동되기 쉽다</a:t>
            </a:r>
            <a:r>
              <a:rPr lang="en-US" sz="2000" b="1" dirty="0" smtClean="0"/>
              <a:t>. </a:t>
            </a:r>
          </a:p>
          <a:p>
            <a:endParaRPr altLang="en-US" sz="2000" b="1" smtClean="0"/>
          </a:p>
          <a:p>
            <a:r>
              <a:rPr altLang="en-US" sz="1800" b="1" smtClean="0"/>
              <a:t>클래스</a:t>
            </a:r>
          </a:p>
          <a:p>
            <a:pPr lvl="1"/>
            <a:r>
              <a:rPr altLang="en-US" sz="1600" smtClean="0"/>
              <a:t>객체의 공통적인 행위와 속성을 기술한 구성자</a:t>
            </a:r>
          </a:p>
          <a:p>
            <a:pPr lvl="1"/>
            <a:r>
              <a:rPr altLang="en-US" sz="1600" smtClean="0"/>
              <a:t>데이터와 메서드를 포함하는 자료형</a:t>
            </a:r>
            <a:endParaRPr lang="en-US" altLang="en-US" sz="1600" dirty="0" smtClean="0"/>
          </a:p>
          <a:p>
            <a:pPr lvl="1"/>
            <a:endParaRPr altLang="en-US" sz="1600" smtClean="0"/>
          </a:p>
          <a:p>
            <a:r>
              <a:rPr altLang="en-US" sz="1800" b="1" smtClean="0"/>
              <a:t>객체</a:t>
            </a:r>
          </a:p>
          <a:p>
            <a:pPr lvl="1"/>
            <a:r>
              <a:rPr altLang="en-US" sz="1600" smtClean="0"/>
              <a:t>객체는 클래스의 인스턴스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</a:t>
            </a:r>
            <a:r>
              <a:rPr altLang="en-US" sz="1600" smtClean="0"/>
              <a:t>붕어빵 틀과 붕어빵의 관계를 생각하면 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altLang="en-US" sz="1600" smtClean="0"/>
              <a:t>구성요소</a:t>
            </a:r>
          </a:p>
          <a:p>
            <a:pPr lvl="2"/>
            <a:r>
              <a:rPr lang="en-US" sz="1600" dirty="0" smtClean="0"/>
              <a:t>Identity(</a:t>
            </a:r>
            <a:r>
              <a:rPr altLang="en-US" sz="1600" smtClean="0"/>
              <a:t>고유성</a:t>
            </a:r>
            <a:r>
              <a:rPr lang="en-US" sz="1600" dirty="0" smtClean="0"/>
              <a:t>): </a:t>
            </a:r>
            <a:r>
              <a:rPr altLang="en-US" sz="1600" smtClean="0"/>
              <a:t>모든 객체는 서로 구분 된다</a:t>
            </a:r>
            <a:r>
              <a:rPr lang="en-US" sz="1600" dirty="0" smtClean="0"/>
              <a:t>. </a:t>
            </a:r>
            <a:r>
              <a:rPr altLang="en-US" sz="1600" smtClean="0"/>
              <a:t>클래스가 인스턴스화 되는 순간 모든 객체는 같은 클래스에서 인스턴스화 하더라도 모두 다르게 인식 한다</a:t>
            </a:r>
            <a:r>
              <a:rPr lang="en-US" sz="1600" dirty="0" smtClean="0"/>
              <a:t>.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</a:t>
            </a:r>
            <a:r>
              <a:rPr altLang="en-US" sz="1600" smtClean="0"/>
              <a:t>객체를 가리키는 변수</a:t>
            </a:r>
          </a:p>
          <a:p>
            <a:pPr lvl="2"/>
            <a:r>
              <a:rPr lang="en-US" sz="1600" dirty="0" smtClean="0"/>
              <a:t>Behavior(</a:t>
            </a:r>
            <a:r>
              <a:rPr altLang="en-US" sz="1600" smtClean="0"/>
              <a:t>행위</a:t>
            </a:r>
            <a:r>
              <a:rPr lang="en-US" sz="1600" dirty="0" smtClean="0"/>
              <a:t>): </a:t>
            </a:r>
            <a:r>
              <a:rPr altLang="en-US" sz="1600" smtClean="0"/>
              <a:t>객체는 자신의 상태에 따라 동작하는 방식을 가진다</a:t>
            </a:r>
            <a:r>
              <a:rPr lang="en-US" sz="1600" dirty="0" smtClean="0"/>
              <a:t>.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</a:t>
            </a:r>
            <a:r>
              <a:rPr altLang="en-US" sz="1600" smtClean="0"/>
              <a:t>메서드 </a:t>
            </a:r>
          </a:p>
          <a:p>
            <a:pPr lvl="1"/>
            <a:r>
              <a:rPr lang="en-US" sz="1600" dirty="0" smtClean="0"/>
              <a:t>State(</a:t>
            </a:r>
            <a:r>
              <a:rPr altLang="en-US" sz="1600" smtClean="0"/>
              <a:t>상태</a:t>
            </a:r>
            <a:r>
              <a:rPr lang="en-US" sz="1600" dirty="0" smtClean="0"/>
              <a:t>): </a:t>
            </a:r>
            <a:r>
              <a:rPr altLang="en-US" sz="1600" smtClean="0"/>
              <a:t>객체는 내부에 자신의 상태를 저장 한다</a:t>
            </a:r>
            <a:r>
              <a:rPr lang="en-US" sz="1600" dirty="0" smtClean="0"/>
              <a:t>.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</a:t>
            </a:r>
            <a:r>
              <a:rPr altLang="en-US" sz="1600" smtClean="0"/>
              <a:t>멤버 변수</a:t>
            </a:r>
            <a:endParaRPr lang="ko-KR" altLang="en-US" sz="16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53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객체 지향</a:t>
            </a:r>
            <a:endParaRPr lang="ko-KR" altLang="en-US" b="1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캡슐화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2400" b="1" dirty="0" smtClean="0"/>
          </a:p>
          <a:p>
            <a:r>
              <a:rPr altLang="en-US" sz="2400" b="1" smtClean="0"/>
              <a:t>캡슐화</a:t>
            </a:r>
            <a:r>
              <a:rPr lang="en-US" sz="2400" b="1" dirty="0" smtClean="0"/>
              <a:t>:</a:t>
            </a:r>
            <a:r>
              <a:rPr lang="en-US" sz="1800" dirty="0" smtClean="0"/>
              <a:t> </a:t>
            </a:r>
            <a:r>
              <a:rPr altLang="en-US" sz="1800" smtClean="0"/>
              <a:t>서로 관련된 속성</a:t>
            </a:r>
            <a:r>
              <a:rPr lang="en-US" sz="1800" dirty="0" smtClean="0"/>
              <a:t>, </a:t>
            </a:r>
            <a:r>
              <a:rPr altLang="en-US" sz="1800" smtClean="0"/>
              <a:t>메서드 등을 하나의 단위 또는 개체로 취급하는 것이다</a:t>
            </a:r>
            <a:r>
              <a:rPr lang="en-US" sz="1800" dirty="0" smtClean="0"/>
              <a:t>. </a:t>
            </a:r>
            <a:r>
              <a:rPr altLang="en-US" sz="1800" smtClean="0"/>
              <a:t>클래스는 개체를 캡슐화하는 가장 일반적인 방법이다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데이터 숨김</a:t>
            </a:r>
            <a:r>
              <a:rPr lang="en-US" sz="1800" dirty="0" smtClean="0"/>
              <a:t>: </a:t>
            </a:r>
            <a:r>
              <a:rPr altLang="en-US" sz="1800" smtClean="0"/>
              <a:t>개체의 세부 구현 사항을 숨김 </a:t>
            </a:r>
            <a:r>
              <a:rPr lang="en-US" sz="1800" dirty="0" smtClean="0">
                <a:sym typeface="Wingdings"/>
              </a:rPr>
              <a:t></a:t>
            </a:r>
            <a:r>
              <a:rPr lang="en-US" sz="1800" dirty="0" smtClean="0"/>
              <a:t> </a:t>
            </a:r>
            <a:r>
              <a:rPr altLang="en-US" sz="1800" smtClean="0"/>
              <a:t>나중에 세부 구현 사항을 쉽게 변경 가능 하다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접근 권한의 통제</a:t>
            </a:r>
            <a:r>
              <a:rPr lang="en-US" sz="1800" dirty="0" smtClean="0"/>
              <a:t>: Private, Protected </a:t>
            </a:r>
            <a:r>
              <a:rPr altLang="en-US" sz="1800" smtClean="0"/>
              <a:t>액세스 한정자를 사용하여 외부로부터 숨김으로 접근 권한을 통제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데이터 접근에 대한 기본 규칙</a:t>
            </a:r>
            <a:r>
              <a:rPr lang="en-US" sz="1800" dirty="0" smtClean="0"/>
              <a:t>: </a:t>
            </a:r>
            <a:r>
              <a:rPr altLang="en-US" sz="1800" smtClean="0"/>
              <a:t>데이터는</a:t>
            </a:r>
            <a:r>
              <a:rPr lang="en-US" sz="1800" dirty="0" smtClean="0"/>
              <a:t> Property</a:t>
            </a:r>
            <a:r>
              <a:rPr altLang="en-US" sz="1800" smtClean="0"/>
              <a:t>를 통해서만 수정 또는 검색되어야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액세스 한정자를 통해 내부의 메서드를 노출하거나 숨길 수 있다</a:t>
            </a:r>
            <a:r>
              <a:rPr lang="en-US" altLang="en-US" sz="1800" dirty="0" smtClean="0"/>
              <a:t>.</a:t>
            </a:r>
            <a:endParaRPr altLang="en-US" sz="1800" smtClean="0"/>
          </a:p>
          <a:p>
            <a:pPr lvl="2"/>
            <a:r>
              <a:rPr lang="en-US" sz="1600" dirty="0" smtClean="0"/>
              <a:t>Public : </a:t>
            </a:r>
            <a:r>
              <a:rPr altLang="en-US" sz="1600" smtClean="0"/>
              <a:t>제한이 없는 액세스 형식으로 다른 한정자는 </a:t>
            </a:r>
            <a:r>
              <a:rPr lang="en-US" altLang="en-US" sz="1600" dirty="0" smtClean="0"/>
              <a:t>Public</a:t>
            </a:r>
            <a:r>
              <a:rPr lang="ko-KR" altLang="en-US" sz="1600" dirty="0" smtClean="0"/>
              <a:t>의</a:t>
            </a:r>
            <a:r>
              <a:rPr lang="en-US" altLang="en-US" sz="1600" dirty="0" smtClean="0"/>
              <a:t> </a:t>
            </a:r>
            <a:r>
              <a:rPr altLang="en-US" sz="1600" smtClean="0"/>
              <a:t>하위 집합이다</a:t>
            </a:r>
            <a:r>
              <a:rPr lang="en-US" altLang="en-US" sz="1600" dirty="0" smtClean="0"/>
              <a:t>. </a:t>
            </a:r>
            <a:endParaRPr altLang="en-US" sz="1600" smtClean="0"/>
          </a:p>
          <a:p>
            <a:pPr lvl="2"/>
            <a:r>
              <a:rPr lang="en-US" sz="1600" dirty="0" smtClean="0"/>
              <a:t>Private : </a:t>
            </a:r>
            <a:r>
              <a:rPr altLang="en-US" sz="1600" smtClean="0"/>
              <a:t>가장 제한적인 액세스 형식으로 내부에서만 사용 가능 하다</a:t>
            </a:r>
            <a:r>
              <a:rPr lang="en-US" altLang="en-US" sz="1600" dirty="0" smtClean="0"/>
              <a:t>.</a:t>
            </a:r>
            <a:endParaRPr altLang="en-US" sz="1600" smtClean="0"/>
          </a:p>
          <a:p>
            <a:pPr lvl="2"/>
            <a:r>
              <a:rPr lang="en-US" sz="1600" dirty="0" smtClean="0"/>
              <a:t>Protected : </a:t>
            </a:r>
            <a:r>
              <a:rPr altLang="en-US" sz="1600" smtClean="0"/>
              <a:t>같은 클래스나 파생된 클래스에서만 사용 가능 하다</a:t>
            </a:r>
            <a:r>
              <a:rPr lang="en-US" altLang="en-US" sz="1600" dirty="0" smtClean="0"/>
              <a:t>. </a:t>
            </a:r>
            <a:endParaRPr altLang="en-US" sz="1600" smtClean="0"/>
          </a:p>
          <a:p>
            <a:pPr lvl="2"/>
            <a:r>
              <a:rPr lang="en-US" sz="1600" dirty="0" smtClean="0"/>
              <a:t>Friend : </a:t>
            </a:r>
            <a:r>
              <a:rPr altLang="en-US" sz="1600" smtClean="0"/>
              <a:t>같은 어셈블리 내에서만 사용 가능하다</a:t>
            </a:r>
            <a:r>
              <a:rPr lang="en-US" altLang="en-US" sz="1600" dirty="0" smtClean="0"/>
              <a:t>. </a:t>
            </a:r>
            <a:r>
              <a:rPr altLang="en-US" sz="1600" smtClean="0"/>
              <a:t>물리적인 한정자이다</a:t>
            </a:r>
            <a:r>
              <a:rPr lang="en-US" altLang="en-US" sz="1600" dirty="0" smtClean="0"/>
              <a:t>.</a:t>
            </a:r>
            <a:endParaRPr altLang="en-US" sz="1600" smtClean="0"/>
          </a:p>
          <a:p>
            <a:pPr lvl="2"/>
            <a:r>
              <a:rPr lang="en-US" sz="1600" dirty="0" smtClean="0"/>
              <a:t>Protected Friend : </a:t>
            </a:r>
            <a:r>
              <a:rPr altLang="en-US" sz="1600" smtClean="0"/>
              <a:t>같은 어셈블리 또는 파생 클래스에서만 사용 가능 하다</a:t>
            </a:r>
            <a:r>
              <a:rPr lang="en-US" altLang="en-US" sz="1600" smtClean="0"/>
              <a:t>. </a:t>
            </a:r>
            <a:endParaRPr lang="ko-KR" altLang="en-US" sz="16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54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객체 지향</a:t>
            </a:r>
            <a:endParaRPr lang="ko-KR" altLang="en-US" b="1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상속 및 다형성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altLang="en-US" sz="2400" b="1" smtClean="0"/>
              <a:t>상속</a:t>
            </a:r>
          </a:p>
          <a:p>
            <a:pPr lvl="1"/>
            <a:r>
              <a:rPr altLang="en-US" sz="1600" smtClean="0"/>
              <a:t>기존 클래스를 기반으로 새로운 클래스를 만들 수 있는 능력</a:t>
            </a:r>
          </a:p>
          <a:p>
            <a:pPr lvl="1"/>
            <a:r>
              <a:rPr altLang="en-US" sz="1600" smtClean="0"/>
              <a:t>새 클래스의 부모 역할을 하는 클래스를 기본 클래스라고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기본 클래스를 상속 받은 클래스를 파생 클래스라고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파생 클래스는 기본 클래스의 속성</a:t>
            </a:r>
            <a:r>
              <a:rPr lang="en-US" sz="1600" dirty="0" smtClean="0"/>
              <a:t>, </a:t>
            </a:r>
            <a:r>
              <a:rPr altLang="en-US" sz="1600" smtClean="0"/>
              <a:t>메서드</a:t>
            </a:r>
            <a:r>
              <a:rPr lang="en-US" sz="1600" dirty="0" smtClean="0"/>
              <a:t>, </a:t>
            </a:r>
            <a:r>
              <a:rPr altLang="en-US" sz="1600" smtClean="0"/>
              <a:t>이벤트를 상속 받는다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파생 클래스는 기본 클래스의 기능을 재정의 하거나 추가 속성 및 메서드 지정이 가능 하다</a:t>
            </a:r>
            <a:r>
              <a:rPr lang="en-US" sz="1600" dirty="0" smtClean="0"/>
              <a:t>.  </a:t>
            </a:r>
          </a:p>
          <a:p>
            <a:pPr lvl="1"/>
            <a:endParaRPr lang="en-US" sz="1600" dirty="0" smtClean="0"/>
          </a:p>
          <a:p>
            <a:r>
              <a:rPr altLang="en-US" sz="2400" b="1" smtClean="0"/>
              <a:t>다형성</a:t>
            </a:r>
            <a:endParaRPr lang="en-US" altLang="en-US" sz="2400" b="1" dirty="0" smtClean="0"/>
          </a:p>
          <a:p>
            <a:pPr lvl="1"/>
            <a:r>
              <a:rPr altLang="en-US" sz="1600" smtClean="0"/>
              <a:t>기능은 다르지만 런타임에 클라이언트 코드에서 교대로 사용할 수 있는 동일한 이름의 메서드 또는 속성일 가지는 클래스를 정의할 수 있는 기능</a:t>
            </a:r>
            <a:endParaRPr lang="en-US" altLang="en-US" sz="1600" dirty="0" smtClean="0"/>
          </a:p>
          <a:p>
            <a:pPr lvl="1"/>
            <a:r>
              <a:rPr altLang="en-US" sz="1600" smtClean="0"/>
              <a:t>상속 기반 다형성</a:t>
            </a:r>
            <a:endParaRPr lang="en-US" altLang="en-US" sz="1600" dirty="0" smtClean="0"/>
          </a:p>
          <a:p>
            <a:pPr lvl="2"/>
            <a:r>
              <a:rPr altLang="en-US" sz="1600" smtClean="0"/>
              <a:t>대부분의 상속을 통해 다형성을 제공</a:t>
            </a:r>
            <a:endParaRPr lang="en-US" altLang="en-US" sz="1600" dirty="0" smtClean="0"/>
          </a:p>
          <a:p>
            <a:pPr lvl="1"/>
            <a:r>
              <a:rPr altLang="en-US" sz="1600" smtClean="0"/>
              <a:t>인터페이스 기반 다형성</a:t>
            </a:r>
            <a:endParaRPr lang="en-US" altLang="en-US" sz="1600" dirty="0" smtClean="0"/>
          </a:p>
          <a:p>
            <a:pPr lvl="2"/>
            <a:r>
              <a:rPr altLang="en-US" sz="1600" smtClean="0"/>
              <a:t>구현 기반의 다형성 제공</a:t>
            </a:r>
            <a:endParaRPr lang="en-US" altLang="en-US" sz="1600" dirty="0" smtClean="0"/>
          </a:p>
          <a:p>
            <a:pPr lvl="2"/>
            <a:r>
              <a:rPr altLang="en-US" sz="1600" smtClean="0"/>
              <a:t>클래스 타입이 다른  객체에서도 사용이 가능</a:t>
            </a:r>
            <a:endParaRPr lang="en-US" altLang="ko-KR" sz="1600" dirty="0" smtClean="0"/>
          </a:p>
          <a:p>
            <a:pPr lvl="1"/>
            <a:endParaRPr altLang="en-US" sz="1600" b="1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55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객체 지향</a:t>
            </a:r>
            <a:endParaRPr lang="ko-KR" altLang="en-US" b="1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필드</a:t>
            </a:r>
            <a:r>
              <a:rPr lang="en-US" altLang="en-US" dirty="0" smtClean="0"/>
              <a:t>, </a:t>
            </a:r>
            <a:r>
              <a:rPr altLang="en-US" smtClean="0"/>
              <a:t>속성</a:t>
            </a:r>
            <a:r>
              <a:rPr lang="en-US" altLang="en-US" dirty="0" smtClean="0"/>
              <a:t>, </a:t>
            </a:r>
            <a:r>
              <a:rPr altLang="en-US" smtClean="0"/>
              <a:t>메서드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1600" dirty="0" smtClean="0"/>
          </a:p>
          <a:p>
            <a:r>
              <a:rPr altLang="en-US" sz="2400" b="1" smtClean="0"/>
              <a:t>필드</a:t>
            </a:r>
            <a:r>
              <a:rPr lang="en-US" sz="2000" dirty="0" smtClean="0"/>
              <a:t>:</a:t>
            </a:r>
            <a:r>
              <a:rPr lang="en-US" sz="1800" dirty="0" smtClean="0"/>
              <a:t> </a:t>
            </a:r>
            <a:r>
              <a:rPr altLang="en-US" sz="2000" smtClean="0"/>
              <a:t>직접 읽거나 설정할 수 있는 변수</a:t>
            </a:r>
            <a:endParaRPr lang="en-US" altLang="en-US" sz="2000" dirty="0" smtClean="0"/>
          </a:p>
          <a:p>
            <a:endParaRPr altLang="en-US" sz="1800" smtClean="0"/>
          </a:p>
          <a:p>
            <a:r>
              <a:rPr altLang="en-US" sz="2400" b="1" smtClean="0"/>
              <a:t>속성</a:t>
            </a:r>
            <a:r>
              <a:rPr lang="en-US" sz="2000" dirty="0" smtClean="0"/>
              <a:t>:</a:t>
            </a:r>
            <a:r>
              <a:rPr lang="en-US" sz="1800" dirty="0" smtClean="0"/>
              <a:t> </a:t>
            </a:r>
            <a:r>
              <a:rPr altLang="en-US" sz="2000" smtClean="0"/>
              <a:t>필드처럼 읽거나 설정 가능 </a:t>
            </a:r>
          </a:p>
          <a:p>
            <a:pPr lvl="1"/>
            <a:r>
              <a:rPr altLang="en-US" sz="1800" smtClean="0"/>
              <a:t>값이 설정되고 반환되는 방식을 제어할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Get</a:t>
            </a:r>
            <a:r>
              <a:rPr altLang="en-US" sz="1800" smtClean="0"/>
              <a:t>과</a:t>
            </a:r>
            <a:r>
              <a:rPr lang="en-US" sz="1800" dirty="0" smtClean="0"/>
              <a:t> Set </a:t>
            </a:r>
            <a:r>
              <a:rPr altLang="en-US" sz="1800" smtClean="0"/>
              <a:t>프로시저를 통해 구현 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값의 설정과 반환 시에 유효성 확인이 가능 하다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외부로부터 쉽게 데이터를 격리할 수 있기 때문에 버전관리가 용이하다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r>
              <a:rPr altLang="en-US" sz="2400" b="1" smtClean="0"/>
              <a:t>메서드</a:t>
            </a:r>
            <a:r>
              <a:rPr lang="en-US" sz="2000" dirty="0" smtClean="0"/>
              <a:t>: </a:t>
            </a:r>
            <a:r>
              <a:rPr altLang="en-US" sz="2000" smtClean="0"/>
              <a:t>개체에서 수행할 수 있는 동작을 나타낸다</a:t>
            </a:r>
            <a:r>
              <a:rPr lang="en-US" sz="20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리턴 값이 없는</a:t>
            </a:r>
            <a:r>
              <a:rPr lang="en-US" sz="1800" dirty="0" smtClean="0"/>
              <a:t> Sub </a:t>
            </a:r>
            <a:r>
              <a:rPr altLang="en-US" sz="1800" smtClean="0"/>
              <a:t>프로시저</a:t>
            </a:r>
          </a:p>
          <a:p>
            <a:pPr lvl="1"/>
            <a:r>
              <a:rPr altLang="en-US" sz="1800" smtClean="0"/>
              <a:t>리턴 값을 가지는</a:t>
            </a:r>
            <a:r>
              <a:rPr lang="en-US" sz="1800" dirty="0" smtClean="0"/>
              <a:t> Function </a:t>
            </a:r>
            <a:r>
              <a:rPr altLang="en-US" sz="1800" smtClean="0"/>
              <a:t>프로시저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56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객체 지향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숨김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>
          <a:xfrm>
            <a:off x="304800" y="857232"/>
            <a:ext cx="8077200" cy="5643602"/>
          </a:xfrm>
        </p:spPr>
        <p:txBody>
          <a:bodyPr>
            <a:normAutofit/>
          </a:bodyPr>
          <a:lstStyle/>
          <a:p>
            <a:r>
              <a:rPr altLang="en-US" sz="1800" b="1" smtClean="0"/>
              <a:t>숨김 기능은 주로 클래스 멤버의 정의를 보호하는 용도로 사용됩니다</a:t>
            </a:r>
          </a:p>
          <a:p>
            <a:r>
              <a:rPr altLang="en-US" sz="2000" b="1" smtClean="0"/>
              <a:t>숨김 형식</a:t>
            </a:r>
          </a:p>
          <a:p>
            <a:pPr lvl="1"/>
            <a:r>
              <a:rPr altLang="en-US" sz="1400" smtClean="0"/>
              <a:t>범위를 통한 숨김</a:t>
            </a:r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endParaRPr lang="en-US" altLang="en-US" sz="1400" dirty="0" smtClean="0"/>
          </a:p>
          <a:p>
            <a:pPr lvl="1"/>
            <a:endParaRPr altLang="en-US" sz="1400" smtClean="0"/>
          </a:p>
          <a:p>
            <a:pPr lvl="1"/>
            <a:endParaRPr lang="en-US" altLang="en-US" sz="1400" dirty="0" smtClean="0"/>
          </a:p>
          <a:p>
            <a:pPr lvl="1"/>
            <a:endParaRPr altLang="en-US" sz="1400" smtClean="0"/>
          </a:p>
          <a:p>
            <a:pPr lvl="1"/>
            <a:r>
              <a:rPr altLang="en-US" sz="1400" smtClean="0"/>
              <a:t>상속을 통한 숨김</a:t>
            </a:r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endParaRPr lang="en-US" altLang="en-US" sz="1400" dirty="0" smtClean="0"/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r>
              <a:rPr lang="en-US" altLang="ko-KR" sz="1400" dirty="0" smtClean="0"/>
              <a:t>Private </a:t>
            </a:r>
            <a:r>
              <a:rPr altLang="en-US" sz="1400" smtClean="0"/>
              <a:t>선언된 경우 숨김이 적용되지 않는다</a:t>
            </a:r>
            <a:r>
              <a:rPr lang="en-US" altLang="ko-KR" sz="1400" dirty="0" smtClean="0"/>
              <a:t>. </a:t>
            </a:r>
            <a:endParaRPr altLang="en-US" sz="1400" smtClean="0"/>
          </a:p>
        </p:txBody>
      </p:sp>
      <p:pic>
        <p:nvPicPr>
          <p:cNvPr id="5" name="그림 4" descr="범위숨김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1428736"/>
            <a:ext cx="3990975" cy="2200275"/>
          </a:xfrm>
          <a:prstGeom prst="rect">
            <a:avLst/>
          </a:prstGeom>
          <a:effectLst/>
        </p:spPr>
      </p:pic>
      <p:pic>
        <p:nvPicPr>
          <p:cNvPr id="6" name="그림 5" descr="상속 숨김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3714752"/>
            <a:ext cx="3500462" cy="2441499"/>
          </a:xfrm>
          <a:prstGeom prst="rect">
            <a:avLst/>
          </a:prstGeom>
        </p:spPr>
      </p:pic>
      <p:sp>
        <p:nvSpPr>
          <p:cNvPr id="7" name="날짜 개체 틀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57</a:t>
            </a:fld>
            <a:endParaRPr kumimoji="1" 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객체 지향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공유 멤버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2800" b="1" smtClean="0">
                <a:solidFill>
                  <a:srgbClr val="7030A0"/>
                </a:solidFill>
              </a:rPr>
              <a:t>공유 멤버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/>
            </a:r>
            <a:br>
              <a:rPr lang="en-US" altLang="en-US" sz="2800" b="1" dirty="0" smtClean="0">
                <a:solidFill>
                  <a:srgbClr val="7030A0"/>
                </a:solidFill>
              </a:rPr>
            </a:br>
            <a:r>
              <a:rPr lang="en-US" altLang="ko-KR" sz="1800" dirty="0" smtClean="0"/>
              <a:t>:</a:t>
            </a:r>
            <a:r>
              <a:rPr altLang="en-US" sz="1800" smtClean="0"/>
              <a:t> 클래스 또는 구조체의 모든 인스턴스에서 공유하는 속성</a:t>
            </a:r>
            <a:r>
              <a:rPr lang="en-US" altLang="ko-KR" sz="1800" dirty="0" smtClean="0"/>
              <a:t>, </a:t>
            </a:r>
            <a:r>
              <a:rPr altLang="en-US" sz="1800" smtClean="0"/>
              <a:t>프로시저 및 필드이다</a:t>
            </a:r>
            <a:r>
              <a:rPr lang="en-US" altLang="ko-KR" sz="1800" dirty="0" smtClean="0"/>
              <a:t>.  </a:t>
            </a:r>
            <a:r>
              <a:rPr altLang="en-US" sz="1800" smtClean="0"/>
              <a:t>정적 멤버 또는 클래스 멤버라고 하기도 한다</a:t>
            </a:r>
            <a:r>
              <a:rPr lang="en-US" altLang="ko-KR" sz="1800" dirty="0" smtClean="0"/>
              <a:t>. </a:t>
            </a:r>
          </a:p>
          <a:p>
            <a:pPr lvl="1"/>
            <a:r>
              <a:rPr altLang="en-US" sz="1800" smtClean="0"/>
              <a:t>공유 필드 및 속성 </a:t>
            </a:r>
          </a:p>
          <a:p>
            <a:pPr lvl="2"/>
            <a:r>
              <a:rPr altLang="en-US" sz="1800" smtClean="0"/>
              <a:t>공유 필드 및 속성은 해당 정보가 클래스의 일부이지만 클래스의 특정 인스턴스에만 적용되는 것이 아닌 경우에 유용</a:t>
            </a:r>
          </a:p>
          <a:p>
            <a:pPr lvl="2"/>
            <a:r>
              <a:rPr altLang="en-US" sz="1800" smtClean="0"/>
              <a:t>공유 필드 및 속성의 값을 변경할 경우 클래스 및 클래스의 모든 인스턴스와 관련된 값이 변경된다</a:t>
            </a:r>
            <a:r>
              <a:rPr lang="en-US" altLang="ko-KR" sz="1800" dirty="0" smtClean="0"/>
              <a:t>. </a:t>
            </a:r>
          </a:p>
          <a:p>
            <a:pPr lvl="2"/>
            <a:r>
              <a:rPr altLang="en-US" sz="1800" smtClean="0"/>
              <a:t>공유 필드와 속성을 사용하지 않은 상태에서 동일한 결과를 얻으려면 모듈 수준 변수를 사용한다</a:t>
            </a:r>
            <a:r>
              <a:rPr lang="en-US" altLang="ko-KR" sz="1800" dirty="0" smtClean="0"/>
              <a:t>. </a:t>
            </a:r>
          </a:p>
          <a:p>
            <a:pPr lvl="1"/>
            <a:r>
              <a:rPr altLang="en-US" sz="1800" smtClean="0"/>
              <a:t>공유 프로시저</a:t>
            </a:r>
          </a:p>
          <a:p>
            <a:pPr lvl="2"/>
            <a:r>
              <a:rPr altLang="en-US" sz="1800" smtClean="0"/>
              <a:t>클래스의 모든 인스턴스와 관련되는 클래스 메서드이다</a:t>
            </a:r>
            <a:r>
              <a:rPr lang="en-US" altLang="en-US" sz="1800" dirty="0" smtClean="0"/>
              <a:t>.</a:t>
            </a:r>
            <a:endParaRPr altLang="en-US" sz="1800" smtClean="0"/>
          </a:p>
          <a:p>
            <a:pPr lvl="2"/>
            <a:r>
              <a:rPr altLang="en-US" sz="1800" smtClean="0"/>
              <a:t>공유 프로시저는 개체의 메서드에서 호출하거나 클래스에서 직접 호출한다</a:t>
            </a:r>
            <a:r>
              <a:rPr lang="en-US" altLang="ko-KR" sz="1800" dirty="0" smtClean="0"/>
              <a:t>. </a:t>
            </a:r>
          </a:p>
          <a:p>
            <a:pPr lvl="2"/>
            <a:r>
              <a:rPr altLang="en-US" sz="1800" smtClean="0"/>
              <a:t>공유 프로시저 및 속성은 클래스의 인스턴스 메서드를 액세스할 수 없다</a:t>
            </a:r>
            <a:r>
              <a:rPr lang="en-US" altLang="ko-KR" sz="1800" dirty="0" smtClean="0"/>
              <a:t>. 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58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클래스의 이해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59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프로그래밍 요소</a:t>
            </a:r>
          </a:p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800" b="1" smtClean="0"/>
              <a:t>네임스페이스 수준 프로그래밍 요소</a:t>
            </a:r>
            <a:r>
              <a:rPr altLang="en-US" sz="1800" smtClean="0"/>
              <a:t> </a:t>
            </a:r>
            <a:endParaRPr altLang="en-US" sz="1600" smtClean="0"/>
          </a:p>
          <a:p>
            <a:pPr lvl="1"/>
            <a:r>
              <a:rPr lang="en-US" sz="1600" dirty="0" smtClean="0"/>
              <a:t>Class </a:t>
            </a:r>
            <a:r>
              <a:rPr altLang="en-US" sz="1600" smtClean="0"/>
              <a:t>문</a:t>
            </a:r>
          </a:p>
          <a:p>
            <a:pPr lvl="1"/>
            <a:r>
              <a:rPr lang="en-US" sz="1600" dirty="0" smtClean="0"/>
              <a:t>Structure </a:t>
            </a:r>
            <a:r>
              <a:rPr altLang="en-US" sz="1600" smtClean="0"/>
              <a:t>문</a:t>
            </a:r>
          </a:p>
          <a:p>
            <a:pPr lvl="1"/>
            <a:r>
              <a:rPr lang="en-US" sz="1600" dirty="0" smtClean="0"/>
              <a:t>Module </a:t>
            </a:r>
            <a:r>
              <a:rPr altLang="en-US" sz="1600" smtClean="0"/>
              <a:t>문</a:t>
            </a:r>
          </a:p>
          <a:p>
            <a:pPr lvl="1"/>
            <a:r>
              <a:rPr lang="en-US" sz="1600" dirty="0" smtClean="0"/>
              <a:t>Interface </a:t>
            </a:r>
            <a:r>
              <a:rPr altLang="en-US" sz="1600" smtClean="0"/>
              <a:t>문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Delegate </a:t>
            </a:r>
            <a:r>
              <a:rPr altLang="en-US" sz="1600" smtClean="0"/>
              <a:t>문</a:t>
            </a:r>
            <a:endParaRPr lang="en-US" altLang="en-US" sz="1600" dirty="0" smtClean="0"/>
          </a:p>
          <a:p>
            <a:pPr lvl="1"/>
            <a:endParaRPr altLang="en-US" sz="1600" smtClean="0"/>
          </a:p>
          <a:p>
            <a:r>
              <a:rPr altLang="en-US" sz="1800" b="1" smtClean="0"/>
              <a:t>모듈 수준 프로그래밍 요소</a:t>
            </a:r>
            <a:r>
              <a:rPr altLang="en-US" sz="1800" smtClean="0"/>
              <a:t> </a:t>
            </a:r>
          </a:p>
          <a:p>
            <a:pPr lvl="1"/>
            <a:r>
              <a:rPr lang="en-US" sz="1600" dirty="0" smtClean="0"/>
              <a:t>Function </a:t>
            </a:r>
            <a:r>
              <a:rPr altLang="en-US" sz="1600" smtClean="0"/>
              <a:t>문</a:t>
            </a:r>
            <a:r>
              <a:rPr lang="en-US" sz="1600" dirty="0" smtClean="0"/>
              <a:t>: </a:t>
            </a:r>
            <a:r>
              <a:rPr altLang="en-US" sz="1600" smtClean="0"/>
              <a:t>리턴 값이 있는 메서드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Sub </a:t>
            </a:r>
            <a:r>
              <a:rPr altLang="en-US" sz="1600" smtClean="0"/>
              <a:t>문</a:t>
            </a:r>
            <a:r>
              <a:rPr lang="en-US" sz="1600" dirty="0" smtClean="0"/>
              <a:t>: </a:t>
            </a:r>
            <a:r>
              <a:rPr altLang="en-US" sz="1600" smtClean="0"/>
              <a:t>리턴 값이 없는 메서드 </a:t>
            </a:r>
            <a:r>
              <a:rPr lang="en-US" altLang="en-US" sz="1600" dirty="0" smtClean="0"/>
              <a:t>void Type</a:t>
            </a:r>
            <a:r>
              <a:rPr altLang="en-US" sz="1600" smtClean="0"/>
              <a:t> 메서드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lang="en-US" sz="1600" dirty="0" smtClean="0"/>
              <a:t>Declare </a:t>
            </a:r>
            <a:r>
              <a:rPr altLang="en-US" sz="1600" smtClean="0"/>
              <a:t>문</a:t>
            </a:r>
            <a:r>
              <a:rPr lang="en-US" sz="1600" dirty="0" smtClean="0"/>
              <a:t>: </a:t>
            </a:r>
            <a:r>
              <a:rPr altLang="en-US" sz="1600" smtClean="0"/>
              <a:t>외부에 선언된 프로시저에 대한 참조를 선언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lang="en-US" sz="1600" dirty="0" smtClean="0"/>
              <a:t>Operator </a:t>
            </a:r>
            <a:r>
              <a:rPr altLang="en-US" sz="1600" smtClean="0"/>
              <a:t>문</a:t>
            </a:r>
            <a:r>
              <a:rPr lang="en-US" sz="1600" dirty="0" smtClean="0"/>
              <a:t>: </a:t>
            </a:r>
            <a:r>
              <a:rPr altLang="en-US" sz="1600" smtClean="0"/>
              <a:t>연산자 프로시저를 정의하는 연산자 기호</a:t>
            </a:r>
            <a:r>
              <a:rPr lang="en-US" sz="1600" dirty="0" smtClean="0"/>
              <a:t>, </a:t>
            </a:r>
            <a:r>
              <a:rPr altLang="en-US" sz="1600" smtClean="0"/>
              <a:t>피연산자 및 코드를 선언</a:t>
            </a:r>
            <a:r>
              <a:rPr lang="en-US" altLang="en-US" sz="1600" dirty="0" smtClean="0"/>
              <a:t>.</a:t>
            </a:r>
            <a:endParaRPr altLang="en-US" sz="1600" smtClean="0"/>
          </a:p>
          <a:p>
            <a:pPr lvl="1"/>
            <a:r>
              <a:rPr lang="en-US" sz="1600" dirty="0" smtClean="0"/>
              <a:t>Property </a:t>
            </a:r>
            <a:r>
              <a:rPr altLang="en-US" sz="1600" smtClean="0"/>
              <a:t>문</a:t>
            </a:r>
            <a:r>
              <a:rPr lang="en-US" sz="1600" dirty="0" smtClean="0"/>
              <a:t>: </a:t>
            </a:r>
            <a:r>
              <a:rPr altLang="en-US" sz="1600" smtClean="0"/>
              <a:t>속성을 값을 저장하고 선언하는데 사용되는 속성 프로시저를 선언</a:t>
            </a:r>
            <a:r>
              <a:rPr lang="en-US" sz="1600" dirty="0" smtClean="0"/>
              <a:t>.</a:t>
            </a:r>
          </a:p>
          <a:p>
            <a:pPr lvl="1"/>
            <a:endParaRPr altLang="en-US" sz="1600" smtClean="0"/>
          </a:p>
          <a:p>
            <a:r>
              <a:rPr altLang="en-US" sz="1800" b="1" smtClean="0"/>
              <a:t>프로시저 수준의 프로그래밍 요소</a:t>
            </a:r>
          </a:p>
          <a:p>
            <a:pPr lvl="1"/>
            <a:r>
              <a:rPr altLang="en-US" sz="1600" smtClean="0"/>
              <a:t>대부분의 런타임 코드를 구성하는 실행문</a:t>
            </a:r>
            <a:r>
              <a:rPr lang="en-US" sz="1600" dirty="0" smtClean="0"/>
              <a:t>. 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개요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en-US" sz="1200" dirty="0" smtClean="0"/>
          </a:p>
          <a:p>
            <a:r>
              <a:rPr altLang="en-US" sz="2800" b="1" smtClean="0"/>
              <a:t>클래스</a:t>
            </a:r>
            <a:r>
              <a:rPr altLang="en-US" sz="1800" smtClean="0"/>
              <a:t>를 사용하면 다른 프로시저에 대한 항목의 표시 여부와 액세스 가능성을 제어할 수 있을 뿐만 아니라 관련 항목을 하나의 단위로 그룹화 할 수 있으므로 객체 지향 프로그래밍에서 매우 중요한 역할을 한다</a:t>
            </a:r>
            <a:r>
              <a:rPr lang="en-US" sz="1800" dirty="0" smtClean="0"/>
              <a:t>. </a:t>
            </a:r>
          </a:p>
          <a:p>
            <a:endParaRPr lang="en-US" sz="1800" dirty="0" smtClean="0"/>
          </a:p>
          <a:p>
            <a:r>
              <a:rPr altLang="en-US" sz="2600" b="1" smtClean="0"/>
              <a:t>특징</a:t>
            </a:r>
            <a:endParaRPr altLang="en-US" sz="2200" b="1" smtClean="0"/>
          </a:p>
          <a:p>
            <a:pPr lvl="1"/>
            <a:r>
              <a:rPr altLang="en-US" sz="1600" smtClean="0"/>
              <a:t>캡슐화에 사용된다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상속이 가능하다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공유 멤버를 가질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파생 클래스는 상속된 멤버와 동일한 이름으로 기본 클래스의 멤버를 숨길 수 있다</a:t>
            </a:r>
            <a:r>
              <a:rPr lang="en-US" sz="1600" dirty="0" smtClean="0"/>
              <a:t>. </a:t>
            </a:r>
          </a:p>
          <a:p>
            <a:pPr lvl="1"/>
            <a:endParaRPr lang="en-US" sz="1600" dirty="0" smtClean="0"/>
          </a:p>
          <a:p>
            <a:r>
              <a:rPr altLang="en-US" sz="2600" b="1" smtClean="0"/>
              <a:t>클래스와 모듈의 비교</a:t>
            </a:r>
          </a:p>
          <a:p>
            <a:pPr lvl="1"/>
            <a:r>
              <a:rPr altLang="en-US" sz="1600" smtClean="0"/>
              <a:t>클래스는 객체로 </a:t>
            </a:r>
            <a:r>
              <a:rPr altLang="en-US" sz="1600" b="1" smtClean="0"/>
              <a:t>인스턴스화</a:t>
            </a:r>
            <a:r>
              <a:rPr altLang="en-US" sz="1600" smtClean="0"/>
              <a:t> 할 수 있지만 표준 모듈은 객체로 인스턴스화 할 수 없다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모듈은 데이터의 복사본이 하나만 존재할 수 있으므로 프로그램의 한 부분에서 모듈의 변수를 변경하면 프로그램의 다른 부분에서도 해당 변수를 읽을 때 동일한 값을 읽을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클래스의 멤버는 해당 객체의 수명이 지속되는 동안만 존재 하지만 </a:t>
            </a:r>
            <a:r>
              <a:rPr altLang="en-US" sz="1600" b="1" smtClean="0"/>
              <a:t>모듈</a:t>
            </a:r>
            <a:r>
              <a:rPr altLang="en-US" sz="1600" smtClean="0"/>
              <a:t>의 멤버는 어플리케이션의 수명이 지속되는 동안 존재하므로 </a:t>
            </a:r>
            <a:r>
              <a:rPr altLang="en-US" sz="1600" b="1" smtClean="0"/>
              <a:t>전역 변수에 해당</a:t>
            </a:r>
            <a:r>
              <a:rPr altLang="en-US" sz="1600" smtClean="0"/>
              <a:t> 된다</a:t>
            </a:r>
            <a:r>
              <a:rPr lang="en-US" sz="1600" dirty="0" smtClean="0"/>
              <a:t>. </a:t>
            </a:r>
          </a:p>
          <a:p>
            <a:pPr lvl="1"/>
            <a:r>
              <a:rPr altLang="en-US" sz="1600" b="1" smtClean="0"/>
              <a:t>모듈은</a:t>
            </a:r>
            <a:r>
              <a:rPr altLang="en-US" sz="1600" smtClean="0"/>
              <a:t> 컴파일러에 의해 </a:t>
            </a:r>
            <a:r>
              <a:rPr altLang="en-US" sz="1600" b="1" smtClean="0"/>
              <a:t>모든 멤버가 </a:t>
            </a:r>
            <a:r>
              <a:rPr lang="en-US" altLang="en-US" sz="1600" b="1" dirty="0" smtClean="0"/>
              <a:t>Shared</a:t>
            </a:r>
            <a:r>
              <a:rPr altLang="en-US" sz="1600" b="1" smtClean="0"/>
              <a:t>로 선언된 클래스</a:t>
            </a:r>
            <a:r>
              <a:rPr altLang="en-US" sz="1600" smtClean="0"/>
              <a:t>로 변환 된다</a:t>
            </a:r>
            <a:r>
              <a:rPr lang="en-US" altLang="en-US" sz="1600" dirty="0" smtClean="0"/>
              <a:t>.</a:t>
            </a:r>
            <a:endParaRPr altLang="en-US" sz="1600" smtClean="0"/>
          </a:p>
          <a:p>
            <a:endParaRPr altLang="en-US" sz="160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60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객체의 생성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/>
          </a:bodyPr>
          <a:lstStyle/>
          <a:p>
            <a:r>
              <a:rPr altLang="en-US" sz="2400" b="1" smtClean="0"/>
              <a:t>생성자</a:t>
            </a: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sz="1600" dirty="0" smtClean="0"/>
              <a:t>: </a:t>
            </a:r>
            <a:r>
              <a:rPr altLang="en-US" sz="1800" smtClean="0"/>
              <a:t>객체는</a:t>
            </a:r>
            <a:r>
              <a:rPr lang="en-US" sz="1800" dirty="0" smtClean="0"/>
              <a:t> New </a:t>
            </a:r>
            <a:r>
              <a:rPr altLang="en-US" sz="1800" smtClean="0"/>
              <a:t>키워드를 통해 인스턴스가 만들어 진다</a:t>
            </a:r>
            <a:r>
              <a:rPr lang="en-US" sz="1800" dirty="0" smtClean="0"/>
              <a:t>. </a:t>
            </a:r>
            <a:r>
              <a:rPr altLang="en-US" sz="1800" smtClean="0"/>
              <a:t>이때 </a:t>
            </a:r>
            <a:r>
              <a:rPr lang="en-US" sz="1800" dirty="0" smtClean="0"/>
              <a:t>Sub New(</a:t>
            </a:r>
            <a:r>
              <a:rPr altLang="en-US" sz="1800" b="1" smtClean="0"/>
              <a:t>생성자</a:t>
            </a:r>
            <a:r>
              <a:rPr lang="en-US" altLang="en-US" sz="1800" dirty="0" smtClean="0"/>
              <a:t>)</a:t>
            </a:r>
            <a:r>
              <a:rPr lang="en-US" sz="1800" dirty="0" smtClean="0"/>
              <a:t> </a:t>
            </a:r>
            <a:r>
              <a:rPr altLang="en-US" sz="1800" smtClean="0"/>
              <a:t>프로시저가 호출된다</a:t>
            </a:r>
            <a:r>
              <a:rPr lang="en-US" sz="18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생성자는 객체를 초기화 하는 프로시저 이다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객체가 만들어 질 때 한번만 실행 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클래스의 다른 어떤 코드보다도 먼저 실행 된다</a:t>
            </a:r>
            <a:r>
              <a:rPr lang="en-US" sz="1600" dirty="0" smtClean="0"/>
              <a:t>. ???</a:t>
            </a:r>
            <a:endParaRPr altLang="en-US" sz="1600" smtClean="0"/>
          </a:p>
          <a:p>
            <a:pPr lvl="1"/>
            <a:r>
              <a:rPr altLang="en-US" sz="1600" smtClean="0"/>
              <a:t>생성자는 동일한 클래스나 파생 클래스에서 다른 생성자 코드의 첫 줄 외에는 다른 어떠한 곳에서도 명시적으로 호출할 수 없다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클래스에서</a:t>
            </a:r>
            <a:r>
              <a:rPr lang="en-US" sz="1600" dirty="0" smtClean="0"/>
              <a:t> Sub New </a:t>
            </a:r>
            <a:r>
              <a:rPr altLang="en-US" sz="1600" smtClean="0"/>
              <a:t>프로시저가 명시적으로 작성되어 있지 않으면 컴파일러가 자동으로 기본 생성자를 만든다</a:t>
            </a:r>
            <a:r>
              <a:rPr lang="en-US" sz="16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2000" b="1" smtClean="0"/>
              <a:t>소멸자</a:t>
            </a: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sz="1800" dirty="0" smtClean="0"/>
              <a:t>: </a:t>
            </a:r>
            <a:r>
              <a:rPr altLang="en-US" sz="1800" smtClean="0"/>
              <a:t>객체가 사용하고 있는 시스템 리소스를 해제 한다</a:t>
            </a:r>
            <a:r>
              <a:rPr lang="en-US" sz="1800" dirty="0" smtClean="0"/>
              <a:t>. </a:t>
            </a:r>
            <a:r>
              <a:rPr altLang="en-US" sz="1800" smtClean="0"/>
              <a:t>이때</a:t>
            </a:r>
            <a:r>
              <a:rPr lang="en-US" sz="1800" dirty="0" smtClean="0"/>
              <a:t> Sub Finalize </a:t>
            </a:r>
            <a:r>
              <a:rPr altLang="en-US" sz="1800" smtClean="0"/>
              <a:t>메서드가 자동을 호출 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600" smtClean="0"/>
              <a:t>소멸자는 객체가 소멸되기 직전에 실행해야 하는 코드가 포함 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소멸자는 해당 클래스 또는 파생 클래스에서만 호출할 수 있는 보호된 메서드 이다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개체가</a:t>
            </a:r>
            <a:r>
              <a:rPr lang="en-US" sz="1600" dirty="0" smtClean="0"/>
              <a:t> Nothing</a:t>
            </a:r>
            <a:r>
              <a:rPr altLang="en-US" sz="1600" smtClean="0"/>
              <a:t>으로 설정되더라도 즉시 소멸자가 호출되지는 않는다</a:t>
            </a:r>
            <a:r>
              <a:rPr lang="en-US" sz="1600" dirty="0" smtClean="0"/>
              <a:t>. -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</a:t>
            </a:r>
            <a:r>
              <a:rPr altLang="en-US" sz="1600" smtClean="0"/>
              <a:t>개체에 대한 참조가 끊어지는 시점과 소멸자를 호출하는 시점은 차이가 있다</a:t>
            </a:r>
            <a:r>
              <a:rPr lang="en-US" sz="1600" dirty="0" smtClean="0"/>
              <a:t>(</a:t>
            </a:r>
            <a:r>
              <a:rPr altLang="en-US" sz="1600" smtClean="0"/>
              <a:t>아무도 모른다</a:t>
            </a:r>
            <a:r>
              <a:rPr lang="en-US" sz="1600" dirty="0" smtClean="0"/>
              <a:t>).</a:t>
            </a:r>
            <a:endParaRPr altLang="en-US" sz="1600" smtClean="0"/>
          </a:p>
          <a:p>
            <a:pPr lvl="1"/>
            <a:r>
              <a:rPr altLang="en-US" sz="1600" smtClean="0"/>
              <a:t>언제든지 명시적으로 리소스를 즉시 해제 하려면</a:t>
            </a:r>
            <a:r>
              <a:rPr lang="en-US" sz="1600" dirty="0" smtClean="0"/>
              <a:t> Dispose</a:t>
            </a:r>
            <a:r>
              <a:rPr altLang="en-US" sz="1600" smtClean="0"/>
              <a:t>를 사용 한다</a:t>
            </a:r>
            <a:r>
              <a:rPr lang="en-US" sz="1600" dirty="0" smtClean="0"/>
              <a:t>. </a:t>
            </a:r>
            <a:endParaRPr lang="ko-KR" altLang="en-US" sz="16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61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IDisposable</a:t>
            </a:r>
            <a:r>
              <a:rPr lang="en-US" dirty="0" smtClean="0"/>
              <a:t> </a:t>
            </a:r>
            <a:r>
              <a:rPr altLang="en-US" smtClean="0"/>
              <a:t>인터페이스의 구현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sz="1800" b="1" dirty="0" smtClean="0"/>
          </a:p>
          <a:p>
            <a:r>
              <a:rPr lang="en-US" sz="2400" b="1" dirty="0" err="1" smtClean="0"/>
              <a:t>IDisposable</a:t>
            </a:r>
            <a:r>
              <a:rPr lang="en-US" sz="2400" b="1" dirty="0" smtClean="0"/>
              <a:t> </a:t>
            </a:r>
            <a:r>
              <a:rPr altLang="en-US" sz="2400" b="1" smtClean="0"/>
              <a:t>인터페이스</a:t>
            </a:r>
          </a:p>
          <a:p>
            <a:pPr lvl="1"/>
            <a:endParaRPr lang="en-US" altLang="en-US" dirty="0" smtClean="0"/>
          </a:p>
          <a:p>
            <a:pPr lvl="1"/>
            <a:r>
              <a:rPr altLang="en-US" sz="1800" smtClean="0"/>
              <a:t>클래스 인스턴스가</a:t>
            </a:r>
            <a:r>
              <a:rPr lang="en-US" sz="1800" dirty="0" smtClean="0"/>
              <a:t> CLR</a:t>
            </a:r>
            <a:r>
              <a:rPr altLang="en-US" sz="1800" smtClean="0"/>
              <a:t>에서 관리하지 않는 리소스</a:t>
            </a:r>
            <a:r>
              <a:rPr lang="en-US" sz="1800" dirty="0" smtClean="0"/>
              <a:t>(</a:t>
            </a:r>
            <a:r>
              <a:rPr altLang="en-US" sz="1800" smtClean="0"/>
              <a:t>윈도우 핸들</a:t>
            </a:r>
            <a:r>
              <a:rPr lang="en-US" sz="1800" dirty="0" smtClean="0"/>
              <a:t>, </a:t>
            </a:r>
            <a:r>
              <a:rPr altLang="en-US" sz="1800" smtClean="0"/>
              <a:t>데이터베이스 연결</a:t>
            </a:r>
            <a:r>
              <a:rPr lang="en-US" sz="1800" dirty="0" smtClean="0"/>
              <a:t>, </a:t>
            </a:r>
            <a:r>
              <a:rPr altLang="en-US" sz="1800" smtClean="0"/>
              <a:t>그래픽 객체</a:t>
            </a:r>
            <a:r>
              <a:rPr lang="en-US" sz="1800" dirty="0" smtClean="0"/>
              <a:t>)</a:t>
            </a:r>
            <a:r>
              <a:rPr altLang="en-US" sz="1800" smtClean="0"/>
              <a:t>를 제어할 경우 이러한 리소스들은 반드시 소멸자에서 해제 되어야 한다</a:t>
            </a:r>
            <a:r>
              <a:rPr lang="en-US" sz="1800" dirty="0" smtClean="0"/>
              <a:t>.  </a:t>
            </a:r>
            <a:r>
              <a:rPr lang="en-US" sz="1800" dirty="0" smtClean="0">
                <a:sym typeface="Wingdings" pitchFamily="2" charset="2"/>
              </a:rPr>
              <a:t>  </a:t>
            </a:r>
            <a:r>
              <a:rPr altLang="en-US" sz="1800" smtClean="0">
                <a:sym typeface="Wingdings" pitchFamily="2" charset="2"/>
              </a:rPr>
              <a:t>명시적으로 소멸시키지 않을 경우 성능에 악영향을 준다</a:t>
            </a:r>
            <a:r>
              <a:rPr lang="en-US" altLang="en-US" sz="1800" dirty="0" smtClean="0">
                <a:sym typeface="Wingdings" pitchFamily="2" charset="2"/>
              </a:rPr>
              <a:t>.</a:t>
            </a:r>
            <a:endParaRPr lang="en-US" sz="1800" dirty="0" smtClean="0"/>
          </a:p>
          <a:p>
            <a:pPr lvl="1"/>
            <a:endParaRPr altLang="en-US" sz="1800" smtClean="0"/>
          </a:p>
          <a:p>
            <a:pPr lvl="1"/>
            <a:r>
              <a:rPr altLang="en-US" sz="1800" smtClean="0"/>
              <a:t>가비지 수집기는 메모리를 더 필요로 하는 경우에만 객체를 소멸 시킨다</a:t>
            </a:r>
            <a:r>
              <a:rPr lang="en-US" sz="1800" dirty="0" smtClean="0"/>
              <a:t>. </a:t>
            </a:r>
            <a:r>
              <a:rPr altLang="en-US" sz="1800" smtClean="0"/>
              <a:t>즉</a:t>
            </a:r>
            <a:r>
              <a:rPr lang="en-US" sz="1800" dirty="0" smtClean="0"/>
              <a:t>, </a:t>
            </a:r>
            <a:r>
              <a:rPr altLang="en-US" sz="1800" smtClean="0"/>
              <a:t>객체가 소멸되기까지 많은 시간을 기다려야 한다</a:t>
            </a:r>
            <a:r>
              <a:rPr lang="en-US" sz="1800" dirty="0" smtClean="0"/>
              <a:t>. </a:t>
            </a:r>
            <a:r>
              <a:rPr altLang="en-US" sz="1800" smtClean="0"/>
              <a:t>이러한 점을 보완하기 위해</a:t>
            </a:r>
            <a:r>
              <a:rPr lang="en-US" sz="1800" dirty="0" smtClean="0"/>
              <a:t> </a:t>
            </a:r>
            <a:r>
              <a:rPr lang="en-US" sz="1800" dirty="0" err="1" smtClean="0"/>
              <a:t>IDisposable</a:t>
            </a:r>
            <a:r>
              <a:rPr lang="en-US" sz="1800" dirty="0" smtClean="0"/>
              <a:t> </a:t>
            </a:r>
            <a:r>
              <a:rPr altLang="en-US" sz="1800" smtClean="0"/>
              <a:t>인터페이스를 구현하는 경우 명시적으로 리소스를 관리할 수 있는 메커니즘이 제공된다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pPr lvl="1"/>
            <a:r>
              <a:rPr altLang="en-US" sz="1800" smtClean="0"/>
              <a:t>소멸자</a:t>
            </a:r>
            <a:r>
              <a:rPr lang="en-US" altLang="en-US" sz="1800" dirty="0" smtClean="0"/>
              <a:t>(</a:t>
            </a:r>
            <a:r>
              <a:rPr lang="en-US" sz="1800" dirty="0" smtClean="0"/>
              <a:t>Finalize )</a:t>
            </a:r>
            <a:r>
              <a:rPr altLang="en-US" sz="1800" smtClean="0"/>
              <a:t>와는 달리</a:t>
            </a:r>
            <a:r>
              <a:rPr lang="en-US" sz="1800" dirty="0" smtClean="0"/>
              <a:t> Dispose </a:t>
            </a:r>
            <a:r>
              <a:rPr altLang="en-US" sz="1800" smtClean="0"/>
              <a:t>메서드는 자동으로 호출되지 않는다</a:t>
            </a:r>
            <a:r>
              <a:rPr lang="en-US" sz="1800" dirty="0" smtClean="0"/>
              <a:t>. </a:t>
            </a:r>
            <a:r>
              <a:rPr altLang="en-US" sz="1800" smtClean="0"/>
              <a:t>따라서 리소스를 즉시 해제하려면 명시적으로</a:t>
            </a:r>
            <a:r>
              <a:rPr lang="en-US" sz="1800" dirty="0" smtClean="0"/>
              <a:t> Dispose</a:t>
            </a:r>
            <a:r>
              <a:rPr altLang="en-US" sz="1800" smtClean="0"/>
              <a:t>를 호출해야 한다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62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err="1" smtClean="0"/>
              <a:t>IDisposable</a:t>
            </a:r>
            <a:r>
              <a:rPr altLang="en-US" smtClean="0"/>
              <a:t> 인터페이스의 구현</a:t>
            </a:r>
          </a:p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800" b="1" smtClean="0"/>
              <a:t>구현</a:t>
            </a:r>
            <a:endParaRPr altLang="en-US" sz="1400" b="1" smtClean="0"/>
          </a:p>
          <a:p>
            <a:pPr lvl="1"/>
            <a:r>
              <a:rPr altLang="en-US" sz="1400" smtClean="0"/>
              <a:t>개체가 삭제되었는지 여부를 추적하는 필드를 정의 한다</a:t>
            </a:r>
            <a:r>
              <a:rPr lang="en-US" altLang="ko-KR" sz="1400" dirty="0" smtClean="0"/>
              <a:t>. </a:t>
            </a:r>
          </a:p>
          <a:p>
            <a:pPr lvl="1"/>
            <a:endParaRPr altLang="en-US" sz="1400" smtClean="0"/>
          </a:p>
          <a:p>
            <a:pPr lvl="1"/>
            <a:endParaRPr altLang="en-US" sz="1400" smtClean="0"/>
          </a:p>
          <a:p>
            <a:pPr lvl="1"/>
            <a:r>
              <a:rPr altLang="en-US" sz="1400" smtClean="0"/>
              <a:t>클래스의 리소스를 해제하는 </a:t>
            </a:r>
            <a:r>
              <a:rPr lang="en-US" altLang="ko-KR" sz="1400" dirty="0" smtClean="0"/>
              <a:t>Dispose</a:t>
            </a:r>
            <a:r>
              <a:rPr altLang="en-US" sz="1400" smtClean="0"/>
              <a:t>를 오버로드 한다</a:t>
            </a:r>
            <a:r>
              <a:rPr lang="en-US" altLang="ko-KR" sz="1400" dirty="0" smtClean="0"/>
              <a:t>. </a:t>
            </a:r>
            <a:r>
              <a:rPr altLang="en-US" sz="1400" smtClean="0"/>
              <a:t>오버로드된 메서드는 기본 클래스의 </a:t>
            </a:r>
            <a:r>
              <a:rPr lang="en-US" altLang="ko-KR" sz="1400" dirty="0" smtClean="0"/>
              <a:t>Dispose </a:t>
            </a:r>
            <a:r>
              <a:rPr altLang="en-US" sz="1400" smtClean="0"/>
              <a:t>및 </a:t>
            </a:r>
            <a:r>
              <a:rPr lang="en-US" altLang="ko-KR" sz="1400" dirty="0" smtClean="0"/>
              <a:t>Finalize </a:t>
            </a:r>
            <a:r>
              <a:rPr altLang="en-US" sz="1400" smtClean="0"/>
              <a:t>메서드에 의해 호출 되어야 한다</a:t>
            </a:r>
            <a:r>
              <a:rPr lang="en-US" altLang="ko-KR" sz="1400" dirty="0" smtClean="0"/>
              <a:t>.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sz="1400" dirty="0" err="1" smtClean="0"/>
              <a:t>IDisposable.Dispose</a:t>
            </a:r>
            <a:r>
              <a:rPr lang="en-US" sz="1400" dirty="0" smtClean="0"/>
              <a:t> </a:t>
            </a:r>
            <a:r>
              <a:rPr altLang="en-US" sz="1400" smtClean="0"/>
              <a:t>인터페이스의 구현</a:t>
            </a:r>
            <a:r>
              <a:rPr lang="en-US" sz="1400" dirty="0" smtClean="0"/>
              <a:t>(</a:t>
            </a:r>
            <a:r>
              <a:rPr altLang="en-US" sz="1400" smtClean="0"/>
              <a:t>아래 코드를 변경하지 않고 그대로 사용</a:t>
            </a:r>
            <a:r>
              <a:rPr lang="en-US" sz="1400" dirty="0" smtClean="0"/>
              <a:t>)</a:t>
            </a:r>
            <a:endParaRPr altLang="en-US" sz="1400" smtClean="0"/>
          </a:p>
          <a:p>
            <a:pPr lvl="1"/>
            <a:endParaRPr lang="en-US" altLang="ko-KR" sz="1400" dirty="0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142976" y="1500174"/>
          <a:ext cx="6096000" cy="370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Protected disposed As Boolean = False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071538" y="2571744"/>
          <a:ext cx="6096000" cy="2286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Protected Overridable Sub Dispose(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ByVal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disposing As Boolean)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If Not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Me.disposed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Then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If disposing Then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' </a:t>
                      </a:r>
                      <a:r>
                        <a:rPr kumimoji="1"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관리되는 리소스를 해제 한다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End If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' </a:t>
                      </a:r>
                      <a:r>
                        <a:rPr kumimoji="1"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관리되지 않는 공유 리소스를 해제 한다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End If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Me.disposed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True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Sub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071538" y="5357826"/>
          <a:ext cx="6096000" cy="1066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Sub Dispose() Implements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IDisposable.Dispose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Dispose(True)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GC.SuppressFinalize</a:t>
                      </a:r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(Me)</a:t>
                      </a:r>
                      <a:endParaRPr kumimoji="1" lang="ko-KR" altLang="en-US" sz="16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Sub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날짜 개체 틀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63</a:t>
            </a:fld>
            <a:endParaRPr kumimoji="1" lang="ko-KR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IDisposable</a:t>
            </a:r>
            <a:r>
              <a:rPr altLang="en-US" smtClean="0"/>
              <a:t>를 구현한 클래스의 파생 클래스에서 구현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800" smtClean="0"/>
              <a:t>파생 클래스는 삭제해야 할 추가 리소스가 없는 경우 기본 클래스의</a:t>
            </a:r>
            <a:r>
              <a:rPr lang="en-US" sz="1800" dirty="0" smtClean="0"/>
              <a:t> Dispose </a:t>
            </a:r>
            <a:r>
              <a:rPr altLang="en-US" sz="1800" smtClean="0"/>
              <a:t>메서드를 재정의 할 필요가 없다</a:t>
            </a:r>
            <a:r>
              <a:rPr lang="en-US" sz="1800" dirty="0" smtClean="0"/>
              <a:t>. </a:t>
            </a:r>
            <a:endParaRPr altLang="en-US" sz="1800" smtClean="0"/>
          </a:p>
          <a:p>
            <a:r>
              <a:rPr altLang="en-US" sz="1800" smtClean="0"/>
              <a:t>추가 삭제 리소스가 있는 경우 아래와 같이 </a:t>
            </a:r>
            <a:r>
              <a:rPr lang="en-US" sz="1800" dirty="0" smtClean="0"/>
              <a:t>Dispose(Boolean) </a:t>
            </a:r>
            <a:r>
              <a:rPr altLang="en-US" sz="1800" smtClean="0"/>
              <a:t>메서드를 재정의 해서 코드를 작성 한다</a:t>
            </a:r>
            <a:r>
              <a:rPr lang="en-US" sz="1800" dirty="0" smtClean="0"/>
              <a:t>. 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 </a:t>
            </a:r>
            <a:r>
              <a:rPr altLang="en-US" sz="1800" smtClean="0"/>
              <a:t>파생 클래스에서 기본 클래스의</a:t>
            </a:r>
            <a:r>
              <a:rPr lang="en-US" sz="1800" dirty="0" smtClean="0"/>
              <a:t> Dispose() </a:t>
            </a:r>
            <a:r>
              <a:rPr altLang="en-US" sz="1800" smtClean="0"/>
              <a:t>및</a:t>
            </a:r>
            <a:r>
              <a:rPr lang="en-US" sz="1800" dirty="0" smtClean="0"/>
              <a:t> Finalize() </a:t>
            </a:r>
            <a:r>
              <a:rPr altLang="en-US" sz="1800" smtClean="0"/>
              <a:t>메서드를 재정의 하지 않아야 한다</a:t>
            </a:r>
            <a:r>
              <a:rPr lang="en-US" sz="1800" dirty="0" smtClean="0"/>
              <a:t>. </a:t>
            </a:r>
            <a:endParaRPr lang="ko-KR" altLang="en-US" sz="180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71472" y="2285992"/>
          <a:ext cx="7643866" cy="2560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643866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dirty="0" smtClean="0"/>
                        <a:t>Protected Overrides Sub Dispose(</a:t>
                      </a:r>
                      <a:r>
                        <a:rPr kumimoji="1" lang="en-US" sz="1800" dirty="0" err="1" smtClean="0"/>
                        <a:t>ByVal</a:t>
                      </a:r>
                      <a:r>
                        <a:rPr kumimoji="1" lang="en-US" sz="1800" dirty="0" smtClean="0"/>
                        <a:t> disposing As Boolean)</a:t>
                      </a:r>
                      <a:endParaRPr kumimoji="1" lang="ko-KR" altLang="en-US" sz="1800" dirty="0" smtClean="0"/>
                    </a:p>
                    <a:p>
                      <a:pPr latinLnBrk="1"/>
                      <a:r>
                        <a:rPr kumimoji="1" lang="en-US" sz="1800" dirty="0" smtClean="0"/>
                        <a:t>    If Not </a:t>
                      </a:r>
                      <a:r>
                        <a:rPr kumimoji="1" lang="en-US" sz="1800" dirty="0" err="1" smtClean="0"/>
                        <a:t>Me.disposed</a:t>
                      </a:r>
                      <a:r>
                        <a:rPr kumimoji="1" lang="en-US" sz="1800" dirty="0" smtClean="0"/>
                        <a:t> Then</a:t>
                      </a:r>
                      <a:endParaRPr kumimoji="1" lang="ko-KR" altLang="en-US" sz="1800" dirty="0" smtClean="0"/>
                    </a:p>
                    <a:p>
                      <a:pPr latinLnBrk="1"/>
                      <a:r>
                        <a:rPr kumimoji="1" lang="en-US" sz="1800" dirty="0" smtClean="0"/>
                        <a:t>        If disposing Then</a:t>
                      </a:r>
                      <a:endParaRPr kumimoji="1" lang="ko-KR" altLang="en-US" sz="1800" dirty="0" smtClean="0"/>
                    </a:p>
                    <a:p>
                      <a:pPr latinLnBrk="1"/>
                      <a:r>
                        <a:rPr kumimoji="1" lang="en-US" sz="1800" dirty="0" smtClean="0"/>
                        <a:t>            ' </a:t>
                      </a:r>
                      <a:r>
                        <a:rPr kumimoji="1" lang="ko-KR" altLang="en-US" sz="1800" dirty="0" smtClean="0"/>
                        <a:t>여기에 관리되지 않는 리소스를 삭제 한다</a:t>
                      </a:r>
                      <a:r>
                        <a:rPr kumimoji="1" lang="en-US" sz="1800" dirty="0" smtClean="0"/>
                        <a:t>.</a:t>
                      </a:r>
                      <a:endParaRPr kumimoji="1" lang="ko-KR" altLang="en-US" sz="1800" dirty="0" smtClean="0"/>
                    </a:p>
                    <a:p>
                      <a:pPr latinLnBrk="1"/>
                      <a:r>
                        <a:rPr kumimoji="1" lang="en-US" sz="1800" dirty="0" smtClean="0"/>
                        <a:t>        End If</a:t>
                      </a:r>
                      <a:endParaRPr kumimoji="1" lang="ko-KR" altLang="en-US" sz="1800" dirty="0" smtClean="0"/>
                    </a:p>
                    <a:p>
                      <a:pPr latinLnBrk="1"/>
                      <a:r>
                        <a:rPr kumimoji="1" lang="en-US" sz="1800" dirty="0" smtClean="0"/>
                        <a:t>        ' </a:t>
                      </a:r>
                      <a:r>
                        <a:rPr kumimoji="1" lang="ko-KR" altLang="en-US" sz="1800" dirty="0" smtClean="0"/>
                        <a:t>여기에 관리되는 리소스를 삭제 한다</a:t>
                      </a:r>
                      <a:r>
                        <a:rPr kumimoji="1" lang="en-US" sz="1800" dirty="0" smtClean="0"/>
                        <a:t>. </a:t>
                      </a:r>
                      <a:endParaRPr kumimoji="1" lang="ko-KR" altLang="en-US" sz="1800" dirty="0" smtClean="0"/>
                    </a:p>
                    <a:p>
                      <a:pPr latinLnBrk="1"/>
                      <a:r>
                        <a:rPr kumimoji="1" lang="en-US" sz="1800" dirty="0" smtClean="0"/>
                        <a:t>    End If</a:t>
                      </a:r>
                      <a:endParaRPr kumimoji="1" lang="ko-KR" altLang="en-US" sz="1800" dirty="0" smtClean="0"/>
                    </a:p>
                    <a:p>
                      <a:pPr latinLnBrk="1"/>
                      <a:r>
                        <a:rPr kumimoji="1" lang="en-US" sz="1800" dirty="0" smtClean="0"/>
                        <a:t>    </a:t>
                      </a:r>
                      <a:r>
                        <a:rPr kumimoji="1" lang="en-US" sz="1800" dirty="0" err="1" smtClean="0"/>
                        <a:t>MyBase.Dispose</a:t>
                      </a:r>
                      <a:r>
                        <a:rPr kumimoji="1" lang="en-US" sz="1800" dirty="0" smtClean="0"/>
                        <a:t>(disposing)</a:t>
                      </a:r>
                      <a:endParaRPr kumimoji="1" lang="ko-KR" altLang="en-US" sz="1800" dirty="0" smtClean="0"/>
                    </a:p>
                    <a:p>
                      <a:r>
                        <a:rPr kumimoji="1" lang="en-US" sz="1800" dirty="0" smtClean="0"/>
                        <a:t>End Sub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64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IDisposable</a:t>
            </a:r>
            <a:r>
              <a:rPr lang="en-US" dirty="0" smtClean="0"/>
              <a:t> </a:t>
            </a:r>
            <a:r>
              <a:rPr altLang="en-US" smtClean="0"/>
              <a:t>구현에 대한 시각화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1800" b="1" dirty="0" smtClean="0"/>
          </a:p>
          <a:p>
            <a:r>
              <a:rPr altLang="en-US" sz="1800" b="1" smtClean="0"/>
              <a:t>다음은 </a:t>
            </a:r>
            <a:r>
              <a:rPr lang="en-US" altLang="en-US" sz="1800" b="1" dirty="0" err="1" smtClean="0"/>
              <a:t>IDisposable</a:t>
            </a:r>
            <a:r>
              <a:rPr lang="en-US" altLang="en-US" sz="1800" b="1" dirty="0" smtClean="0"/>
              <a:t> </a:t>
            </a:r>
            <a:r>
              <a:rPr altLang="en-US" sz="1800" b="1" smtClean="0"/>
              <a:t>구현시 파생 클래스에서 재정의 되는 메서드와</a:t>
            </a:r>
            <a:r>
              <a:rPr lang="en-US" sz="1800" b="1" dirty="0" smtClean="0"/>
              <a:t>  </a:t>
            </a:r>
            <a:r>
              <a:rPr altLang="en-US" sz="1800" b="1" smtClean="0"/>
              <a:t>상속되는 메서드를 그림으로 보여 준다</a:t>
            </a:r>
            <a:r>
              <a:rPr lang="en-US" sz="1800" b="1" dirty="0" smtClean="0"/>
              <a:t>.</a:t>
            </a:r>
            <a:endParaRPr lang="en-US" sz="16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altLang="en-US" sz="1800" b="1" smtClean="0"/>
              <a:t>다음은 </a:t>
            </a:r>
            <a:r>
              <a:rPr lang="en-US" altLang="en-US" sz="1800" b="1" dirty="0" err="1" smtClean="0"/>
              <a:t>IDisposable</a:t>
            </a:r>
            <a:r>
              <a:rPr altLang="en-US" sz="1800" b="1" smtClean="0"/>
              <a:t>이 구현된 클래스가 삭제 및 종료 될 때 호출되는 메서드를 그림으로 보여 준다</a:t>
            </a:r>
            <a:r>
              <a:rPr lang="en-US" sz="1800" b="1" dirty="0" smtClean="0"/>
              <a:t>.</a:t>
            </a:r>
            <a:endParaRPr lang="ko-KR" altLang="en-US" sz="1800" b="1" dirty="0"/>
          </a:p>
        </p:txBody>
      </p:sp>
      <p:pic>
        <p:nvPicPr>
          <p:cNvPr id="5" name="그림 4" descr="삭제 가능한 상속 그래픽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857364"/>
            <a:ext cx="4333240" cy="201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그림 5" descr="삭제 가능한 호출 그래픽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500570"/>
            <a:ext cx="4253865" cy="132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6072198" y="5572140"/>
            <a:ext cx="714381" cy="428628"/>
          </a:xfrm>
          <a:prstGeom prst="ellipse">
            <a:avLst/>
          </a:prstGeom>
          <a:solidFill>
            <a:srgbClr val="974706">
              <a:alpha val="44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</a:rPr>
              <a:t>호출</a:t>
            </a:r>
            <a:endParaRPr kumimoji="1" 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65</a:t>
            </a:fld>
            <a:endParaRPr kumimoji="1" lang="ko-KR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dirty="0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가비지 수집 및 소멸자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 CLR</a:t>
            </a:r>
            <a:r>
              <a:rPr altLang="en-US" sz="2400" smtClean="0"/>
              <a:t>은 시스템에서 </a:t>
            </a:r>
            <a:r>
              <a:rPr altLang="en-US" sz="2400" b="1" smtClean="0"/>
              <a:t>특정 개체가 필요 없는 것</a:t>
            </a:r>
            <a:r>
              <a:rPr altLang="en-US" sz="2400" smtClean="0"/>
              <a:t>으로 확인되면 해당 개체를 </a:t>
            </a:r>
            <a:r>
              <a:rPr altLang="en-US" sz="2400" b="1" smtClean="0">
                <a:solidFill>
                  <a:srgbClr val="FF0000"/>
                </a:solidFill>
              </a:rPr>
              <a:t>주기적으로 소멸</a:t>
            </a:r>
            <a:r>
              <a:rPr altLang="en-US" sz="2400" smtClean="0"/>
              <a:t> 시킨다</a:t>
            </a:r>
            <a:r>
              <a:rPr lang="en-US" sz="2400" dirty="0" smtClean="0"/>
              <a:t>. </a:t>
            </a:r>
          </a:p>
          <a:p>
            <a:endParaRPr altLang="en-US" sz="2400" smtClean="0"/>
          </a:p>
          <a:p>
            <a:r>
              <a:rPr altLang="en-US" sz="2400" b="1" smtClean="0"/>
              <a:t> </a:t>
            </a:r>
            <a:r>
              <a:rPr altLang="en-US" sz="2400" b="1" smtClean="0">
                <a:solidFill>
                  <a:srgbClr val="FF0000"/>
                </a:solidFill>
              </a:rPr>
              <a:t>시스템 리소스가 부족한 경우</a:t>
            </a:r>
            <a:r>
              <a:rPr altLang="en-US" sz="2400" smtClean="0"/>
              <a:t> 좀더 빠르게 개체가 소멸되지만 그렇지 않은 경우 소멸되는 빈도가 적다</a:t>
            </a:r>
            <a:r>
              <a:rPr lang="en-US" sz="2400" dirty="0" smtClean="0"/>
              <a:t>. (</a:t>
            </a:r>
            <a:r>
              <a:rPr altLang="en-US" sz="2400" smtClean="0"/>
              <a:t>개체의 소멸 시기를 알 수 없다</a:t>
            </a:r>
            <a:r>
              <a:rPr lang="en-US" sz="2400" dirty="0" smtClean="0"/>
              <a:t>.)</a:t>
            </a:r>
          </a:p>
          <a:p>
            <a:endParaRPr altLang="en-US" sz="2400" smtClean="0"/>
          </a:p>
          <a:p>
            <a:r>
              <a:rPr lang="en-US" sz="2400" dirty="0" smtClean="0"/>
              <a:t> VB 6.0</a:t>
            </a:r>
            <a:r>
              <a:rPr altLang="en-US" sz="2400" smtClean="0"/>
              <a:t>의 경우</a:t>
            </a:r>
            <a:r>
              <a:rPr lang="en-US" sz="2400" dirty="0" smtClean="0"/>
              <a:t> Nothing</a:t>
            </a:r>
            <a:r>
              <a:rPr altLang="en-US" sz="2400" smtClean="0"/>
              <a:t>을 할당하는 즉시 개체의 리소스가 해제 되었지만 </a:t>
            </a:r>
            <a:r>
              <a:rPr lang="en-US" sz="2400" dirty="0" smtClean="0"/>
              <a:t>VB.NET </a:t>
            </a:r>
            <a:r>
              <a:rPr altLang="en-US" sz="2400" smtClean="0"/>
              <a:t>에서는 참조된 개체가 </a:t>
            </a:r>
            <a:r>
              <a:rPr altLang="en-US" sz="2400" b="1" smtClean="0">
                <a:solidFill>
                  <a:srgbClr val="FF0000"/>
                </a:solidFill>
              </a:rPr>
              <a:t>리소스를 즉시 해제하지 않는다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 </a:t>
            </a:r>
            <a:r>
              <a:rPr altLang="en-US" sz="2400" smtClean="0"/>
              <a:t>단지 메모리 상에 도달할 수 없는 개체로 남아 있게 된다</a:t>
            </a:r>
            <a:r>
              <a:rPr lang="en-US" sz="2400" dirty="0" smtClean="0"/>
              <a:t>.</a:t>
            </a:r>
            <a:endParaRPr lang="ko-KR" altLang="en-US" sz="20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66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  <p:sp>
        <p:nvSpPr>
          <p:cNvPr id="8" name="타원형 설명선 7"/>
          <p:cNvSpPr/>
          <p:nvPr/>
        </p:nvSpPr>
        <p:spPr>
          <a:xfrm>
            <a:off x="4286248" y="357166"/>
            <a:ext cx="2071702" cy="85725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altLang="en-US" smtClean="0"/>
              <a:t>도달할 수 없는 객체</a:t>
            </a:r>
            <a:endParaRPr lang="ko-KR" alt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클래스의 속성 필드 메서드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2400" b="1" smtClean="0"/>
              <a:t>속성과 필드 </a:t>
            </a:r>
            <a:endParaRPr lang="en-US" altLang="en-US" sz="2400" b="1" dirty="0" smtClean="0"/>
          </a:p>
          <a:p>
            <a:pPr lvl="1"/>
            <a:r>
              <a:rPr altLang="en-US" sz="1800" b="1" smtClean="0"/>
              <a:t>개체에 정보를 저장하고 검색하는 용도로 사용된다</a:t>
            </a:r>
            <a:r>
              <a:rPr lang="en-US" sz="1800" b="1" dirty="0" smtClean="0"/>
              <a:t>. </a:t>
            </a:r>
            <a:endParaRPr altLang="en-US" sz="1800" b="1" smtClean="0"/>
          </a:p>
          <a:p>
            <a:pPr lvl="1"/>
            <a:r>
              <a:rPr altLang="en-US" sz="1800" b="1" smtClean="0"/>
              <a:t>용도가 비슷함으로 인해 어떤 것을 사용할지 결정하기 어렵다</a:t>
            </a:r>
            <a:r>
              <a:rPr lang="en-US" sz="1800" b="1" dirty="0" smtClean="0"/>
              <a:t>. </a:t>
            </a:r>
            <a:endParaRPr altLang="en-US" sz="1800" b="1" smtClean="0"/>
          </a:p>
          <a:p>
            <a:pPr lvl="1"/>
            <a:r>
              <a:rPr altLang="en-US" sz="1800" b="1" smtClean="0"/>
              <a:t>다음 경우 속성을 사용 한다</a:t>
            </a:r>
            <a:r>
              <a:rPr lang="en-US" sz="1800" b="1" dirty="0" smtClean="0"/>
              <a:t>. </a:t>
            </a:r>
            <a:endParaRPr altLang="en-US" sz="1800" b="1" smtClean="0"/>
          </a:p>
          <a:p>
            <a:pPr lvl="2"/>
            <a:r>
              <a:rPr altLang="en-US" sz="1600" smtClean="0"/>
              <a:t>값이 설정되고 검색되는 시기와 방법을 제어해야 하는 경우 </a:t>
            </a:r>
          </a:p>
          <a:p>
            <a:pPr lvl="2"/>
            <a:r>
              <a:rPr altLang="en-US" sz="1600" smtClean="0"/>
              <a:t>데이터에 대해 유효성 검사를 해야 하는 경우</a:t>
            </a:r>
          </a:p>
          <a:p>
            <a:pPr lvl="2"/>
            <a:r>
              <a:rPr altLang="en-US" sz="1600" smtClean="0"/>
              <a:t>값을 설정하는 시점에서 개체의 상태가 크게 변경되는 경우</a:t>
            </a:r>
          </a:p>
          <a:p>
            <a:pPr lvl="2"/>
            <a:r>
              <a:rPr altLang="en-US" sz="1600" smtClean="0"/>
              <a:t>속성을 설정 했을 때 다른 내부 변수나 속성을 값이 변경되는 경우</a:t>
            </a:r>
          </a:p>
          <a:p>
            <a:pPr lvl="2"/>
            <a:r>
              <a:rPr altLang="en-US" sz="1600" smtClean="0"/>
              <a:t>속성을 설정하거나 검색하기 전에 일련의 작업이 필요한 경우</a:t>
            </a:r>
          </a:p>
          <a:p>
            <a:pPr lvl="1"/>
            <a:r>
              <a:rPr altLang="en-US" sz="1800" b="1" smtClean="0"/>
              <a:t>다음의 경우 필드를 사용 한다</a:t>
            </a:r>
            <a:r>
              <a:rPr lang="en-US" sz="1800" b="1" dirty="0" smtClean="0"/>
              <a:t>. </a:t>
            </a:r>
            <a:endParaRPr altLang="en-US" sz="1600" b="1" smtClean="0"/>
          </a:p>
          <a:p>
            <a:pPr lvl="2"/>
            <a:r>
              <a:rPr altLang="en-US" sz="1600" smtClean="0"/>
              <a:t>값 자체가 유효성을 검사하는 경우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1600" dirty="0" smtClean="0"/>
              <a:t> </a:t>
            </a:r>
            <a:r>
              <a:rPr lang="en-US" sz="1600" dirty="0" smtClean="0"/>
              <a:t>: </a:t>
            </a:r>
            <a:r>
              <a:rPr altLang="en-US" sz="1600" smtClean="0"/>
              <a:t>값이 할당되면 자동데이터 변환되는</a:t>
            </a:r>
            <a:r>
              <a:rPr lang="en-US" sz="1600" dirty="0" smtClean="0"/>
              <a:t> Boolean </a:t>
            </a:r>
            <a:r>
              <a:rPr altLang="en-US" sz="1600" smtClean="0"/>
              <a:t>타입</a:t>
            </a:r>
          </a:p>
          <a:p>
            <a:pPr lvl="2"/>
            <a:r>
              <a:rPr altLang="en-US" sz="1600" smtClean="0"/>
              <a:t>데이터 형이 지원하는 범위의 값이 유효한 경우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1600" dirty="0" smtClean="0"/>
              <a:t> </a:t>
            </a:r>
            <a:r>
              <a:rPr lang="en-US" sz="1600" dirty="0" smtClean="0"/>
              <a:t>: Int16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2^16(65536)</a:t>
            </a:r>
            <a:r>
              <a:rPr altLang="en-US" sz="1600" smtClean="0"/>
              <a:t>까지의 숫자만 입력 가능</a:t>
            </a:r>
          </a:p>
          <a:p>
            <a:pPr lvl="2"/>
            <a:r>
              <a:rPr altLang="en-US" sz="1600" smtClean="0"/>
              <a:t>속성의 타입이</a:t>
            </a:r>
            <a:r>
              <a:rPr lang="en-US" sz="1600" dirty="0" smtClean="0"/>
              <a:t> String</a:t>
            </a:r>
            <a:r>
              <a:rPr altLang="en-US" sz="1600" smtClean="0"/>
              <a:t>이고 문자열의 크기나 값에 제약이 없는 경우</a:t>
            </a:r>
            <a:endParaRPr lang="ko-KR" altLang="en-US" sz="16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67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클래스의 이해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클래스의 속성 필드 메서드</a:t>
            </a:r>
            <a:endParaRPr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Autofit/>
          </a:bodyPr>
          <a:lstStyle/>
          <a:p>
            <a:r>
              <a:rPr altLang="en-US" sz="2400" b="1" smtClean="0"/>
              <a:t>속성 정의 </a:t>
            </a:r>
            <a:r>
              <a:rPr lang="en-US" altLang="en-US" sz="2400" b="1" dirty="0" smtClean="0"/>
              <a:t>: </a:t>
            </a:r>
            <a:r>
              <a:rPr altLang="en-US" sz="2400" b="1" smtClean="0"/>
              <a:t>필드로 작용하는 함수를 속성이라고 한다</a:t>
            </a:r>
            <a:r>
              <a:rPr lang="en-US" altLang="en-US" sz="2400" b="1" dirty="0" smtClean="0"/>
              <a:t>. </a:t>
            </a:r>
          </a:p>
          <a:p>
            <a:pPr lvl="1"/>
            <a:r>
              <a:rPr altLang="en-US" sz="1800" b="1" smtClean="0"/>
              <a:t>일반 속성</a:t>
            </a:r>
            <a:endParaRPr lang="en-US" altLang="ko-KR" sz="1800" b="1" dirty="0" smtClean="0"/>
          </a:p>
          <a:p>
            <a:pPr lvl="2"/>
            <a:r>
              <a:rPr lang="en-US" sz="1400" dirty="0" smtClean="0"/>
              <a:t>Get</a:t>
            </a:r>
            <a:r>
              <a:rPr altLang="en-US" sz="1400" smtClean="0"/>
              <a:t>과</a:t>
            </a:r>
            <a:r>
              <a:rPr lang="en-US" sz="1400" dirty="0" smtClean="0"/>
              <a:t> Set </a:t>
            </a:r>
            <a:r>
              <a:rPr altLang="en-US" sz="1400" smtClean="0"/>
              <a:t>프로시저를 모두 가진다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값을 검색하거나 설정 할 수 있다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1"/>
            <a:r>
              <a:rPr altLang="en-US" sz="1800" b="1" smtClean="0"/>
              <a:t>읽기 전용 속성</a:t>
            </a:r>
          </a:p>
          <a:p>
            <a:pPr lvl="2"/>
            <a:r>
              <a:rPr lang="en-US" sz="1400" dirty="0" smtClean="0"/>
              <a:t>Get </a:t>
            </a:r>
            <a:r>
              <a:rPr altLang="en-US" sz="1400" smtClean="0"/>
              <a:t>속성 프로시저만 가지고 있는 속성</a:t>
            </a:r>
          </a:p>
          <a:p>
            <a:pPr lvl="2"/>
            <a:r>
              <a:rPr lang="en-US" sz="1400" dirty="0" err="1" smtClean="0"/>
              <a:t>ReadOnly</a:t>
            </a:r>
            <a:r>
              <a:rPr lang="en-US" sz="1400" dirty="0" smtClean="0"/>
              <a:t> </a:t>
            </a:r>
            <a:r>
              <a:rPr altLang="en-US" sz="1400" smtClean="0"/>
              <a:t>한정자를 사용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1"/>
            <a:r>
              <a:rPr altLang="en-US" sz="1800" b="1" smtClean="0"/>
              <a:t>쓰기 전용 속성</a:t>
            </a:r>
          </a:p>
          <a:p>
            <a:pPr lvl="2"/>
            <a:r>
              <a:rPr lang="en-US" sz="1400" dirty="0" smtClean="0"/>
              <a:t>Set </a:t>
            </a:r>
            <a:r>
              <a:rPr altLang="en-US" sz="1400" smtClean="0"/>
              <a:t>속성 프로시저만 가지고 있는 속성</a:t>
            </a:r>
          </a:p>
          <a:p>
            <a:pPr lvl="2"/>
            <a:r>
              <a:rPr lang="en-US" sz="1400" dirty="0" err="1" smtClean="0"/>
              <a:t>WriteOnly</a:t>
            </a:r>
            <a:r>
              <a:rPr lang="en-US" sz="1400" dirty="0" smtClean="0"/>
              <a:t> </a:t>
            </a:r>
            <a:r>
              <a:rPr altLang="en-US" sz="1400" smtClean="0"/>
              <a:t>한정자를 사용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1"/>
            <a:r>
              <a:rPr altLang="en-US" sz="1800" b="1" smtClean="0"/>
              <a:t>기본속성</a:t>
            </a:r>
            <a:r>
              <a:rPr lang="en-US" sz="1800" b="1" dirty="0" smtClean="0"/>
              <a:t>(c#</a:t>
            </a:r>
            <a:r>
              <a:rPr altLang="en-US" sz="1800" b="1" smtClean="0"/>
              <a:t>의 인덱서</a:t>
            </a:r>
            <a:r>
              <a:rPr lang="en-US" sz="1800" b="1" dirty="0" smtClean="0"/>
              <a:t>)</a:t>
            </a:r>
            <a:endParaRPr altLang="en-US" sz="1800" b="1" smtClean="0"/>
          </a:p>
          <a:p>
            <a:pPr lvl="2"/>
            <a:r>
              <a:rPr altLang="en-US" sz="1400" smtClean="0"/>
              <a:t>인수를 취하는 속성 이다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속성 선언부에</a:t>
            </a:r>
            <a:r>
              <a:rPr lang="en-US" sz="1400" dirty="0" smtClean="0"/>
              <a:t> Default </a:t>
            </a:r>
            <a:r>
              <a:rPr altLang="en-US" sz="1400" smtClean="0"/>
              <a:t>키워드를 같이 지정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속성을 사용할 때 속성이름을 생략할 수 있다</a:t>
            </a:r>
            <a:r>
              <a:rPr lang="en-US" sz="1400" dirty="0" smtClean="0"/>
              <a:t>.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 Item </a:t>
            </a:r>
            <a:r>
              <a:rPr altLang="en-US" sz="1400" smtClean="0"/>
              <a:t>속성이 대부분 기본 속성이다</a:t>
            </a:r>
            <a:r>
              <a:rPr lang="en-US" sz="1400" dirty="0" smtClean="0"/>
              <a:t>. (c#</a:t>
            </a:r>
            <a:r>
              <a:rPr altLang="en-US" sz="1400" smtClean="0"/>
              <a:t>의 경우 인덱서를 만들 때 이름을 지정하지 않는다</a:t>
            </a:r>
            <a:r>
              <a:rPr lang="en-US" sz="1400" dirty="0" smtClean="0"/>
              <a:t>. </a:t>
            </a:r>
            <a:r>
              <a:rPr altLang="en-US" sz="1400" smtClean="0"/>
              <a:t>이름은 자동으로</a:t>
            </a:r>
            <a:r>
              <a:rPr lang="en-US" sz="1400" dirty="0" smtClean="0"/>
              <a:t> Item</a:t>
            </a:r>
            <a:r>
              <a:rPr altLang="en-US" sz="1400" smtClean="0"/>
              <a:t>이 된다</a:t>
            </a:r>
            <a:r>
              <a:rPr lang="en-US" sz="1400" dirty="0" smtClean="0"/>
              <a:t>. </a:t>
            </a:r>
            <a:r>
              <a:rPr altLang="en-US" sz="1400" smtClean="0"/>
              <a:t>따라서</a:t>
            </a:r>
            <a:r>
              <a:rPr lang="en-US" sz="1400" dirty="0" smtClean="0"/>
              <a:t> VB</a:t>
            </a:r>
            <a:r>
              <a:rPr altLang="en-US" sz="1400" smtClean="0"/>
              <a:t>의 경우도 기본 속성을 만들 때</a:t>
            </a:r>
            <a:r>
              <a:rPr lang="en-US" sz="1400" dirty="0" smtClean="0"/>
              <a:t> Item</a:t>
            </a:r>
            <a:r>
              <a:rPr altLang="en-US" sz="1400" smtClean="0"/>
              <a:t>을 사용해 주는 것이 좋다</a:t>
            </a:r>
            <a:r>
              <a:rPr lang="en-US" sz="1400" dirty="0" smtClean="0"/>
              <a:t>.)</a:t>
            </a:r>
            <a:endParaRPr altLang="en-US" sz="1400" smtClean="0"/>
          </a:p>
          <a:p>
            <a:pPr lvl="2"/>
            <a:r>
              <a:rPr altLang="en-US" sz="1400" smtClean="0"/>
              <a:t>반드시 하나 이상의 인수를 취해야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하나의 클래스는 반드시 하나의 기본 속성만을 가질 수 있다</a:t>
            </a:r>
            <a:r>
              <a:rPr lang="en-US" sz="1400" dirty="0" smtClean="0"/>
              <a:t>(</a:t>
            </a:r>
            <a:r>
              <a:rPr altLang="en-US" sz="1400" smtClean="0"/>
              <a:t>숨김의 경우 예외</a:t>
            </a:r>
            <a:r>
              <a:rPr lang="en-US" sz="1400" dirty="0" smtClean="0"/>
              <a:t>).</a:t>
            </a:r>
            <a:endParaRPr altLang="en-US" sz="1400" smtClean="0"/>
          </a:p>
          <a:p>
            <a:pPr lvl="2"/>
            <a:r>
              <a:rPr lang="en-US" sz="1400" dirty="0" smtClean="0"/>
              <a:t>Shared </a:t>
            </a:r>
            <a:r>
              <a:rPr altLang="en-US" sz="1400" smtClean="0"/>
              <a:t>또는</a:t>
            </a:r>
            <a:r>
              <a:rPr lang="en-US" sz="1400" dirty="0" smtClean="0"/>
              <a:t> Private</a:t>
            </a:r>
            <a:r>
              <a:rPr altLang="en-US" sz="1400" smtClean="0"/>
              <a:t>이 될 수 없다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기본 속성도 오버로드 가능하며</a:t>
            </a:r>
            <a:r>
              <a:rPr lang="en-US" sz="1400" dirty="0" smtClean="0"/>
              <a:t>, </a:t>
            </a:r>
            <a:r>
              <a:rPr altLang="en-US" sz="1400" smtClean="0"/>
              <a:t>오버로드된 모든 속성을</a:t>
            </a:r>
            <a:r>
              <a:rPr lang="en-US" sz="1400" dirty="0" smtClean="0"/>
              <a:t> Default</a:t>
            </a:r>
            <a:r>
              <a:rPr altLang="en-US" sz="1400" smtClean="0"/>
              <a:t>로 지정해야 한다</a:t>
            </a:r>
            <a:r>
              <a:rPr lang="en-US" sz="1400" dirty="0" smtClean="0"/>
              <a:t>.</a:t>
            </a:r>
            <a:endParaRPr lang="ko-KR" altLang="en-US" sz="14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68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143240" y="3643314"/>
          <a:ext cx="5500726" cy="3078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00726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aseline="0" dirty="0" smtClean="0"/>
                        <a:t>Public Class class1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Private </a:t>
                      </a:r>
                      <a:r>
                        <a:rPr lang="en-US" altLang="ko-KR" sz="1400" baseline="0" dirty="0" err="1" smtClean="0"/>
                        <a:t>myStrings</a:t>
                      </a:r>
                      <a:r>
                        <a:rPr lang="en-US" altLang="ko-KR" sz="1400" baseline="0" dirty="0" smtClean="0"/>
                        <a:t>() As String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Sub New(</a:t>
                      </a:r>
                      <a:r>
                        <a:rPr lang="en-US" altLang="ko-KR" sz="1400" baseline="0" dirty="0" err="1" smtClean="0"/>
                        <a:t>ByVal</a:t>
                      </a:r>
                      <a:r>
                        <a:rPr lang="en-US" altLang="ko-KR" sz="1400" baseline="0" dirty="0" smtClean="0"/>
                        <a:t> size As Integer)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    </a:t>
                      </a:r>
                      <a:r>
                        <a:rPr lang="en-US" altLang="ko-KR" sz="1400" baseline="0" dirty="0" err="1" smtClean="0"/>
                        <a:t>ReDim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baseline="0" dirty="0" err="1" smtClean="0"/>
                        <a:t>myStrings</a:t>
                      </a:r>
                      <a:r>
                        <a:rPr lang="en-US" altLang="ko-KR" sz="1400" baseline="0" dirty="0" smtClean="0"/>
                        <a:t>(size)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End Sub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Default Property </a:t>
                      </a:r>
                      <a:r>
                        <a:rPr lang="en-US" altLang="ko-KR" sz="1400" baseline="0" dirty="0" err="1" smtClean="0"/>
                        <a:t>myProperty</a:t>
                      </a:r>
                      <a:r>
                        <a:rPr lang="en-US" altLang="ko-KR" sz="1400" baseline="0" dirty="0" smtClean="0"/>
                        <a:t>(</a:t>
                      </a:r>
                      <a:r>
                        <a:rPr lang="en-US" altLang="ko-KR" sz="1400" baseline="0" dirty="0" err="1" smtClean="0"/>
                        <a:t>ByVal</a:t>
                      </a:r>
                      <a:r>
                        <a:rPr lang="en-US" altLang="ko-KR" sz="1400" baseline="0" dirty="0" smtClean="0"/>
                        <a:t> index As Integer) As String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    Get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        Return </a:t>
                      </a:r>
                      <a:r>
                        <a:rPr lang="en-US" altLang="ko-KR" sz="1400" baseline="0" dirty="0" err="1" smtClean="0"/>
                        <a:t>myStrings</a:t>
                      </a:r>
                      <a:r>
                        <a:rPr lang="en-US" altLang="ko-KR" sz="1400" baseline="0" dirty="0" smtClean="0"/>
                        <a:t>(index)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    End Get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    Set(</a:t>
                      </a:r>
                      <a:r>
                        <a:rPr lang="en-US" altLang="ko-KR" sz="1400" baseline="0" dirty="0" err="1" smtClean="0"/>
                        <a:t>ByVal</a:t>
                      </a:r>
                      <a:r>
                        <a:rPr lang="en-US" altLang="ko-KR" sz="1400" baseline="0" dirty="0" smtClean="0"/>
                        <a:t> Value As String)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        </a:t>
                      </a:r>
                      <a:r>
                        <a:rPr lang="en-US" altLang="ko-KR" sz="1400" baseline="0" dirty="0" err="1" smtClean="0"/>
                        <a:t>myStrings</a:t>
                      </a:r>
                      <a:r>
                        <a:rPr lang="en-US" altLang="ko-KR" sz="1400" baseline="0" dirty="0" smtClean="0"/>
                        <a:t>(index) = Value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    End Set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    End Property</a:t>
                      </a:r>
                    </a:p>
                    <a:p>
                      <a:pPr latinLnBrk="1"/>
                      <a:r>
                        <a:rPr lang="en-US" altLang="ko-KR" sz="1400" baseline="0" dirty="0" smtClean="0"/>
                        <a:t>End Class</a:t>
                      </a:r>
                      <a:endParaRPr lang="ko-KR" altLang="en-US" sz="1400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컬렉션</a:t>
            </a:r>
            <a:r>
              <a:rPr lang="en-US" altLang="en-US" b="1" dirty="0" smtClean="0"/>
              <a:t>(collection)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69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간단한</a:t>
            </a:r>
            <a:r>
              <a:rPr lang="en-US" dirty="0" smtClean="0"/>
              <a:t> Hello </a:t>
            </a:r>
            <a:r>
              <a:rPr altLang="en-US" smtClean="0"/>
              <a:t>프로그램</a:t>
            </a:r>
          </a:p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2000" b="1" smtClean="0"/>
              <a:t>메인 프로시저</a:t>
            </a:r>
            <a:r>
              <a:rPr altLang="en-US" sz="2000" smtClean="0"/>
              <a:t> </a:t>
            </a:r>
          </a:p>
          <a:p>
            <a:pPr lvl="1"/>
            <a:r>
              <a:rPr altLang="en-US" sz="1800" smtClean="0"/>
              <a:t>응용프로그램이 로드될 때 첫 번째로 실행되는 메서드</a:t>
            </a:r>
            <a:endParaRPr lang="en-US" altLang="en-US" sz="1800" dirty="0" smtClean="0"/>
          </a:p>
          <a:p>
            <a:pPr lvl="1"/>
            <a:r>
              <a:rPr altLang="en-US" sz="1800" smtClean="0"/>
              <a:t>다음의 네 가지 형태로 사용 된다</a:t>
            </a:r>
            <a:r>
              <a:rPr lang="en-US" altLang="ko-KR" sz="1800" dirty="0" smtClean="0"/>
              <a:t>. </a:t>
            </a:r>
          </a:p>
          <a:p>
            <a:pPr lvl="2"/>
            <a:r>
              <a:rPr lang="en-US" altLang="ko-KR" sz="1600" dirty="0" smtClean="0"/>
              <a:t>Sub Main(): </a:t>
            </a:r>
            <a:r>
              <a:rPr altLang="en-US" sz="1600" smtClean="0"/>
              <a:t>기본형으로</a:t>
            </a:r>
            <a:r>
              <a:rPr lang="en-US" altLang="ko-KR" sz="1600" dirty="0" smtClean="0"/>
              <a:t> </a:t>
            </a:r>
            <a:r>
              <a:rPr altLang="en-US" sz="1600" smtClean="0"/>
              <a:t>가장 많이 사용 된다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Sub Main(</a:t>
            </a:r>
            <a:r>
              <a:rPr lang="en-US" altLang="ko-KR" sz="1600" dirty="0" err="1" smtClean="0"/>
              <a:t>ByVal</a:t>
            </a:r>
            <a:r>
              <a:rPr altLang="en-US" sz="1600" smtClean="0"/>
              <a:t> </a:t>
            </a:r>
            <a:r>
              <a:rPr lang="en-US" altLang="ko-KR" sz="1600" dirty="0" err="1" smtClean="0"/>
              <a:t>args</a:t>
            </a:r>
            <a:r>
              <a:rPr lang="en-US" altLang="ko-KR" sz="1600" dirty="0" smtClean="0"/>
              <a:t>() As String): </a:t>
            </a:r>
            <a:r>
              <a:rPr altLang="en-US" sz="1600" smtClean="0"/>
              <a:t>아규먼트 배열을 매개변수로 받는다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Function Main() As Integer: </a:t>
            </a:r>
            <a:r>
              <a:rPr altLang="en-US" sz="1600" smtClean="0"/>
              <a:t>정수를 리턴하는 함수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Function Main(</a:t>
            </a:r>
            <a:r>
              <a:rPr lang="en-US" altLang="ko-KR" sz="1600" dirty="0" err="1" smtClean="0"/>
              <a:t>ByVal</a:t>
            </a:r>
            <a:r>
              <a:rPr altLang="en-US" sz="1600" smtClean="0"/>
              <a:t> </a:t>
            </a:r>
            <a:r>
              <a:rPr lang="en-US" altLang="ko-KR" sz="1600" dirty="0" err="1" smtClean="0"/>
              <a:t>args</a:t>
            </a:r>
            <a:r>
              <a:rPr lang="en-US" altLang="ko-KR" sz="1600" dirty="0" smtClean="0"/>
              <a:t>() As String) As Integer: </a:t>
            </a:r>
            <a:r>
              <a:rPr altLang="en-US" sz="1600" smtClean="0"/>
              <a:t>정수를 리턴하는 함수로 아규먼트 배열을 매개변수로 받는다</a:t>
            </a:r>
            <a:r>
              <a:rPr lang="en-US" altLang="en-US" sz="1600" dirty="0" smtClean="0"/>
              <a:t>.</a:t>
            </a:r>
            <a:endParaRPr altLang="en-US" sz="1600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500166" y="3500438"/>
          <a:ext cx="5715040" cy="164307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715040"/>
              </a:tblGrid>
              <a:tr h="1643074"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Public Class Hello</a:t>
                      </a:r>
                      <a:endParaRPr lang="ko-KR" sz="2000" kern="100" dirty="0"/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    Public Shared Sub Main(</a:t>
                      </a:r>
                      <a:r>
                        <a:rPr lang="en-US" sz="2000" kern="0" dirty="0" err="1"/>
                        <a:t>ByVal</a:t>
                      </a:r>
                      <a:r>
                        <a:rPr lang="en-US" sz="2000" kern="0" dirty="0"/>
                        <a:t> </a:t>
                      </a:r>
                      <a:r>
                        <a:rPr lang="en-US" sz="2000" kern="0" dirty="0" err="1"/>
                        <a:t>args</a:t>
                      </a:r>
                      <a:r>
                        <a:rPr lang="en-US" sz="2000" kern="0" dirty="0"/>
                        <a:t>() As String)</a:t>
                      </a:r>
                      <a:endParaRPr lang="ko-KR" sz="2000" kern="100" dirty="0"/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        </a:t>
                      </a:r>
                      <a:r>
                        <a:rPr lang="en-US" sz="2000" kern="0" dirty="0" err="1"/>
                        <a:t>Console.WriteLine</a:t>
                      </a:r>
                      <a:r>
                        <a:rPr lang="en-US" sz="2000" kern="0" dirty="0"/>
                        <a:t>("</a:t>
                      </a:r>
                      <a:r>
                        <a:rPr lang="ko-KR" sz="2000" kern="0" dirty="0"/>
                        <a:t>안녕하세요</a:t>
                      </a:r>
                      <a:r>
                        <a:rPr lang="en-US" sz="2000" kern="0" dirty="0"/>
                        <a:t>!!!")</a:t>
                      </a:r>
                      <a:endParaRPr lang="ko-KR" sz="2000" kern="100" dirty="0"/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    End </a:t>
                      </a:r>
                      <a:r>
                        <a:rPr lang="en-US" sz="2000" kern="0" dirty="0" smtClean="0"/>
                        <a:t>Sub</a:t>
                      </a:r>
                      <a:endParaRPr lang="en-US" sz="2000" kern="100" dirty="0" smtClean="0"/>
                    </a:p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US" sz="2000" kern="0" dirty="0" smtClean="0"/>
                        <a:t>End </a:t>
                      </a:r>
                      <a:r>
                        <a:rPr lang="en-US" sz="2000" kern="0" dirty="0"/>
                        <a:t>Class</a:t>
                      </a:r>
                      <a:endParaRPr lang="ko-KR" sz="20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컬렉션</a:t>
            </a:r>
            <a:r>
              <a:rPr lang="en-US" altLang="en-US" dirty="0" smtClean="0"/>
              <a:t>(Collection)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개요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2000" b="1" smtClean="0"/>
              <a:t>정의 </a:t>
            </a:r>
            <a:r>
              <a:rPr lang="en-US" altLang="en-US" sz="2000" b="1" dirty="0" smtClean="0"/>
              <a:t>: </a:t>
            </a:r>
            <a:r>
              <a:rPr altLang="en-US" sz="2000" b="1" smtClean="0"/>
              <a:t>컬렉션은 관련된 개체를 그룹화하고 관리하는데 사용 한다</a:t>
            </a:r>
            <a:r>
              <a:rPr lang="en-US" sz="2000" b="1" dirty="0" smtClean="0"/>
              <a:t>. </a:t>
            </a:r>
            <a:endParaRPr altLang="en-US" sz="2000" b="1" smtClean="0"/>
          </a:p>
          <a:p>
            <a:endParaRPr lang="en-US" altLang="en-US" sz="1200" b="1" dirty="0" smtClean="0"/>
          </a:p>
          <a:p>
            <a:r>
              <a:rPr altLang="en-US" sz="2000" b="1" smtClean="0"/>
              <a:t>개체의 그룹 관리</a:t>
            </a:r>
          </a:p>
          <a:p>
            <a:pPr lvl="1"/>
            <a:r>
              <a:rPr altLang="en-US" sz="1600" smtClean="0"/>
              <a:t>개체를 그룹화 하여 관리하는 방법은 개체의 배열을 만들거나 개체의 컬렉션을 만드는 두 가지가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배열</a:t>
            </a:r>
          </a:p>
          <a:p>
            <a:pPr lvl="2"/>
            <a:r>
              <a:rPr altLang="en-US" sz="1400" smtClean="0"/>
              <a:t>구조가 유연하지 못하다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런타임에 배열의 크기를 변경하려면</a:t>
            </a:r>
            <a:r>
              <a:rPr lang="en-US" sz="1400" dirty="0" smtClean="0"/>
              <a:t> </a:t>
            </a:r>
            <a:r>
              <a:rPr lang="en-US" sz="1400" dirty="0" err="1" smtClean="0"/>
              <a:t>ReDim</a:t>
            </a:r>
            <a:r>
              <a:rPr lang="en-US" sz="1400" dirty="0" smtClean="0"/>
              <a:t> </a:t>
            </a:r>
            <a:r>
              <a:rPr altLang="en-US" sz="1400" smtClean="0"/>
              <a:t>문을 사용해 배열을 다시 선언 해야 한다</a:t>
            </a:r>
            <a:r>
              <a:rPr lang="en-US" sz="1400" dirty="0" smtClean="0"/>
              <a:t>. </a:t>
            </a:r>
            <a:r>
              <a:rPr altLang="en-US" sz="1400" smtClean="0"/>
              <a:t>기본 배열의 개체를 사용하려면 기본 배열에서 복사해와야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배열의 모든 요소는 모두 동일한 형식을 가져야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모든 요소를 순차적으로 처리할 수 있다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배열은 강력한 형식의 개체를 고정된 수만큼 만들고 이러한 개체로 순차적인 작업을 할 때 매우 유용 하다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1"/>
            <a:r>
              <a:rPr altLang="en-US" sz="1600" smtClean="0"/>
              <a:t>컬렉션</a:t>
            </a:r>
          </a:p>
          <a:p>
            <a:pPr lvl="2"/>
            <a:r>
              <a:rPr altLang="en-US" sz="1400" smtClean="0"/>
              <a:t>유연한 구조를 가진다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사용하는 개체 그룹의 개수를 동적으로 추가하거나 줄일 수 있다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추가한 개체에 대해</a:t>
            </a:r>
            <a:r>
              <a:rPr lang="en-US" sz="1400" dirty="0" smtClean="0"/>
              <a:t> Key</a:t>
            </a:r>
            <a:r>
              <a:rPr altLang="en-US" sz="1400" smtClean="0"/>
              <a:t>를 할당하여 개체를 검색하고 조작할 수 있다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lang="en-US" sz="1400" dirty="0" err="1" smtClean="0"/>
              <a:t>System.Collections</a:t>
            </a:r>
            <a:r>
              <a:rPr lang="en-US" sz="1400" dirty="0" smtClean="0"/>
              <a:t> </a:t>
            </a:r>
            <a:r>
              <a:rPr altLang="en-US" sz="1400" smtClean="0"/>
              <a:t>네임스페이스에 존재하는 클래스를 사용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lang="en-US" sz="1400" dirty="0" err="1" smtClean="0"/>
              <a:t>System.Collections.Specialized</a:t>
            </a:r>
            <a:r>
              <a:rPr lang="en-US" sz="1400" dirty="0" smtClean="0"/>
              <a:t> </a:t>
            </a:r>
            <a:r>
              <a:rPr altLang="en-US" sz="1400" smtClean="0"/>
              <a:t>네임스페이스에는 특별한 컬렉션 클래스를 제공 한다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2"/>
            <a:r>
              <a:rPr altLang="en-US" sz="1400" smtClean="0"/>
              <a:t>요소가 한 데이터 형식으로 제한되어 있는 경우</a:t>
            </a:r>
            <a:r>
              <a:rPr lang="en-US" sz="1400" dirty="0" smtClean="0"/>
              <a:t> </a:t>
            </a:r>
            <a:r>
              <a:rPr lang="en-US" sz="1400" dirty="0" err="1" smtClean="0"/>
              <a:t>System.Collections.Generic</a:t>
            </a:r>
            <a:r>
              <a:rPr lang="en-US" sz="1400" dirty="0" smtClean="0"/>
              <a:t> </a:t>
            </a:r>
            <a:r>
              <a:rPr altLang="en-US" sz="1400" smtClean="0"/>
              <a:t>네임스페이스의 클래스 중 하나를 사용할 수 있다</a:t>
            </a:r>
            <a:r>
              <a:rPr lang="en-US" sz="1400" dirty="0" smtClean="0"/>
              <a:t>. </a:t>
            </a:r>
            <a:r>
              <a:rPr altLang="en-US" sz="1400" smtClean="0"/>
              <a:t>이 경우 성능상의 이점을 가진다</a:t>
            </a:r>
            <a:r>
              <a:rPr lang="en-US" altLang="en-US" sz="1400" dirty="0" smtClean="0"/>
              <a:t>.</a:t>
            </a:r>
            <a:endParaRPr lang="ko-KR" altLang="en-US" sz="14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70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컬렉션</a:t>
            </a:r>
            <a:r>
              <a:rPr lang="en-US" altLang="ko-KR" dirty="0" smtClean="0"/>
              <a:t>(</a:t>
            </a:r>
            <a:r>
              <a:rPr lang="en-US" altLang="en-US" dirty="0" smtClean="0"/>
              <a:t>Collection)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정의 및 사용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2000" b="1" dirty="0" smtClean="0"/>
          </a:p>
          <a:p>
            <a:r>
              <a:rPr altLang="en-US" sz="2000" b="1" smtClean="0"/>
              <a:t>형식에 안전한 컬렉션의 정의</a:t>
            </a:r>
          </a:p>
          <a:p>
            <a:pPr lvl="1"/>
            <a:r>
              <a:rPr altLang="en-US" sz="1600" smtClean="0"/>
              <a:t>명시적으로 컬렉션의 각 요소의 데이터 형식을 지정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제네릭 컬렉션을 사용하면 특정 형식의 컬렉션의 쉽게 정의해서 사용할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en-US" sz="2000" b="1" dirty="0" smtClean="0"/>
          </a:p>
          <a:p>
            <a:r>
              <a:rPr altLang="en-US" sz="2000" b="1" smtClean="0"/>
              <a:t>컬렉션의 반복</a:t>
            </a:r>
          </a:p>
          <a:p>
            <a:pPr lvl="1"/>
            <a:r>
              <a:rPr lang="en-US" sz="1600" dirty="0" smtClean="0"/>
              <a:t>For Each … Next </a:t>
            </a:r>
            <a:r>
              <a:rPr altLang="en-US" sz="1600" smtClean="0"/>
              <a:t>문을 사용하여 컬렉션의 모든 항목에 액세스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142976" y="2357430"/>
          <a:ext cx="6929486" cy="42862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6929486"/>
              </a:tblGrid>
              <a:tr h="428628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widgetColl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New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System.Collections.Generic.List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(Of widget)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142976" y="4214818"/>
          <a:ext cx="6929486" cy="11887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929486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widgetColl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New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System.Collections.Generic.List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(Of widget)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Each item As Object In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widgetColl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' 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각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item</a:t>
                      </a:r>
                      <a:r>
                        <a:rPr kumimoji="1" lang="ko-KR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 대해 필요한 코드 작성</a:t>
                      </a:r>
                    </a:p>
                    <a:p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Next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날짜 개체 틀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71</a:t>
            </a:fld>
            <a:endParaRPr kumimoji="1" lang="ko-KR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위임과 이벤트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72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위임과 이벤트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이벤트 </a:t>
            </a:r>
            <a:r>
              <a:rPr lang="en-US" altLang="en-US" dirty="0" smtClean="0"/>
              <a:t>1/4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1400" b="1" dirty="0" smtClean="0"/>
          </a:p>
          <a:p>
            <a:r>
              <a:rPr altLang="en-US" sz="2000" b="1" smtClean="0"/>
              <a:t>정의 및 특징 </a:t>
            </a:r>
          </a:p>
          <a:p>
            <a:pPr lvl="1"/>
            <a:r>
              <a:rPr altLang="en-US" sz="1600" smtClean="0"/>
              <a:t>정의</a:t>
            </a:r>
            <a:r>
              <a:rPr lang="en-US" altLang="en-US" sz="1600" dirty="0" smtClean="0"/>
              <a:t>: </a:t>
            </a:r>
            <a:r>
              <a:rPr altLang="en-US" sz="1600" smtClean="0"/>
              <a:t>어떤 사항이 발생 했음을 알리기 위해 개체에 보내는 메시지 이다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함수에 대한 참조를 사용하여 함수를 간접적으로 호출할 수 있도록 함수 포인터의 한 형식인 대리자를 사용하여 구현 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특정 프로세스의 실행에 대해 알림을 구현하거나 특정 프로세스의 일부 코드에 대한 구현을 위임하고자 할 경우 사용된다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이벤트는 반환 값</a:t>
            </a:r>
            <a:r>
              <a:rPr lang="en-US" sz="1600" dirty="0" smtClean="0"/>
              <a:t>, Optional, </a:t>
            </a:r>
            <a:r>
              <a:rPr lang="en-US" sz="1600" dirty="0" err="1" smtClean="0"/>
              <a:t>ParamArray</a:t>
            </a:r>
            <a:r>
              <a:rPr lang="en-US" sz="1600" dirty="0" smtClean="0"/>
              <a:t> </a:t>
            </a:r>
            <a:r>
              <a:rPr altLang="en-US" sz="1600" smtClean="0"/>
              <a:t>인수를 가질 수 없다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상속된 이벤트 처리기에는</a:t>
            </a:r>
            <a:r>
              <a:rPr lang="en-US" sz="1600" dirty="0" smtClean="0"/>
              <a:t> Handlers </a:t>
            </a:r>
            <a:r>
              <a:rPr altLang="en-US" sz="1600" smtClean="0"/>
              <a:t>절 또는</a:t>
            </a:r>
            <a:r>
              <a:rPr lang="en-US" sz="1600" dirty="0" smtClean="0"/>
              <a:t> AddHandler </a:t>
            </a:r>
            <a:r>
              <a:rPr altLang="en-US" sz="1600" smtClean="0"/>
              <a:t>문을 사용할 수 없다</a:t>
            </a:r>
            <a:r>
              <a:rPr lang="en-US" sz="1600" dirty="0" smtClean="0"/>
              <a:t>. </a:t>
            </a:r>
            <a:r>
              <a:rPr altLang="en-US" sz="1600" smtClean="0"/>
              <a:t>이 경우 이벤트가 두 번씩 실행되는 문제가 발생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altLang="en-US" sz="2000" b="1" smtClean="0"/>
              <a:t>선언</a:t>
            </a:r>
          </a:p>
          <a:p>
            <a:pPr lvl="1"/>
            <a:r>
              <a:rPr lang="en-US" sz="1600" dirty="0" smtClean="0"/>
              <a:t>Event </a:t>
            </a:r>
            <a:r>
              <a:rPr altLang="en-US" sz="1600" smtClean="0"/>
              <a:t>키워드를 사용하여 클래스 구조체에 모듈 및 인터페이스의 선언부에서 선언할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이벤트의 인수는 이벤트가 발생한 객체와 이벤트에서 아규먼트 객체를 일반적으로 사용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214414" y="5715016"/>
          <a:ext cx="6786610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78661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dirty="0" smtClean="0"/>
                        <a:t>Public Event </a:t>
                      </a:r>
                      <a:r>
                        <a:rPr kumimoji="1" lang="en-US" sz="1800" dirty="0" err="1" smtClean="0"/>
                        <a:t>PercentDone</a:t>
                      </a:r>
                      <a:r>
                        <a:rPr kumimoji="1" lang="en-US" sz="1800" dirty="0" smtClean="0"/>
                        <a:t>(</a:t>
                      </a:r>
                      <a:r>
                        <a:rPr kumimoji="1" lang="en-US" sz="1800" dirty="0" err="1" smtClean="0"/>
                        <a:t>ByVal</a:t>
                      </a:r>
                      <a:r>
                        <a:rPr kumimoji="1" lang="en-US" sz="1800" dirty="0" smtClean="0"/>
                        <a:t> s As Object, </a:t>
                      </a:r>
                      <a:r>
                        <a:rPr kumimoji="1" lang="en-US" sz="1800" dirty="0" err="1" smtClean="0"/>
                        <a:t>ByVal</a:t>
                      </a:r>
                      <a:r>
                        <a:rPr kumimoji="1" lang="en-US" sz="1800" dirty="0" smtClean="0"/>
                        <a:t> e As </a:t>
                      </a:r>
                      <a:r>
                        <a:rPr kumimoji="1" lang="en-US" sz="1800" dirty="0" err="1" smtClean="0"/>
                        <a:t>EventArgs</a:t>
                      </a:r>
                      <a:r>
                        <a:rPr kumimoji="1" lang="en-US" sz="180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73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위임과 이벤트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이벤트 </a:t>
            </a:r>
            <a:r>
              <a:rPr lang="en-US" altLang="en-US" dirty="0" smtClean="0"/>
              <a:t>2/4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1400" b="1" dirty="0" smtClean="0"/>
          </a:p>
          <a:p>
            <a:r>
              <a:rPr altLang="en-US" sz="2000" b="1" smtClean="0"/>
              <a:t>발생</a:t>
            </a:r>
          </a:p>
          <a:p>
            <a:pPr lvl="1"/>
            <a:r>
              <a:rPr altLang="en-US" sz="1600" smtClean="0"/>
              <a:t>이벤트는 어떤 상황이 발생 했음을 알리는 메시지와 같으며</a:t>
            </a:r>
            <a:r>
              <a:rPr lang="en-US" sz="1600" dirty="0" smtClean="0"/>
              <a:t>, </a:t>
            </a:r>
            <a:r>
              <a:rPr altLang="en-US" sz="1600" smtClean="0"/>
              <a:t>이러한 메시지를 전파하는 동작을 일컬어 이벤트를 발생 시킨다고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비주얼 베이직에서는</a:t>
            </a:r>
            <a:r>
              <a:rPr lang="en-US" sz="1600" dirty="0" smtClean="0"/>
              <a:t> RaiseEvent </a:t>
            </a:r>
            <a:r>
              <a:rPr altLang="en-US" sz="1600" smtClean="0"/>
              <a:t>문을 사용하여 이벤트를 발생 시킨다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이벤트는 선언된 클래스</a:t>
            </a:r>
            <a:r>
              <a:rPr lang="en-US" sz="1600" dirty="0" smtClean="0"/>
              <a:t>, </a:t>
            </a:r>
            <a:r>
              <a:rPr altLang="en-US" sz="1600" smtClean="0"/>
              <a:t>모듈</a:t>
            </a:r>
            <a:r>
              <a:rPr lang="en-US" sz="1600" dirty="0" smtClean="0"/>
              <a:t>, </a:t>
            </a:r>
            <a:r>
              <a:rPr altLang="en-US" sz="1600" smtClean="0"/>
              <a:t>구조체의 범위 내에서 발생 되어야 한다</a:t>
            </a:r>
            <a:r>
              <a:rPr lang="en-US" sz="1600" dirty="0" smtClean="0"/>
              <a:t>. </a:t>
            </a:r>
            <a:r>
              <a:rPr altLang="en-US" sz="1600" smtClean="0"/>
              <a:t>가령 파생 클래스는 기본 클래스에서 상속된 이벤트를 발생 시킬 수 없다</a:t>
            </a:r>
            <a:r>
              <a:rPr lang="en-US" sz="16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2000" b="1" smtClean="0"/>
              <a:t>전송자</a:t>
            </a:r>
            <a:r>
              <a:rPr lang="en-US" sz="2000" b="1" dirty="0" smtClean="0"/>
              <a:t>(</a:t>
            </a:r>
            <a:r>
              <a:rPr altLang="en-US" sz="2000" b="1" smtClean="0"/>
              <a:t>이벤트 소스</a:t>
            </a:r>
            <a:r>
              <a:rPr lang="en-US" sz="2000" b="1" dirty="0" smtClean="0"/>
              <a:t>)</a:t>
            </a:r>
            <a:endParaRPr altLang="en-US" sz="2000" b="1" smtClean="0"/>
          </a:p>
          <a:p>
            <a:pPr lvl="1"/>
            <a:r>
              <a:rPr altLang="en-US" sz="1600" smtClean="0"/>
              <a:t>이벤트를 발생시키는 개체를 전송자라고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폼</a:t>
            </a:r>
            <a:r>
              <a:rPr lang="en-US" sz="1600" dirty="0" smtClean="0"/>
              <a:t>, </a:t>
            </a:r>
            <a:r>
              <a:rPr altLang="en-US" sz="1600" smtClean="0"/>
              <a:t>컨트롤</a:t>
            </a:r>
            <a:r>
              <a:rPr lang="en-US" sz="1600" dirty="0" smtClean="0"/>
              <a:t>, </a:t>
            </a:r>
            <a:r>
              <a:rPr altLang="en-US" sz="1600" smtClean="0"/>
              <a:t>사용자 정의 객체 등이 전송자가 된다</a:t>
            </a:r>
            <a:r>
              <a:rPr lang="en-US" sz="16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2000" b="1" smtClean="0"/>
              <a:t>처리기</a:t>
            </a:r>
          </a:p>
          <a:p>
            <a:pPr lvl="1"/>
            <a:r>
              <a:rPr altLang="en-US" sz="1600" smtClean="0"/>
              <a:t>이벤트가 발생될 때 호출되는 프로시저를 말한다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시그니처가 유효한</a:t>
            </a:r>
            <a:r>
              <a:rPr lang="en-US" sz="1600" dirty="0" smtClean="0"/>
              <a:t> Sub </a:t>
            </a:r>
            <a:r>
              <a:rPr altLang="en-US" sz="1600" smtClean="0"/>
              <a:t>프로시저를 처리기로 사용할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비주얼 베이직에서는 전송자의 이름과 밑줄 및 이벤트 이름을 결합한 것을 표준 명명 규칙으로 사용 한다</a:t>
            </a:r>
            <a:r>
              <a:rPr lang="en-US" sz="1600" dirty="0" smtClean="0"/>
              <a:t>. </a:t>
            </a:r>
            <a:endParaRPr altLang="en-US" sz="16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74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위임과 이벤트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이벤트 </a:t>
            </a:r>
            <a:r>
              <a:rPr lang="en-US" altLang="en-US" dirty="0" smtClean="0"/>
              <a:t>3/4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2400" b="1" smtClean="0"/>
              <a:t>이벤트와 이벤트 처리기와의 연결</a:t>
            </a:r>
            <a:r>
              <a:rPr lang="en-US" altLang="en-US" sz="2400" b="1" dirty="0" smtClean="0"/>
              <a:t>(1)</a:t>
            </a:r>
            <a:endParaRPr altLang="en-US" sz="2400" b="1" smtClean="0"/>
          </a:p>
          <a:p>
            <a:pPr lvl="1"/>
            <a:r>
              <a:rPr altLang="en-US" sz="2000" smtClean="0"/>
              <a:t>이벤트 처리기를 사용하려면 해당 이벤트 처리기와 이벤트를 연결해야 한다</a:t>
            </a:r>
            <a:r>
              <a:rPr lang="en-US" sz="2000" dirty="0" smtClean="0"/>
              <a:t>. </a:t>
            </a:r>
            <a:endParaRPr altLang="en-US" sz="2000" smtClean="0"/>
          </a:p>
          <a:p>
            <a:pPr lvl="1"/>
            <a:r>
              <a:rPr altLang="en-US" sz="2000" smtClean="0"/>
              <a:t>이벤트의 연결을 위해서</a:t>
            </a:r>
            <a:r>
              <a:rPr lang="en-US" sz="2000" dirty="0" smtClean="0"/>
              <a:t> Handles </a:t>
            </a:r>
            <a:r>
              <a:rPr altLang="en-US" sz="2000" smtClean="0"/>
              <a:t>문이나</a:t>
            </a:r>
            <a:r>
              <a:rPr lang="en-US" sz="2000" dirty="0" smtClean="0"/>
              <a:t> AddHandler </a:t>
            </a:r>
            <a:r>
              <a:rPr altLang="en-US" sz="2000" smtClean="0"/>
              <a:t>문을 사용 한다</a:t>
            </a:r>
            <a:r>
              <a:rPr lang="en-US" sz="2000" dirty="0" smtClean="0"/>
              <a:t>. </a:t>
            </a:r>
            <a:endParaRPr altLang="en-US" sz="2000" smtClean="0"/>
          </a:p>
          <a:p>
            <a:pPr lvl="1"/>
            <a:r>
              <a:rPr lang="en-US" sz="2000" b="1" dirty="0" smtClean="0"/>
              <a:t>WithEvents</a:t>
            </a:r>
            <a:r>
              <a:rPr altLang="en-US" sz="2000" b="1" smtClean="0"/>
              <a:t>와</a:t>
            </a:r>
            <a:r>
              <a:rPr lang="en-US" sz="2000" b="1" dirty="0" smtClean="0"/>
              <a:t> Handles </a:t>
            </a:r>
            <a:r>
              <a:rPr altLang="en-US" sz="2000" b="1" smtClean="0"/>
              <a:t>절</a:t>
            </a:r>
          </a:p>
          <a:p>
            <a:pPr lvl="2"/>
            <a:r>
              <a:rPr altLang="en-US" sz="1800" smtClean="0"/>
              <a:t>선언 구문 형태로 사용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2"/>
            <a:r>
              <a:rPr altLang="en-US" sz="1800" smtClean="0"/>
              <a:t>쉽게 코딩</a:t>
            </a:r>
            <a:r>
              <a:rPr lang="en-US" sz="1800" dirty="0" smtClean="0"/>
              <a:t>, </a:t>
            </a:r>
            <a:r>
              <a:rPr altLang="en-US" sz="1800" smtClean="0"/>
              <a:t>읽기 및 디버깅을 할 수 있기 때문에 이벤트 처리기에 대해 권장되는 사용 방식이다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2"/>
            <a:r>
              <a:rPr altLang="en-US" sz="1800" smtClean="0"/>
              <a:t>하나의 이벤트 처리기가 한 종류 이상의 이벤트를 처리 하거나 하나 이상의 이벤트 처리기가 같은 이벤트를 처리할 수 있다</a:t>
            </a:r>
            <a:r>
              <a:rPr lang="en-US" sz="1800" dirty="0" smtClean="0"/>
              <a:t>. (1:n, n:1 </a:t>
            </a:r>
            <a:r>
              <a:rPr altLang="en-US" sz="1800" smtClean="0"/>
              <a:t>처리</a:t>
            </a:r>
            <a:r>
              <a:rPr lang="en-US" sz="1800" dirty="0" smtClean="0"/>
              <a:t>)</a:t>
            </a:r>
            <a:endParaRPr altLang="en-US" sz="1800" smtClean="0"/>
          </a:p>
          <a:p>
            <a:pPr lvl="2"/>
            <a:r>
              <a:rPr altLang="en-US" sz="1800" smtClean="0"/>
              <a:t>하지만 다음과 같은 제약 사항이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3"/>
            <a:r>
              <a:rPr altLang="en-US" sz="1400" smtClean="0"/>
              <a:t>개체 변수를 사용할 수 없다</a:t>
            </a:r>
            <a:r>
              <a:rPr lang="en-US" sz="1400" dirty="0" smtClean="0"/>
              <a:t>. </a:t>
            </a:r>
            <a:r>
              <a:rPr altLang="en-US" sz="1400" smtClean="0"/>
              <a:t>즉</a:t>
            </a:r>
            <a:r>
              <a:rPr lang="en-US" sz="1400" dirty="0" smtClean="0"/>
              <a:t> Object </a:t>
            </a:r>
            <a:r>
              <a:rPr altLang="en-US" sz="1400" smtClean="0"/>
              <a:t>변수로 선언할 수 없으며</a:t>
            </a:r>
            <a:r>
              <a:rPr lang="en-US" sz="1400" dirty="0" smtClean="0"/>
              <a:t>, </a:t>
            </a:r>
            <a:r>
              <a:rPr altLang="en-US" sz="1400" smtClean="0"/>
              <a:t>이벤트를 사용하고자 하는 정확한 데이터 형으로 선언해야 한다</a:t>
            </a:r>
            <a:r>
              <a:rPr lang="en-US" sz="1400" dirty="0" smtClean="0"/>
              <a:t>.</a:t>
            </a:r>
            <a:endParaRPr altLang="en-US" sz="1400" smtClean="0"/>
          </a:p>
          <a:p>
            <a:pPr lvl="3"/>
            <a:r>
              <a:rPr altLang="en-US" sz="1400" smtClean="0"/>
              <a:t>공유 이벤트는 클래스 인스턴스에 연결되지 않으므로 사용할 수 없다</a:t>
            </a:r>
            <a:r>
              <a:rPr lang="en-US" sz="1400" dirty="0" smtClean="0"/>
              <a:t>.</a:t>
            </a:r>
            <a:endParaRPr altLang="en-US" sz="1400" smtClean="0"/>
          </a:p>
          <a:p>
            <a:pPr lvl="3"/>
            <a:r>
              <a:rPr lang="en-US" sz="1400" dirty="0" smtClean="0"/>
              <a:t>Structure</a:t>
            </a:r>
            <a:r>
              <a:rPr altLang="en-US" sz="1400" smtClean="0"/>
              <a:t>에서는</a:t>
            </a:r>
            <a:r>
              <a:rPr lang="en-US" sz="1400" dirty="0" smtClean="0"/>
              <a:t> WithEvents</a:t>
            </a:r>
            <a:r>
              <a:rPr altLang="en-US" sz="1400" smtClean="0"/>
              <a:t>를 사용할 수 없다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3"/>
            <a:r>
              <a:rPr altLang="en-US" sz="1400" smtClean="0"/>
              <a:t>변수의 배열로</a:t>
            </a:r>
            <a:r>
              <a:rPr lang="en-US" sz="1400" dirty="0" smtClean="0"/>
              <a:t> WithEvents </a:t>
            </a:r>
            <a:r>
              <a:rPr altLang="en-US" sz="1400" smtClean="0"/>
              <a:t>선언을 할 수 없다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3"/>
            <a:r>
              <a:rPr altLang="en-US" sz="1400" smtClean="0"/>
              <a:t>지역 변수 선언으로 사용할 수 없다</a:t>
            </a:r>
            <a:r>
              <a:rPr lang="en-US" sz="1400" dirty="0" smtClean="0"/>
              <a:t>. </a:t>
            </a:r>
            <a:endParaRPr altLang="en-US" sz="14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75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위임과 이벤트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이벤트 </a:t>
            </a:r>
            <a:r>
              <a:rPr lang="en-US" altLang="en-US" dirty="0" smtClean="0"/>
              <a:t>4/4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2400" b="1" smtClean="0"/>
              <a:t>이벤트와 이벤트 처리기와의 연결</a:t>
            </a:r>
            <a:r>
              <a:rPr lang="en-US" altLang="ko-KR" sz="2400" b="1" dirty="0" smtClean="0"/>
              <a:t>(2)</a:t>
            </a:r>
            <a:endParaRPr lang="en-US" sz="2400" dirty="0" smtClean="0"/>
          </a:p>
          <a:p>
            <a:pPr lvl="1"/>
            <a:r>
              <a:rPr lang="en-US" sz="2000" b="1" dirty="0" smtClean="0"/>
              <a:t>AddHandler </a:t>
            </a:r>
            <a:r>
              <a:rPr altLang="en-US" sz="2000" b="1" smtClean="0"/>
              <a:t>와</a:t>
            </a:r>
            <a:r>
              <a:rPr lang="en-US" sz="2000" b="1" dirty="0" smtClean="0"/>
              <a:t> RemoveHandler</a:t>
            </a:r>
            <a:endParaRPr altLang="en-US" sz="2000" b="1" smtClean="0"/>
          </a:p>
          <a:p>
            <a:pPr lvl="2"/>
            <a:r>
              <a:rPr altLang="en-US" sz="1800" smtClean="0"/>
              <a:t>이벤트와 관련한 이벤트 처리기를 동적으로 추가</a:t>
            </a:r>
            <a:r>
              <a:rPr lang="en-US" sz="1800" dirty="0" smtClean="0"/>
              <a:t>/</a:t>
            </a:r>
            <a:r>
              <a:rPr altLang="en-US" sz="1800" smtClean="0"/>
              <a:t>제거할 수 있다</a:t>
            </a:r>
            <a:r>
              <a:rPr lang="en-US" sz="1800" dirty="0" smtClean="0"/>
              <a:t>. </a:t>
            </a:r>
          </a:p>
          <a:p>
            <a:pPr lvl="2"/>
            <a:r>
              <a:rPr altLang="en-US" sz="1800" smtClean="0"/>
              <a:t>공유 이벤트나 구조체 이벤트를 </a:t>
            </a:r>
            <a:r>
              <a:rPr lang="en-US" sz="1800" dirty="0" smtClean="0"/>
              <a:t>AddHandler</a:t>
            </a:r>
            <a:r>
              <a:rPr altLang="en-US" sz="1800" smtClean="0"/>
              <a:t>를 사용해야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2"/>
            <a:r>
              <a:rPr lang="en-US" sz="1800" dirty="0" smtClean="0"/>
              <a:t>AddHandler</a:t>
            </a:r>
            <a:r>
              <a:rPr altLang="en-US" sz="1800" smtClean="0"/>
              <a:t>는 두 가지 인수를 사용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3"/>
            <a:r>
              <a:rPr altLang="en-US" sz="1600" smtClean="0"/>
              <a:t>이벤트 전송자에서 보낸 이벤트 이름</a:t>
            </a:r>
          </a:p>
          <a:p>
            <a:pPr lvl="3"/>
            <a:r>
              <a:rPr lang="en-US" sz="1600" dirty="0" smtClean="0"/>
              <a:t>AddressOf </a:t>
            </a:r>
            <a:r>
              <a:rPr altLang="en-US" sz="1600" smtClean="0"/>
              <a:t>문을 이용한 대리자에 대한 참조</a:t>
            </a:r>
          </a:p>
          <a:p>
            <a:pPr lvl="3"/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AddHandler </a:t>
            </a:r>
            <a:r>
              <a:rPr lang="en-US" sz="1600" dirty="0" err="1" smtClean="0"/>
              <a:t>Obj.XEvent</a:t>
            </a:r>
            <a:r>
              <a:rPr lang="en-US" sz="1600" dirty="0" smtClean="0"/>
              <a:t>, AddressOf </a:t>
            </a:r>
            <a:r>
              <a:rPr lang="en-US" sz="1600" dirty="0" err="1" smtClean="0"/>
              <a:t>Me.XEventHandler</a:t>
            </a:r>
            <a:endParaRPr altLang="en-US" sz="1600" smtClean="0"/>
          </a:p>
          <a:p>
            <a:pPr lvl="3"/>
            <a:r>
              <a:rPr altLang="en-US" sz="1600" smtClean="0"/>
              <a:t>대리자 참조로 사용할 프로시저는 이벤트의 시그니처와 동일해야 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2"/>
            <a:r>
              <a:rPr altLang="en-US" sz="1800" smtClean="0"/>
              <a:t>이벤트 처리기와 연결을 끊을 때는</a:t>
            </a:r>
            <a:r>
              <a:rPr lang="en-US" sz="1800" dirty="0" smtClean="0"/>
              <a:t> RemoveHandler </a:t>
            </a:r>
            <a:r>
              <a:rPr altLang="en-US" sz="1800" smtClean="0"/>
              <a:t>구문을 사용한다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3"/>
            <a:r>
              <a:rPr lang="en-US" sz="1600" dirty="0" smtClean="0"/>
              <a:t>AddHandler</a:t>
            </a:r>
            <a:r>
              <a:rPr altLang="en-US" sz="1600" smtClean="0"/>
              <a:t>와 인수 동일</a:t>
            </a:r>
          </a:p>
          <a:p>
            <a:pPr lvl="3"/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RemoveHandler </a:t>
            </a:r>
            <a:r>
              <a:rPr lang="en-US" sz="1600" dirty="0" err="1" smtClean="0"/>
              <a:t>Obj.XEvent</a:t>
            </a:r>
            <a:r>
              <a:rPr lang="en-US" sz="1600" dirty="0" smtClean="0"/>
              <a:t>, AddressOf </a:t>
            </a:r>
            <a:r>
              <a:rPr lang="en-US" sz="1600" dirty="0" err="1" smtClean="0"/>
              <a:t>Me.XEventHandler</a:t>
            </a:r>
            <a:endParaRPr altLang="en-US" sz="16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76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위임과 이벤트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위임 </a:t>
            </a:r>
            <a:r>
              <a:rPr lang="en-US" altLang="en-US" dirty="0" smtClean="0"/>
              <a:t>: </a:t>
            </a:r>
            <a:r>
              <a:rPr altLang="en-US" smtClean="0"/>
              <a:t>대리자</a:t>
            </a:r>
            <a:r>
              <a:rPr lang="en-US" altLang="en-US" dirty="0" smtClean="0"/>
              <a:t>(Delegate)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r>
              <a:rPr altLang="en-US" sz="1800" b="1" smtClean="0"/>
              <a:t>정의 및 특징</a:t>
            </a:r>
          </a:p>
          <a:p>
            <a:pPr lvl="1"/>
            <a:r>
              <a:rPr altLang="en-US" sz="1400" smtClean="0"/>
              <a:t>함수에 대한 참조를 사용하여 함수를 간접적으로 호출할 수 있도록 하는 함수 포인터의 한 형식 이다</a:t>
            </a:r>
            <a:r>
              <a:rPr lang="en-US" sz="1400" dirty="0" smtClean="0"/>
              <a:t>. </a:t>
            </a:r>
            <a:endParaRPr altLang="en-US" sz="1400" smtClean="0"/>
          </a:p>
          <a:p>
            <a:pPr lvl="1"/>
            <a:r>
              <a:rPr altLang="en-US" sz="1400" smtClean="0"/>
              <a:t>이벤트 처리기를 </a:t>
            </a:r>
            <a:r>
              <a:rPr lang="en-US" sz="1400" dirty="0" smtClean="0"/>
              <a:t>hook</a:t>
            </a:r>
            <a:r>
              <a:rPr altLang="en-US" sz="1400" smtClean="0"/>
              <a:t>하고 프로시저를 한 프로시저에서 다른 프로시저로 전달하는데 대리자를 사용할 수 있다</a:t>
            </a:r>
            <a:r>
              <a:rPr lang="en-US" sz="1400" dirty="0" smtClean="0"/>
              <a:t>.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 </a:t>
            </a:r>
            <a:r>
              <a:rPr altLang="en-US" sz="1400" smtClean="0"/>
              <a:t>다른 개체의 메서드를 호출 한다</a:t>
            </a:r>
            <a:r>
              <a:rPr lang="en-US" sz="1400" dirty="0" smtClean="0"/>
              <a:t>.</a:t>
            </a:r>
            <a:endParaRPr altLang="en-US" sz="1400" smtClean="0"/>
          </a:p>
          <a:p>
            <a:pPr lvl="1"/>
            <a:r>
              <a:rPr altLang="en-US" sz="1400" smtClean="0"/>
              <a:t>형식 안전</a:t>
            </a:r>
            <a:r>
              <a:rPr lang="en-US" sz="1400" dirty="0" smtClean="0"/>
              <a:t>(Type Safe) </a:t>
            </a:r>
            <a:r>
              <a:rPr altLang="en-US" sz="1400" smtClean="0"/>
              <a:t>함수 포인터 라고도 한다</a:t>
            </a:r>
            <a:r>
              <a:rPr lang="en-US" sz="1400" dirty="0" smtClean="0"/>
              <a:t>. </a:t>
            </a:r>
            <a:endParaRPr lang="en-US" sz="1400" dirty="0" smtClean="0"/>
          </a:p>
          <a:p>
            <a:pPr lvl="1"/>
            <a:r>
              <a:rPr altLang="en-US" sz="1400" smtClean="0"/>
              <a:t>대리자는 클래스와 동일한 레밸의 형식이다</a:t>
            </a:r>
            <a:r>
              <a:rPr lang="en-US" altLang="en-US" sz="1400" dirty="0" smtClean="0"/>
              <a:t>(</a:t>
            </a:r>
            <a:r>
              <a:rPr altLang="en-US" sz="1400" smtClean="0"/>
              <a:t>선언하는 형태는 프로시저 같지만 형식이다</a:t>
            </a:r>
            <a:r>
              <a:rPr lang="en-US" altLang="en-US" sz="1400" dirty="0" smtClean="0"/>
              <a:t>.).</a:t>
            </a:r>
            <a:endParaRPr lang="en-US" sz="1400" dirty="0" smtClean="0"/>
          </a:p>
          <a:p>
            <a:pPr lvl="1"/>
            <a:endParaRPr altLang="en-US" sz="1400" smtClean="0"/>
          </a:p>
          <a:p>
            <a:r>
              <a:rPr altLang="en-US" sz="1800" b="1" smtClean="0"/>
              <a:t>대리자 및 이벤트 </a:t>
            </a:r>
          </a:p>
          <a:p>
            <a:pPr lvl="1"/>
            <a:r>
              <a:rPr altLang="en-US" sz="1400" smtClean="0"/>
              <a:t>대리자는 호출 프로시저와 호출 되는 프로시저간의 매개자 역할이 필요한 경우 매우 유용 하다</a:t>
            </a:r>
            <a:r>
              <a:rPr lang="en-US" sz="1400" dirty="0" smtClean="0"/>
              <a:t>. </a:t>
            </a:r>
            <a:r>
              <a:rPr altLang="en-US" sz="1400" smtClean="0"/>
              <a:t>따라서 이벤트와 같이 이벤트를 처리할 처리기를 미리 알 수 없는 경우 대리자를 만들어 동적으로 이벤트 처리기에 대한 호출을 전달할 때 사용 한다</a:t>
            </a:r>
            <a:r>
              <a:rPr lang="en-US" sz="1400" dirty="0" smtClean="0"/>
              <a:t>.</a:t>
            </a:r>
            <a:endParaRPr altLang="en-US" sz="1400" smtClean="0"/>
          </a:p>
          <a:p>
            <a:pPr lvl="1"/>
            <a:r>
              <a:rPr altLang="en-US" sz="1400" smtClean="0"/>
              <a:t>이벤트의 선언시 기존 대리자 형식으로 이벤트를 선언할 수 있다</a:t>
            </a:r>
            <a:r>
              <a:rPr lang="en-US" sz="1400" dirty="0" smtClean="0"/>
              <a:t>. </a:t>
            </a:r>
            <a:r>
              <a:rPr altLang="en-US" sz="1400" smtClean="0"/>
              <a:t>이 방법은 여러 개의 이벤트를 동일한 처리기에 라우팅 할 때 유용하다</a:t>
            </a:r>
            <a:r>
              <a:rPr lang="en-US" sz="1400" dirty="0" smtClean="0"/>
              <a:t>. </a:t>
            </a:r>
          </a:p>
          <a:p>
            <a:pPr lvl="1"/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pPr lvl="1"/>
            <a:endParaRPr altLang="en-US" sz="1400" smtClean="0"/>
          </a:p>
          <a:p>
            <a:pPr lvl="1"/>
            <a:r>
              <a:rPr lang="en-US" sz="1400" dirty="0" smtClean="0"/>
              <a:t>AddressOf </a:t>
            </a:r>
            <a:r>
              <a:rPr altLang="en-US" sz="1400" smtClean="0"/>
              <a:t>연산자</a:t>
            </a:r>
            <a:r>
              <a:rPr lang="en-US" sz="1400" dirty="0" smtClean="0"/>
              <a:t>: </a:t>
            </a:r>
            <a:r>
              <a:rPr altLang="en-US" sz="1400" smtClean="0"/>
              <a:t>대리자의 인스턴스를 암시적으로 만들어 준다</a:t>
            </a:r>
            <a:r>
              <a:rPr lang="en-US" sz="1400" dirty="0" smtClean="0"/>
              <a:t>. </a:t>
            </a:r>
          </a:p>
          <a:p>
            <a:pPr lvl="1"/>
            <a:endParaRPr altLang="en-US" sz="1400" smtClean="0"/>
          </a:p>
          <a:p>
            <a:r>
              <a:rPr altLang="en-US" sz="1800" b="1" smtClean="0"/>
              <a:t>자유 쓰레딩 또는 컴파일 타임에 다른 버전의 함수를 호출할 때 대리자를 사용 한다</a:t>
            </a:r>
            <a:r>
              <a:rPr lang="en-US" sz="1800" b="1" dirty="0" smtClean="0"/>
              <a:t>.</a:t>
            </a:r>
            <a:endParaRPr lang="ko-KR" altLang="en-US" sz="18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214414" y="4143380"/>
          <a:ext cx="6096000" cy="6400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Delegate Sub </a:t>
                      </a:r>
                      <a:r>
                        <a:rPr lang="en-US" dirty="0" err="1" smtClean="0"/>
                        <a:t>DelegateType</a:t>
                      </a:r>
                      <a:r>
                        <a:rPr lang="en-US" dirty="0" smtClean="0"/>
                        <a:t>()</a:t>
                      </a:r>
                      <a:endParaRPr lang="en-US" altLang="en-US" dirty="0" smtClean="0"/>
                    </a:p>
                    <a:p>
                      <a:r>
                        <a:rPr lang="en-US" dirty="0" smtClean="0"/>
                        <a:t>Public Event </a:t>
                      </a:r>
                      <a:r>
                        <a:rPr lang="en-US" dirty="0" err="1" smtClean="0"/>
                        <a:t>AnEvent</a:t>
                      </a:r>
                      <a:r>
                        <a:rPr lang="en-US" dirty="0" smtClean="0"/>
                        <a:t> As </a:t>
                      </a:r>
                      <a:r>
                        <a:rPr lang="en-US" dirty="0" err="1" smtClean="0"/>
                        <a:t>DelegateType</a:t>
                      </a:r>
                      <a:endParaRPr lang="en-US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77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인터페이스</a:t>
            </a:r>
            <a:r>
              <a:rPr lang="en-US" altLang="en-US" b="1" dirty="0" smtClean="0"/>
              <a:t>(Interface)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78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인터페이스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Interface)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개요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Autofit/>
          </a:bodyPr>
          <a:lstStyle/>
          <a:p>
            <a:endParaRPr lang="en-US" altLang="en-US" sz="2000" b="1" dirty="0" smtClean="0"/>
          </a:p>
          <a:p>
            <a:r>
              <a:rPr altLang="en-US" sz="2000" b="1" smtClean="0"/>
              <a:t>개요</a:t>
            </a:r>
          </a:p>
          <a:p>
            <a:pPr lvl="1"/>
            <a:r>
              <a:rPr lang="en-US" sz="1600" dirty="0" smtClean="0"/>
              <a:t>"</a:t>
            </a:r>
            <a:r>
              <a:rPr altLang="en-US" sz="1600" smtClean="0"/>
              <a:t>인터페이스</a:t>
            </a:r>
            <a:r>
              <a:rPr lang="en-US" sz="1600" dirty="0" smtClean="0"/>
              <a:t>"</a:t>
            </a:r>
            <a:r>
              <a:rPr altLang="en-US" sz="1600" smtClean="0"/>
              <a:t>는 클래스에서 구현할 수 있는 속성</a:t>
            </a:r>
            <a:r>
              <a:rPr lang="en-US" sz="1600" dirty="0" smtClean="0"/>
              <a:t>, </a:t>
            </a:r>
            <a:r>
              <a:rPr altLang="en-US" sz="1600" smtClean="0"/>
              <a:t>메서드 및 이벤트를 정의 한다</a:t>
            </a:r>
            <a:r>
              <a:rPr lang="en-US" sz="1600" dirty="0" smtClean="0"/>
              <a:t>. </a:t>
            </a:r>
            <a:endParaRPr altLang="en-US" sz="1800" smtClean="0"/>
          </a:p>
          <a:p>
            <a:pPr lvl="1"/>
            <a:r>
              <a:rPr altLang="en-US" sz="1600" smtClean="0"/>
              <a:t>구현을 제공하지는 않는다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altLang="en-US" sz="1600" smtClean="0"/>
              <a:t>인터페이스를 구현하는 클래스에서는 해당 인터페이스의 모든 부분을 정의된 그대로 모두 구현해야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게시된 이후에는 변경할 수 없다</a:t>
            </a:r>
            <a:r>
              <a:rPr lang="en-US" sz="1600" dirty="0" smtClean="0"/>
              <a:t>.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</a:t>
            </a:r>
            <a:r>
              <a:rPr altLang="en-US" sz="1600" smtClean="0"/>
              <a:t>기존 코드가 손상</a:t>
            </a:r>
            <a:r>
              <a:rPr lang="en-US" sz="1600" dirty="0" smtClean="0"/>
              <a:t>(</a:t>
            </a:r>
            <a:r>
              <a:rPr altLang="en-US" sz="1600" smtClean="0"/>
              <a:t>버전 충돌</a:t>
            </a:r>
            <a:r>
              <a:rPr lang="en-US" sz="1600" dirty="0" smtClean="0"/>
              <a:t>)</a:t>
            </a:r>
            <a:r>
              <a:rPr altLang="en-US" sz="1600" smtClean="0"/>
              <a:t>을 입게 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lang="en-US" sz="1600" dirty="0" smtClean="0"/>
              <a:t>Implements </a:t>
            </a:r>
            <a:r>
              <a:rPr altLang="en-US" sz="1600" smtClean="0"/>
              <a:t>키워드를 사용하여 인터페이스를 구현할 수 있다</a:t>
            </a:r>
            <a:r>
              <a:rPr lang="en-US" sz="1600" dirty="0" smtClean="0"/>
              <a:t>. </a:t>
            </a:r>
          </a:p>
          <a:p>
            <a:pPr lvl="1"/>
            <a:endParaRPr altLang="en-US" sz="1600" smtClean="0"/>
          </a:p>
          <a:p>
            <a:r>
              <a:rPr altLang="en-US" sz="2000" b="1" smtClean="0"/>
              <a:t>정의 </a:t>
            </a:r>
          </a:p>
          <a:p>
            <a:pPr lvl="1"/>
            <a:r>
              <a:rPr altLang="en-US" sz="1600" smtClean="0"/>
              <a:t>정의는</a:t>
            </a:r>
            <a:r>
              <a:rPr lang="en-US" sz="1600" dirty="0" smtClean="0"/>
              <a:t> Interface </a:t>
            </a:r>
            <a:r>
              <a:rPr altLang="en-US" sz="1600" smtClean="0"/>
              <a:t>문과</a:t>
            </a:r>
            <a:r>
              <a:rPr lang="en-US" sz="1600" dirty="0" smtClean="0"/>
              <a:t> End Interface </a:t>
            </a:r>
            <a:r>
              <a:rPr altLang="en-US" sz="1600" smtClean="0"/>
              <a:t>문 내에 포함된다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Inherits </a:t>
            </a:r>
            <a:r>
              <a:rPr altLang="en-US" sz="1600" smtClean="0"/>
              <a:t>키워드를 사용하여 다른 인터페이스를 상속할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Event, Sub, Function, </a:t>
            </a:r>
            <a:r>
              <a:rPr lang="en-US" sz="1600" dirty="0" err="1" smtClean="0"/>
              <a:t>Enum</a:t>
            </a:r>
            <a:r>
              <a:rPr lang="en-US" sz="1600" dirty="0" smtClean="0"/>
              <a:t>, Property, Interface, Structure, Class </a:t>
            </a:r>
            <a:r>
              <a:rPr altLang="en-US" sz="1600" smtClean="0"/>
              <a:t>등을 정의 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한정자는 기본적으로</a:t>
            </a:r>
            <a:r>
              <a:rPr lang="en-US" sz="1600" dirty="0" smtClean="0"/>
              <a:t> Friend</a:t>
            </a:r>
            <a:r>
              <a:rPr altLang="en-US" sz="1600" smtClean="0"/>
              <a:t>이다</a:t>
            </a:r>
            <a:r>
              <a:rPr lang="en-US" sz="1600" dirty="0" smtClean="0"/>
              <a:t>. </a:t>
            </a:r>
            <a:r>
              <a:rPr altLang="en-US" sz="1600" smtClean="0"/>
              <a:t>명시적으로</a:t>
            </a:r>
            <a:r>
              <a:rPr lang="en-US" sz="1600" dirty="0" smtClean="0"/>
              <a:t> Public </a:t>
            </a:r>
            <a:r>
              <a:rPr altLang="en-US" sz="1600" smtClean="0"/>
              <a:t>또는</a:t>
            </a:r>
            <a:r>
              <a:rPr lang="en-US" sz="1600" dirty="0" smtClean="0"/>
              <a:t> Friend</a:t>
            </a:r>
            <a:r>
              <a:rPr altLang="en-US" sz="1600" smtClean="0"/>
              <a:t>로 선언될 수 있다</a:t>
            </a:r>
            <a:r>
              <a:rPr lang="en-US" sz="1600" dirty="0" smtClean="0"/>
              <a:t>.</a:t>
            </a:r>
            <a:endParaRPr lang="ko-KR" altLang="en-US" sz="16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79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VB.NET</a:t>
            </a:r>
            <a:r>
              <a:rPr altLang="en-US" sz="1800" b="1" smtClean="0"/>
              <a:t>은 클래스</a:t>
            </a:r>
            <a:r>
              <a:rPr lang="en-US" sz="1800" b="1" dirty="0" smtClean="0"/>
              <a:t>, </a:t>
            </a:r>
            <a:r>
              <a:rPr altLang="en-US" sz="1800" b="1" smtClean="0"/>
              <a:t>구조체 그리고 객체들로 구성</a:t>
            </a:r>
            <a:endParaRPr lang="en-US" altLang="en-US" sz="1800" b="1" dirty="0" smtClean="0"/>
          </a:p>
          <a:p>
            <a:endParaRPr altLang="en-US" sz="1800" b="1" smtClean="0"/>
          </a:p>
          <a:p>
            <a:r>
              <a:rPr altLang="en-US" sz="1800" b="1" smtClean="0"/>
              <a:t>클래스는 메소드와 멤버로 구성</a:t>
            </a:r>
            <a:endParaRPr lang="en-US" altLang="en-US" sz="1800" b="1" dirty="0" smtClean="0"/>
          </a:p>
          <a:p>
            <a:endParaRPr altLang="en-US" sz="1800" b="1" smtClean="0"/>
          </a:p>
          <a:p>
            <a:r>
              <a:rPr altLang="en-US" sz="1800" b="1" smtClean="0"/>
              <a:t>기본 문법</a:t>
            </a:r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en-US" sz="1800" b="1" dirty="0" smtClean="0"/>
          </a:p>
          <a:p>
            <a:r>
              <a:rPr altLang="en-US" sz="1800" b="1" smtClean="0"/>
              <a:t>응용프로그램은 다수의 파일로 구성이 가능</a:t>
            </a:r>
          </a:p>
          <a:p>
            <a:endParaRPr lang="en-US" altLang="en-US" sz="1800" b="1" dirty="0" smtClean="0"/>
          </a:p>
          <a:p>
            <a:r>
              <a:rPr altLang="en-US" sz="1800" b="1" smtClean="0"/>
              <a:t>다수의 파일에 하나의 클래스를 구성하는 것도 가능</a:t>
            </a:r>
            <a:r>
              <a:rPr lang="en-US" sz="1800" b="1" dirty="0" smtClean="0"/>
              <a:t>(</a:t>
            </a:r>
            <a:r>
              <a:rPr altLang="en-US" sz="1800" b="1" smtClean="0"/>
              <a:t>새로운기능</a:t>
            </a:r>
            <a:r>
              <a:rPr lang="en-US" sz="1800" b="1" dirty="0" smtClean="0"/>
              <a:t>)</a:t>
            </a:r>
            <a:endParaRPr lang="ko-KR" altLang="en-US" sz="18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71472" y="2643182"/>
          <a:ext cx="7500990" cy="100013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500990"/>
              </a:tblGrid>
              <a:tr h="1000132">
                <a:tc>
                  <a:txBody>
                    <a:bodyPr/>
                    <a:lstStyle/>
                    <a:p>
                      <a:pPr latinLnBrk="0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Class Hello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Class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인터페이스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Interface)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Implements </a:t>
            </a:r>
            <a:r>
              <a:rPr altLang="en-US" smtClean="0"/>
              <a:t>문과</a:t>
            </a:r>
            <a:r>
              <a:rPr lang="en-US" dirty="0" smtClean="0"/>
              <a:t> Implements </a:t>
            </a:r>
            <a:r>
              <a:rPr altLang="en-US" smtClean="0"/>
              <a:t>키워드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Implements </a:t>
            </a:r>
            <a:r>
              <a:rPr altLang="en-US" sz="2000" b="1" smtClean="0"/>
              <a:t>문</a:t>
            </a:r>
            <a:endParaRPr altLang="en-US" sz="1600" b="1" smtClean="0"/>
          </a:p>
          <a:p>
            <a:pPr lvl="1"/>
            <a:r>
              <a:rPr altLang="en-US" sz="1600" smtClean="0"/>
              <a:t>클래스나 구조체에서 인터페이스를 구현하고자 하는 경우</a:t>
            </a:r>
            <a:r>
              <a:rPr lang="en-US" sz="1600" dirty="0" smtClean="0"/>
              <a:t> Implements </a:t>
            </a:r>
            <a:r>
              <a:rPr altLang="en-US" sz="1600" smtClean="0"/>
              <a:t>문의 다음에 인터페이스를 지정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복수의 인터페이스를 구현하려면 콤마</a:t>
            </a:r>
            <a:r>
              <a:rPr lang="en-US" sz="1600" dirty="0" smtClean="0"/>
              <a:t>( , )</a:t>
            </a:r>
            <a:r>
              <a:rPr altLang="en-US" sz="1600" smtClean="0"/>
              <a:t>로 나열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클래스 또는 구조체는 모든 인터페이스 멤버를 구현해야 한다</a:t>
            </a:r>
            <a:r>
              <a:rPr lang="en-US" sz="1600" dirty="0" smtClean="0"/>
              <a:t>. 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altLang="en-US" sz="1600" smtClean="0"/>
          </a:p>
          <a:p>
            <a:r>
              <a:rPr lang="en-US" sz="2000" b="1" dirty="0" smtClean="0"/>
              <a:t>Implements </a:t>
            </a:r>
            <a:r>
              <a:rPr altLang="en-US" sz="2000" b="1" smtClean="0"/>
              <a:t>키워드</a:t>
            </a:r>
            <a:r>
              <a:rPr altLang="en-US" sz="1600" smtClean="0"/>
              <a:t> </a:t>
            </a:r>
          </a:p>
          <a:p>
            <a:pPr lvl="1"/>
            <a:r>
              <a:rPr altLang="en-US" sz="1600" smtClean="0"/>
              <a:t>인터페이스를 구현할 멤버는 문의 가장 뒤쪽에</a:t>
            </a:r>
            <a:r>
              <a:rPr lang="en-US" sz="1600" dirty="0" smtClean="0"/>
              <a:t> Implements </a:t>
            </a:r>
            <a:r>
              <a:rPr altLang="en-US" sz="1600" smtClean="0"/>
              <a:t>키워드를 정의 하고 구현할 인터페이스명과 인터페이스의 멤버 이름을 지정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멤버 구현의 매개 변수 형식과 반환 형식은 해당 인터페이스의 속성 또는 멤버 선언과 일치해야 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altLang="en-US" sz="1600" smtClean="0"/>
              <a:t>인터페이스를 구현하는 가장 일반적인 방법은 해당 인터페이스와 동일한 멤버명을 사용하는 것이다</a:t>
            </a:r>
            <a:r>
              <a:rPr lang="en-US" sz="1600" dirty="0" smtClean="0"/>
              <a:t>. </a:t>
            </a:r>
            <a:endParaRPr altLang="en-US" sz="1600" smtClean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714348" y="2428868"/>
          <a:ext cx="7429552" cy="1463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429552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Class1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Implements interfaceclass.interface2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Sub Sub1(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ByVal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Integer) Implements interfaceclass.interface2.Sub1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End Sub</a:t>
                      </a:r>
                      <a:endParaRPr kumimoji="1" lang="ko-KR" altLang="en-US" sz="1800" b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Class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80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인터페이스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Interface)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인터페이스의 사용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sz="700" b="1" dirty="0" smtClean="0"/>
          </a:p>
          <a:p>
            <a:r>
              <a:rPr altLang="en-US" sz="2400" b="1" smtClean="0"/>
              <a:t>사용시기</a:t>
            </a:r>
          </a:p>
          <a:p>
            <a:pPr lvl="1"/>
            <a:r>
              <a:rPr altLang="en-US" sz="1800" smtClean="0"/>
              <a:t>인터페이스는 개체의 정의와 구현을 분리하는 방법이다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인터페이스를 사용하는 방법과 클래스를 상속하여 사용하는 방법은 각기 장단점이 있다</a:t>
            </a:r>
            <a:r>
              <a:rPr lang="en-US" sz="1800" dirty="0" smtClean="0"/>
              <a:t>. </a:t>
            </a:r>
            <a:r>
              <a:rPr altLang="en-US" sz="1800" smtClean="0"/>
              <a:t>따라서 프로젝트에서는 이 둘을 함께 사용하는 것이 좋다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r>
              <a:rPr altLang="en-US" sz="2400" b="1" smtClean="0"/>
              <a:t>상속 대신 인터페이스 구현을 사용하는 이유</a:t>
            </a:r>
          </a:p>
          <a:p>
            <a:pPr lvl="1"/>
            <a:r>
              <a:rPr altLang="en-US" sz="1800" smtClean="0"/>
              <a:t>응용프로그램에서 특정 기능을 제공하기 위해 </a:t>
            </a:r>
            <a:r>
              <a:rPr altLang="en-US" sz="1800" b="1" smtClean="0">
                <a:solidFill>
                  <a:srgbClr val="FF0000"/>
                </a:solidFill>
              </a:rPr>
              <a:t>관련성이 없는 여러 가지 객체가 필요한 경우 </a:t>
            </a:r>
            <a:r>
              <a:rPr altLang="en-US" sz="1800" smtClean="0"/>
              <a:t>인터페이스를 사용하는 것이 좋다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한번만 인터페이스에 대한 구현을 정의 하여도 여러 개의 인터페이스가 구현되므로 상속보다 융통성이 좋다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기본 클래스에서 구현을 상속해야 할 이유가 없는 경우</a:t>
            </a:r>
            <a:r>
              <a:rPr lang="en-US" sz="1800" dirty="0" smtClean="0"/>
              <a:t>(</a:t>
            </a:r>
            <a:r>
              <a:rPr altLang="en-US" sz="1800" smtClean="0"/>
              <a:t>모두 새로 구현해야 하는 경우</a:t>
            </a:r>
            <a:r>
              <a:rPr lang="en-US" sz="1800" dirty="0" smtClean="0"/>
              <a:t>) </a:t>
            </a:r>
            <a:r>
              <a:rPr altLang="en-US" sz="1800" smtClean="0"/>
              <a:t>인터페이스를 사용하는 것이 적합 하다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b="1" smtClean="0">
                <a:solidFill>
                  <a:srgbClr val="FF0000"/>
                </a:solidFill>
              </a:rPr>
              <a:t>클래스를 상속할 수 없는 경우</a:t>
            </a:r>
            <a:r>
              <a:rPr altLang="en-US" sz="1800" smtClean="0"/>
              <a:t>에 유용하다</a:t>
            </a:r>
            <a:r>
              <a:rPr lang="en-US" sz="1800" dirty="0" smtClean="0"/>
              <a:t>. </a:t>
            </a:r>
            <a:r>
              <a:rPr altLang="en-US" sz="1800" smtClean="0"/>
              <a:t>가령 구조체의 경우 클래스에서 상속이 불가능 하지만 인터페이스를 구현하는 것은 가능 하다</a:t>
            </a:r>
            <a:r>
              <a:rPr lang="en-US" sz="1800" dirty="0" smtClean="0"/>
              <a:t>. </a:t>
            </a:r>
            <a:endParaRPr altLang="en-US" sz="18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81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상속</a:t>
            </a:r>
            <a:r>
              <a:rPr lang="en-US" altLang="en-US" b="1" dirty="0" smtClean="0"/>
              <a:t>(Inherits)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82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상속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Inherits)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개요</a:t>
            </a:r>
            <a:r>
              <a:rPr lang="en-US" altLang="en-US" dirty="0" smtClean="0"/>
              <a:t>/</a:t>
            </a:r>
            <a:r>
              <a:rPr altLang="en-US" smtClean="0"/>
              <a:t>한정자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sz="1400" b="1" dirty="0" smtClean="0"/>
          </a:p>
          <a:p>
            <a:r>
              <a:rPr altLang="en-US" sz="2000" b="1" smtClean="0"/>
              <a:t>개요</a:t>
            </a:r>
          </a:p>
          <a:p>
            <a:pPr lvl="1"/>
            <a:r>
              <a:rPr altLang="en-US" sz="1600" smtClean="0"/>
              <a:t>상속을 사용하면 클래스를 한번 작성하고 디버깅한 다음 해당 클래스를 기반으로 반복해서 다시 사용할 수 있다</a:t>
            </a:r>
            <a:r>
              <a:rPr lang="en-US" sz="1600" dirty="0" smtClean="0"/>
              <a:t>. </a:t>
            </a:r>
            <a:r>
              <a:rPr altLang="en-US" sz="1600" smtClean="0"/>
              <a:t>또한 상속을 기반으로 한 </a:t>
            </a:r>
            <a:r>
              <a:rPr lang="en-US" sz="1600" dirty="0" smtClean="0"/>
              <a:t>“</a:t>
            </a:r>
            <a:r>
              <a:rPr altLang="en-US" sz="1600" smtClean="0"/>
              <a:t>다형성</a:t>
            </a:r>
            <a:r>
              <a:rPr lang="en-US" sz="1600" dirty="0" smtClean="0"/>
              <a:t>”</a:t>
            </a:r>
            <a:r>
              <a:rPr altLang="en-US" sz="1600" smtClean="0"/>
              <a:t>을 사용</a:t>
            </a:r>
            <a:r>
              <a:rPr lang="en-US" sz="1600" dirty="0" smtClean="0"/>
              <a:t>(</a:t>
            </a:r>
            <a:r>
              <a:rPr altLang="en-US" sz="1600" smtClean="0"/>
              <a:t>파생 클래스를 기본 클래스로 전달해서 사용하는 것</a:t>
            </a:r>
            <a:r>
              <a:rPr lang="en-US" sz="1600" dirty="0" smtClean="0"/>
              <a:t>)</a:t>
            </a:r>
            <a:r>
              <a:rPr altLang="en-US" sz="1600" smtClean="0"/>
              <a:t>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파생 클래스는 기본 클래스의 속성</a:t>
            </a:r>
            <a:r>
              <a:rPr lang="en-US" sz="1600" dirty="0" smtClean="0"/>
              <a:t>, </a:t>
            </a:r>
            <a:r>
              <a:rPr altLang="en-US" sz="1600" smtClean="0"/>
              <a:t>메서드</a:t>
            </a:r>
            <a:r>
              <a:rPr lang="en-US" sz="1600" dirty="0" smtClean="0"/>
              <a:t>, </a:t>
            </a:r>
            <a:r>
              <a:rPr altLang="en-US" sz="1600" smtClean="0"/>
              <a:t>이벤트를 상속하고 확장 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파생 클래스는 상속된 메서드를 새 구현으로 재정의 할 수 있다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altLang="en-US" sz="1600" smtClean="0"/>
              <a:t>닷넷의 모든 클래스는</a:t>
            </a:r>
            <a:r>
              <a:rPr lang="en-US" sz="1600" dirty="0" smtClean="0"/>
              <a:t> </a:t>
            </a:r>
            <a:r>
              <a:rPr lang="en-US" sz="1600" dirty="0" err="1" smtClean="0"/>
              <a:t>System.Object</a:t>
            </a:r>
            <a:r>
              <a:rPr lang="en-US" sz="1600" dirty="0" smtClean="0"/>
              <a:t> </a:t>
            </a:r>
            <a:r>
              <a:rPr altLang="en-US" sz="1600" smtClean="0"/>
              <a:t>라는 기본 클래스에서 파생 된다</a:t>
            </a:r>
            <a:r>
              <a:rPr lang="en-US" sz="1600" dirty="0" smtClean="0"/>
              <a:t>.</a:t>
            </a:r>
          </a:p>
          <a:p>
            <a:pPr lvl="1"/>
            <a:endParaRPr altLang="en-US" sz="1600" smtClean="0"/>
          </a:p>
          <a:p>
            <a:r>
              <a:rPr altLang="en-US" sz="2000" b="1" smtClean="0"/>
              <a:t>상속 한정자</a:t>
            </a:r>
          </a:p>
          <a:p>
            <a:pPr lvl="1"/>
            <a:r>
              <a:rPr lang="en-US" sz="1600" dirty="0" smtClean="0"/>
              <a:t>Inherits </a:t>
            </a:r>
            <a:r>
              <a:rPr altLang="en-US" sz="1600" smtClean="0"/>
              <a:t>문</a:t>
            </a:r>
            <a:r>
              <a:rPr lang="en-US" sz="1600" dirty="0" smtClean="0"/>
              <a:t>: </a:t>
            </a:r>
            <a:r>
              <a:rPr altLang="en-US" sz="1600" smtClean="0"/>
              <a:t>기본 클래스를 지정 한다</a:t>
            </a:r>
            <a:r>
              <a:rPr lang="en-US" sz="1600" dirty="0" smtClean="0"/>
              <a:t>. </a:t>
            </a:r>
            <a:r>
              <a:rPr altLang="en-US" sz="1600" smtClean="0"/>
              <a:t>주석을 제외하고 클래스 내에서 가장 먼저 기술 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NotInheritable </a:t>
            </a:r>
            <a:r>
              <a:rPr altLang="en-US" sz="1600" smtClean="0"/>
              <a:t>한정자</a:t>
            </a:r>
            <a:r>
              <a:rPr lang="en-US" sz="1600" dirty="0" smtClean="0"/>
              <a:t>: </a:t>
            </a:r>
            <a:r>
              <a:rPr altLang="en-US" sz="1600" smtClean="0"/>
              <a:t>해당 클래스를 기본 클래스로 사용하지 못하도록</a:t>
            </a:r>
            <a:r>
              <a:rPr lang="en-US" sz="1600" dirty="0" smtClean="0"/>
              <a:t>(</a:t>
            </a:r>
            <a:r>
              <a:rPr altLang="en-US" sz="1600" smtClean="0"/>
              <a:t>상속할 수 없도록</a:t>
            </a:r>
            <a:r>
              <a:rPr lang="en-US" sz="1600" dirty="0" smtClean="0"/>
              <a:t>) </a:t>
            </a:r>
            <a:r>
              <a:rPr altLang="en-US" sz="1600" smtClean="0"/>
              <a:t>한다</a:t>
            </a:r>
            <a:r>
              <a:rPr lang="en-US" sz="1600" dirty="0" smtClean="0"/>
              <a:t>. </a:t>
            </a:r>
            <a:endParaRPr altLang="en-US" sz="1600" smtClean="0"/>
          </a:p>
          <a:p>
            <a:pPr lvl="1"/>
            <a:r>
              <a:rPr lang="en-US" sz="1600" dirty="0" smtClean="0"/>
              <a:t>MustInherit </a:t>
            </a:r>
            <a:r>
              <a:rPr altLang="en-US" sz="1600" smtClean="0"/>
              <a:t>한정자</a:t>
            </a:r>
            <a:r>
              <a:rPr lang="en-US" sz="1600" dirty="0" smtClean="0"/>
              <a:t>: </a:t>
            </a:r>
            <a:r>
              <a:rPr altLang="en-US" sz="1600" smtClean="0"/>
              <a:t>해당 클래스를 기본 클래스로만 사용되도록 한다</a:t>
            </a:r>
            <a:r>
              <a:rPr lang="en-US" sz="1600" dirty="0" smtClean="0"/>
              <a:t>. </a:t>
            </a:r>
            <a:r>
              <a:rPr altLang="en-US" sz="1600" smtClean="0"/>
              <a:t>이렇게 기정된 클래스는 인스턴스를 생성할 수 없다</a:t>
            </a:r>
            <a:r>
              <a:rPr lang="en-US" sz="1600" dirty="0" smtClean="0"/>
              <a:t>. </a:t>
            </a:r>
            <a:r>
              <a:rPr altLang="en-US" sz="1600" smtClean="0"/>
              <a:t>파생 클래스에서만 인스턴스를 생성할 수 있으며 이러한 클래스를 추상클래스라고 한다</a:t>
            </a:r>
            <a:r>
              <a:rPr lang="en-US" sz="1600" dirty="0" smtClean="0"/>
              <a:t>. </a:t>
            </a:r>
            <a:endParaRPr altLang="en-US" sz="16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83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상속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Inherits)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재정의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altLang="en-US" sz="2400" b="1" smtClean="0"/>
              <a:t>파생 클래스에서의 재정의 </a:t>
            </a:r>
          </a:p>
          <a:p>
            <a:pPr lvl="1"/>
            <a:r>
              <a:rPr altLang="en-US" sz="1800" smtClean="0"/>
              <a:t>기본적으로 파생 클래스는 기본 클래스의 속성과 메서드를 그대로 사용 한다</a:t>
            </a:r>
            <a:r>
              <a:rPr lang="en-US" sz="1800" dirty="0" smtClean="0"/>
              <a:t>. </a:t>
            </a:r>
            <a:r>
              <a:rPr altLang="en-US" sz="1800" smtClean="0"/>
              <a:t>하지만 파생 클래스에서 다르게 동작해야 하는 경우 이를 재정의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Overridable: </a:t>
            </a:r>
            <a:r>
              <a:rPr altLang="en-US" sz="1800" smtClean="0"/>
              <a:t>클래스의 메서드</a:t>
            </a:r>
            <a:r>
              <a:rPr lang="en-US" sz="1800" dirty="0" smtClean="0"/>
              <a:t>, </a:t>
            </a:r>
            <a:r>
              <a:rPr altLang="en-US" sz="1800" smtClean="0"/>
              <a:t>속성을 파생 클래스에서 재정의 할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Overrides: </a:t>
            </a:r>
            <a:r>
              <a:rPr altLang="en-US" sz="1800" smtClean="0"/>
              <a:t>기본 클래스의</a:t>
            </a:r>
            <a:r>
              <a:rPr lang="en-US" sz="1800" dirty="0" smtClean="0"/>
              <a:t> Overridable</a:t>
            </a:r>
            <a:r>
              <a:rPr altLang="en-US" sz="1800" smtClean="0"/>
              <a:t>로 지정되어 있는 속성이나 메서드를 재정의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NotOverridable: </a:t>
            </a:r>
            <a:r>
              <a:rPr altLang="en-US" sz="1800" smtClean="0"/>
              <a:t>지정된 속성이나 메서드는 파생 클래스에서 재정의 할 수 없다</a:t>
            </a:r>
            <a:r>
              <a:rPr lang="en-US" sz="1800" dirty="0" smtClean="0"/>
              <a:t>. </a:t>
            </a:r>
            <a:r>
              <a:rPr altLang="en-US" sz="1800" smtClean="0"/>
              <a:t>아무런 지정이 되지 않은 메서드나 속성은 기본적으로</a:t>
            </a:r>
            <a:r>
              <a:rPr lang="en-US" sz="1800" dirty="0" smtClean="0"/>
              <a:t> NotOverridable</a:t>
            </a:r>
            <a:r>
              <a:rPr altLang="en-US" sz="1800" smtClean="0"/>
              <a:t>이 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MustOverride: </a:t>
            </a:r>
            <a:r>
              <a:rPr altLang="en-US" sz="1800" smtClean="0"/>
              <a:t>지정된 속성이나 메서드는 반드시 재정의해야 된다</a:t>
            </a:r>
            <a:r>
              <a:rPr lang="en-US" sz="1800" dirty="0" smtClean="0"/>
              <a:t>. </a:t>
            </a:r>
            <a:r>
              <a:rPr altLang="en-US" sz="1800" smtClean="0"/>
              <a:t>이렇게 지정된 메서드나 속성은 구현부를 포함할 수 없다</a:t>
            </a:r>
            <a:r>
              <a:rPr lang="en-US" sz="1800" dirty="0" smtClean="0"/>
              <a:t>. </a:t>
            </a:r>
            <a:r>
              <a:rPr altLang="en-US" sz="1800" smtClean="0"/>
              <a:t>클래스에</a:t>
            </a:r>
            <a:r>
              <a:rPr lang="en-US" sz="1800" dirty="0" smtClean="0"/>
              <a:t> MustOverride</a:t>
            </a:r>
            <a:r>
              <a:rPr altLang="en-US" sz="1800" smtClean="0"/>
              <a:t>로 지정된 메서드나 속성이 하나라도 있으면 클래스는 반드시</a:t>
            </a:r>
            <a:r>
              <a:rPr lang="en-US" sz="1800" dirty="0" smtClean="0"/>
              <a:t> MustInherit</a:t>
            </a:r>
            <a:r>
              <a:rPr altLang="en-US" sz="1800" smtClean="0"/>
              <a:t>로 선언해야 한다</a:t>
            </a:r>
            <a:r>
              <a:rPr lang="en-US" sz="1800" dirty="0" smtClean="0"/>
              <a:t>. 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84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상속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Inherits)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err="1" smtClean="0"/>
              <a:t>MyBase</a:t>
            </a:r>
            <a:r>
              <a:rPr altLang="en-US" smtClean="0"/>
              <a:t>와 </a:t>
            </a:r>
            <a:r>
              <a:rPr lang="en-US" altLang="en-US" dirty="0" err="1" smtClean="0"/>
              <a:t>MyClass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2400" b="1" dirty="0" err="1" smtClean="0"/>
              <a:t>MyBase</a:t>
            </a:r>
            <a:r>
              <a:rPr lang="en-US" sz="2400" b="1" dirty="0" smtClean="0"/>
              <a:t> </a:t>
            </a:r>
            <a:r>
              <a:rPr altLang="en-US" sz="2400" b="1" smtClean="0"/>
              <a:t>키워드</a:t>
            </a:r>
            <a:endParaRPr altLang="en-US" sz="1800" b="1" smtClean="0"/>
          </a:p>
          <a:p>
            <a:pPr lvl="1"/>
            <a:r>
              <a:rPr altLang="en-US" sz="1800" smtClean="0"/>
              <a:t>파생 클래스에서 기본 클래스의 메서드를 호출할 때 사용되는 키워드 이다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MyBase</a:t>
            </a:r>
            <a:r>
              <a:rPr altLang="en-US" sz="1800" smtClean="0"/>
              <a:t>는 바로 상위의 기본 클래스와 멤버에 대해 액세스 할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MyBase</a:t>
            </a:r>
            <a:r>
              <a:rPr altLang="en-US" sz="1800" smtClean="0"/>
              <a:t>는 실제 개체가 아니라 키워드 이다</a:t>
            </a:r>
            <a:r>
              <a:rPr lang="en-US" sz="1800" dirty="0" smtClean="0"/>
              <a:t>. </a:t>
            </a:r>
            <a:r>
              <a:rPr altLang="en-US" sz="1800" smtClean="0"/>
              <a:t>따라서 값을 할당하거나 다른 개체와 비교하거나 할 수 없다</a:t>
            </a:r>
            <a:r>
              <a:rPr lang="en-US" sz="1800" dirty="0" smtClean="0"/>
              <a:t>.  </a:t>
            </a:r>
            <a:endParaRPr altLang="en-US" sz="1800" smtClean="0"/>
          </a:p>
          <a:p>
            <a:pPr lvl="1"/>
            <a:r>
              <a:rPr lang="en-US" sz="1800" dirty="0" err="1" smtClean="0"/>
              <a:t>MyBase</a:t>
            </a:r>
            <a:r>
              <a:rPr altLang="en-US" sz="1800" smtClean="0"/>
              <a:t>를 통해 액세스 하는 메서드는 바로 상위의 클래스에 직접 정의할 필요는 없다</a:t>
            </a:r>
            <a:r>
              <a:rPr lang="en-US" sz="1800" dirty="0" smtClean="0"/>
              <a:t>. </a:t>
            </a:r>
            <a:r>
              <a:rPr altLang="en-US" sz="1800" smtClean="0"/>
              <a:t>간접적으로 상속된 클래스의 메서드로 사용 가능 하다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MyBase</a:t>
            </a:r>
            <a:r>
              <a:rPr altLang="en-US" sz="1800" smtClean="0"/>
              <a:t>를 사용하여</a:t>
            </a:r>
            <a:r>
              <a:rPr lang="en-US" sz="1800" dirty="0" smtClean="0"/>
              <a:t> MustOverride</a:t>
            </a:r>
            <a:r>
              <a:rPr altLang="en-US" sz="1800" smtClean="0"/>
              <a:t>로 지정된 메서드는 액세스 할 수 없다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r>
              <a:rPr lang="en-US" sz="2400" b="1" dirty="0" err="1" smtClean="0"/>
              <a:t>MyClass</a:t>
            </a:r>
            <a:r>
              <a:rPr lang="en-US" sz="2400" b="1" dirty="0" smtClean="0"/>
              <a:t> </a:t>
            </a:r>
            <a:r>
              <a:rPr altLang="en-US" sz="2400" b="1" smtClean="0"/>
              <a:t>키워드</a:t>
            </a:r>
          </a:p>
          <a:p>
            <a:pPr lvl="1"/>
            <a:r>
              <a:rPr altLang="en-US" sz="1800" smtClean="0"/>
              <a:t>현재 클래스의 메서드 구현을 호출하기 위한 용도로 사용된다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파생 클래스에서 재정의 된 경우에도 재정의된 메서드가 호출되는 것이 아니라 기본 클래스의 메서드가 호출 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MyClass</a:t>
            </a:r>
            <a:r>
              <a:rPr altLang="en-US" sz="1800" smtClean="0"/>
              <a:t>는 개체가 아닌 키워드 이다</a:t>
            </a:r>
            <a:r>
              <a:rPr lang="en-US" sz="1800" dirty="0" smtClean="0"/>
              <a:t>. 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85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상속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Inherits)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상속의 관계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2400" b="1" smtClean="0"/>
              <a:t>상속의 동등 및 포함 관계</a:t>
            </a:r>
          </a:p>
          <a:p>
            <a:pPr lvl="1"/>
            <a:r>
              <a:rPr altLang="en-US" sz="1800" smtClean="0"/>
              <a:t>파생 클래스가 기본 클래스와 같은 경우를 </a:t>
            </a:r>
            <a:r>
              <a:rPr lang="en-US" sz="1800" dirty="0" smtClean="0"/>
              <a:t>“</a:t>
            </a:r>
            <a:r>
              <a:rPr altLang="en-US" sz="1800" smtClean="0"/>
              <a:t>동등</a:t>
            </a:r>
            <a:r>
              <a:rPr lang="en-US" sz="1800" dirty="0" smtClean="0"/>
              <a:t>” </a:t>
            </a:r>
            <a:r>
              <a:rPr altLang="en-US" sz="1800" smtClean="0"/>
              <a:t>관계라고 하고 기본 클래스와 다른 경우가 </a:t>
            </a:r>
            <a:r>
              <a:rPr lang="en-US" sz="1800" dirty="0" smtClean="0"/>
              <a:t>“</a:t>
            </a:r>
            <a:r>
              <a:rPr altLang="en-US" sz="1800" smtClean="0"/>
              <a:t>포함</a:t>
            </a:r>
            <a:r>
              <a:rPr lang="en-US" sz="1800" dirty="0" smtClean="0"/>
              <a:t>” </a:t>
            </a:r>
            <a:r>
              <a:rPr altLang="en-US" sz="1800" smtClean="0"/>
              <a:t>관계라고 한다</a:t>
            </a:r>
            <a:r>
              <a:rPr lang="en-US" sz="1800" dirty="0" smtClean="0"/>
              <a:t>. 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altLang="en-US" sz="1800" smtClean="0"/>
              <a:t>상속의 관계는 </a:t>
            </a:r>
            <a:r>
              <a:rPr lang="en-US" altLang="en-US" sz="1800" b="1" dirty="0" smtClean="0">
                <a:solidFill>
                  <a:srgbClr val="FF0000"/>
                </a:solidFill>
              </a:rPr>
              <a:t>"</a:t>
            </a:r>
            <a:r>
              <a:rPr altLang="en-US" sz="1800" b="1" smtClean="0">
                <a:solidFill>
                  <a:srgbClr val="FF0000"/>
                </a:solidFill>
              </a:rPr>
              <a:t>포함</a:t>
            </a:r>
            <a:r>
              <a:rPr lang="en-US" altLang="en-US" sz="1800" b="1" dirty="0" smtClean="0">
                <a:solidFill>
                  <a:srgbClr val="FF0000"/>
                </a:solidFill>
              </a:rPr>
              <a:t>"</a:t>
            </a:r>
            <a:r>
              <a:rPr altLang="en-US" sz="1800" b="1" smtClean="0">
                <a:solidFill>
                  <a:srgbClr val="FF0000"/>
                </a:solidFill>
              </a:rPr>
              <a:t>관계가 되지 않도록</a:t>
            </a:r>
            <a:r>
              <a:rPr altLang="en-US" sz="1800" smtClean="0"/>
              <a:t> 해 주는 것이 좋다</a:t>
            </a:r>
            <a:r>
              <a:rPr lang="en-US" altLang="en-US" sz="1800" dirty="0" smtClean="0"/>
              <a:t>. </a:t>
            </a:r>
            <a:endParaRPr lang="ko-KR" altLang="en-US" sz="1800" dirty="0"/>
          </a:p>
        </p:txBody>
      </p:sp>
      <p:pic>
        <p:nvPicPr>
          <p:cNvPr id="5" name="그림 4" descr="&quot;동등&quot; 관계와 &quot;포함&quot; 관계 비교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3116"/>
            <a:ext cx="535785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86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상속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Inherits)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상속에서 생성자 및 소멸자의 작동 방식</a:t>
            </a:r>
            <a:r>
              <a:rPr lang="en-US" altLang="en-US" dirty="0" smtClean="0"/>
              <a:t> 1/2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2800" b="1" smtClean="0"/>
              <a:t>생성자의 동작 방식</a:t>
            </a:r>
            <a:endParaRPr lang="ko-KR" altLang="en-US" sz="2800" b="1" dirty="0"/>
          </a:p>
        </p:txBody>
      </p:sp>
      <p:pic>
        <p:nvPicPr>
          <p:cNvPr id="5" name="그림 4" descr="생성자 및 상속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671517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87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상속</a:t>
            </a:r>
            <a:r>
              <a:rPr lang="en-US" altLang="ko-KR" b="1" dirty="0" smtClean="0"/>
              <a:t>(</a:t>
            </a:r>
            <a:r>
              <a:rPr lang="en-US" altLang="en-US" b="1" dirty="0" smtClean="0"/>
              <a:t>Inherits)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상속에서 생성자 및 소멸자의 작동 방식 </a:t>
            </a:r>
            <a:r>
              <a:rPr lang="en-US" altLang="ko-KR" dirty="0" smtClean="0"/>
              <a:t>2/2</a:t>
            </a:r>
            <a:endParaRPr altLang="en-US" smtClean="0"/>
          </a:p>
          <a:p>
            <a:endParaRPr lang="ko-KR" altLang="en-US" b="0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228600" lvl="2">
              <a:buFont typeface="Wingdings" pitchFamily="2" charset="2"/>
              <a:buChar char="v"/>
            </a:pPr>
            <a:r>
              <a:rPr altLang="en-US" sz="2800" b="1" smtClean="0"/>
              <a:t>소멸자의 동작 방식</a:t>
            </a:r>
            <a:endParaRPr lang="ko-KR" altLang="en-US" sz="2800" b="1" dirty="0"/>
          </a:p>
        </p:txBody>
      </p:sp>
      <p:pic>
        <p:nvPicPr>
          <p:cNvPr id="5" name="그림 4" descr="생성자 상속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4295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날짜 개체 틀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88</a:t>
            </a:fld>
            <a:endParaRPr kumimoji="1"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b="1" smtClean="0"/>
              <a:t>윈도우 컨트롤</a:t>
            </a:r>
            <a:endParaRPr lang="ko-KR" altLang="en-US" b="1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89</a:t>
            </a:fld>
            <a:endParaRPr kumimoji="1"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ko-KR" smtClean="0">
                <a:solidFill>
                  <a:schemeClr val="bg1"/>
                </a:solidFill>
              </a:rPr>
              <a:t>Visual Basic .NET</a:t>
            </a:r>
            <a:endParaRPr kumimoji="1" lang="ko-K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VB.NET</a:t>
            </a:r>
            <a:r>
              <a:rPr altLang="en-US" b="1" smtClean="0"/>
              <a:t>의 구조 및 실행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프로그램의 시작과 종료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Autofit/>
          </a:bodyPr>
          <a:lstStyle/>
          <a:p>
            <a:r>
              <a:rPr altLang="en-US" sz="1800" b="1" smtClean="0"/>
              <a:t>프로그램의 시작 </a:t>
            </a:r>
            <a:r>
              <a:rPr lang="en-US" altLang="en-US" sz="1800" b="1" dirty="0" smtClean="0"/>
              <a:t>: Main</a:t>
            </a:r>
            <a:r>
              <a:rPr altLang="en-US" sz="1800" b="1" smtClean="0"/>
              <a:t> 프로시저</a:t>
            </a:r>
            <a:endParaRPr lang="en-US" altLang="en-US" sz="1800" b="1" dirty="0" smtClean="0"/>
          </a:p>
          <a:p>
            <a:pPr lvl="1"/>
            <a:r>
              <a:rPr altLang="en-US" sz="1600" smtClean="0"/>
              <a:t>프로그램의 시작점으로 모든 응용프로그램에는</a:t>
            </a:r>
            <a:r>
              <a:rPr lang="en-US" sz="1600" dirty="0" smtClean="0"/>
              <a:t> Main</a:t>
            </a:r>
            <a:r>
              <a:rPr altLang="en-US" sz="1600" smtClean="0"/>
              <a:t>이라는 프로시저가 있어야 한다</a:t>
            </a:r>
            <a:r>
              <a:rPr lang="en-US" sz="1600" dirty="0" smtClean="0"/>
              <a:t>.  .NET Framework</a:t>
            </a:r>
            <a:r>
              <a:rPr altLang="en-US" sz="1600" smtClean="0"/>
              <a:t>은 응용프로그램을 로드하고</a:t>
            </a:r>
            <a:r>
              <a:rPr lang="en-US" sz="1600" dirty="0" smtClean="0"/>
              <a:t> Main </a:t>
            </a:r>
            <a:r>
              <a:rPr altLang="en-US" sz="1600" smtClean="0"/>
              <a:t>프로시저를 호출한다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altLang="en-US" sz="1600" smtClean="0"/>
              <a:t>메서드 이름은 대소문자를 구별하지 않는다</a:t>
            </a:r>
            <a:r>
              <a:rPr lang="en-US" sz="1600" dirty="0" smtClean="0"/>
              <a:t>. (Main, main </a:t>
            </a:r>
            <a:r>
              <a:rPr altLang="en-US" sz="1600" smtClean="0"/>
              <a:t>모두 가능</a:t>
            </a:r>
            <a:r>
              <a:rPr lang="en-US" sz="1600" dirty="0" smtClean="0"/>
              <a:t>)</a:t>
            </a:r>
            <a:endParaRPr altLang="en-US" sz="1600" smtClean="0"/>
          </a:p>
          <a:p>
            <a:pPr lvl="1"/>
            <a:r>
              <a:rPr altLang="en-US" sz="1600" smtClean="0"/>
              <a:t>반드시</a:t>
            </a:r>
            <a:r>
              <a:rPr lang="en-US" sz="1600" dirty="0" smtClean="0"/>
              <a:t> Public, Shared </a:t>
            </a:r>
            <a:r>
              <a:rPr altLang="en-US" sz="1600" smtClean="0"/>
              <a:t>이어야 한다</a:t>
            </a:r>
            <a:r>
              <a:rPr lang="en-US" sz="1600" dirty="0" smtClean="0"/>
              <a:t>(Module </a:t>
            </a:r>
            <a:r>
              <a:rPr altLang="en-US" sz="1600" smtClean="0"/>
              <a:t>내에서는</a:t>
            </a:r>
            <a:r>
              <a:rPr lang="en-US" sz="1600" dirty="0" smtClean="0"/>
              <a:t> Shared</a:t>
            </a:r>
            <a:r>
              <a:rPr altLang="en-US" sz="1600" smtClean="0"/>
              <a:t>를 사용하지 않는다</a:t>
            </a:r>
            <a:r>
              <a:rPr lang="en-US" sz="1600" dirty="0" smtClean="0"/>
              <a:t>.) </a:t>
            </a:r>
            <a:endParaRPr altLang="en-US" sz="1600" smtClean="0"/>
          </a:p>
          <a:p>
            <a:pPr lvl="1"/>
            <a:r>
              <a:rPr altLang="en-US" sz="1600" smtClean="0"/>
              <a:t>한 어플리케이션 내의 여러 클래스에 정의 되어질 수 있다</a:t>
            </a:r>
            <a:r>
              <a:rPr lang="en-US" sz="1600" dirty="0" smtClean="0"/>
              <a:t>.</a:t>
            </a:r>
            <a:endParaRPr altLang="en-US" sz="1600" smtClean="0"/>
          </a:p>
          <a:p>
            <a:pPr lvl="1"/>
            <a:r>
              <a:rPr lang="en-US" sz="1600" dirty="0" smtClean="0"/>
              <a:t>Main </a:t>
            </a:r>
            <a:r>
              <a:rPr altLang="en-US" sz="1600" smtClean="0"/>
              <a:t>메소드가 종료하면 어플리케이션의 실행도 종료 된다</a:t>
            </a:r>
          </a:p>
          <a:p>
            <a:pPr lvl="1"/>
            <a:r>
              <a:rPr altLang="en-US" sz="1600" smtClean="0"/>
              <a:t>프로젝트 속성의 응용프로그램 탭에서 시작 개체를 선택하거나</a:t>
            </a:r>
            <a:r>
              <a:rPr lang="en-US" sz="1600" dirty="0" smtClean="0"/>
              <a:t> Main</a:t>
            </a:r>
            <a:r>
              <a:rPr altLang="en-US" sz="1600" smtClean="0"/>
              <a:t>메서드를 선택할 수 있다</a:t>
            </a:r>
            <a:r>
              <a:rPr lang="en-US" sz="1600" dirty="0" smtClean="0"/>
              <a:t>.  </a:t>
            </a:r>
            <a:endParaRPr altLang="en-US" sz="1600" smtClean="0"/>
          </a:p>
          <a:p>
            <a:pPr lvl="1"/>
            <a:r>
              <a:rPr altLang="en-US" sz="1600" smtClean="0"/>
              <a:t>클래스 라이버러리의 경우</a:t>
            </a:r>
            <a:r>
              <a:rPr lang="en-US" sz="1600" dirty="0" smtClean="0"/>
              <a:t> Main</a:t>
            </a:r>
            <a:r>
              <a:rPr altLang="en-US" sz="1600" smtClean="0"/>
              <a:t>이 필요 없다</a:t>
            </a:r>
            <a:r>
              <a:rPr lang="en-US" sz="1600" dirty="0" smtClean="0"/>
              <a:t>. </a:t>
            </a:r>
          </a:p>
          <a:p>
            <a:pPr lvl="1"/>
            <a:endParaRPr lang="en-US" sz="1600" dirty="0" smtClean="0"/>
          </a:p>
          <a:p>
            <a:r>
              <a:rPr altLang="en-US" sz="1800" b="1" smtClean="0"/>
              <a:t>프로그램의 종료</a:t>
            </a:r>
            <a:endParaRPr lang="en-US" altLang="en-US" sz="1800" b="1" dirty="0" smtClean="0"/>
          </a:p>
          <a:p>
            <a:pPr lvl="1"/>
            <a:r>
              <a:rPr lang="en-US" sz="1600" b="1" dirty="0" smtClean="0"/>
              <a:t>End</a:t>
            </a:r>
            <a:r>
              <a:rPr lang="en-US" sz="1600" dirty="0" smtClean="0"/>
              <a:t> </a:t>
            </a:r>
            <a:r>
              <a:rPr altLang="en-US" sz="1600" smtClean="0"/>
              <a:t>키워드 호출로 종료</a:t>
            </a:r>
          </a:p>
          <a:p>
            <a:pPr lvl="1"/>
            <a:r>
              <a:rPr lang="en-US" sz="1600" b="1" dirty="0" err="1" smtClean="0"/>
              <a:t>Application.Exit</a:t>
            </a:r>
            <a:r>
              <a:rPr lang="en-US" sz="1600" b="1" dirty="0" smtClean="0"/>
              <a:t>()</a:t>
            </a:r>
            <a:r>
              <a:rPr lang="en-US" sz="1600" dirty="0" smtClean="0"/>
              <a:t> </a:t>
            </a:r>
            <a:r>
              <a:rPr altLang="en-US" sz="1600" smtClean="0"/>
              <a:t>메서드 호출로 종료</a:t>
            </a:r>
          </a:p>
          <a:p>
            <a:pPr lvl="1"/>
            <a:r>
              <a:rPr lang="en-US" sz="1600" b="1" dirty="0" smtClean="0"/>
              <a:t>Main</a:t>
            </a:r>
            <a:r>
              <a:rPr lang="en-US" sz="1600" dirty="0" smtClean="0"/>
              <a:t> </a:t>
            </a:r>
            <a:r>
              <a:rPr altLang="en-US" sz="1600" smtClean="0"/>
              <a:t>프로시저가 종료되면 프로그램은 종료 된다</a:t>
            </a:r>
            <a:r>
              <a:rPr lang="en-US" sz="1600" dirty="0" smtClean="0"/>
              <a:t>.</a:t>
            </a:r>
          </a:p>
          <a:p>
            <a:pPr lvl="1"/>
            <a:r>
              <a:rPr altLang="en-US" sz="1600" smtClean="0"/>
              <a:t>시작폼을 닫으면 종료 된다</a:t>
            </a:r>
            <a:r>
              <a:rPr lang="en-US" altLang="en-US" sz="1600" dirty="0" smtClean="0"/>
              <a:t>. </a:t>
            </a:r>
            <a:endParaRPr lang="en-US" sz="1600" dirty="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윈도우 컨트롤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Control </a:t>
            </a:r>
            <a:r>
              <a:rPr altLang="en-US" smtClean="0"/>
              <a:t>클래스 </a:t>
            </a:r>
            <a:r>
              <a:rPr lang="en-US" altLang="en-US" dirty="0" smtClean="0"/>
              <a:t>1/4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/>
              <a:t> Control </a:t>
            </a:r>
            <a:r>
              <a:rPr altLang="en-US" sz="2800" b="1" smtClean="0"/>
              <a:t>클래스</a:t>
            </a:r>
            <a:endParaRPr lang="en-US" altLang="en-US" sz="2800" b="1" dirty="0" smtClean="0"/>
          </a:p>
          <a:p>
            <a:pPr lvl="1"/>
            <a:r>
              <a:rPr altLang="en-US" sz="2000" smtClean="0"/>
              <a:t> 시각적으로 표시되는 모든 컨트롤의 기본 클래스로 가장 기본적인 기능만 구현되어 있다</a:t>
            </a:r>
            <a:r>
              <a:rPr lang="en-US" sz="2000" dirty="0" smtClean="0"/>
              <a:t>.</a:t>
            </a:r>
            <a:endParaRPr altLang="en-US" sz="2000" smtClean="0"/>
          </a:p>
          <a:p>
            <a:pPr lvl="1"/>
            <a:r>
              <a:rPr altLang="en-US" sz="2000" smtClean="0"/>
              <a:t> 키보드와 포인팅 장치</a:t>
            </a:r>
            <a:r>
              <a:rPr lang="en-US" sz="2000" dirty="0" smtClean="0"/>
              <a:t>(</a:t>
            </a:r>
            <a:r>
              <a:rPr altLang="en-US" sz="2000" smtClean="0"/>
              <a:t>마우스 등</a:t>
            </a:r>
            <a:r>
              <a:rPr lang="en-US" sz="2000" dirty="0" smtClean="0"/>
              <a:t>)</a:t>
            </a:r>
            <a:r>
              <a:rPr altLang="en-US" sz="2000" smtClean="0"/>
              <a:t>로부터 입력을 처리하는 기능을 가지고 있다</a:t>
            </a:r>
            <a:r>
              <a:rPr lang="en-US" sz="2000" dirty="0" smtClean="0"/>
              <a:t>.</a:t>
            </a:r>
            <a:endParaRPr altLang="en-US" sz="2000" smtClean="0"/>
          </a:p>
          <a:p>
            <a:pPr lvl="1"/>
            <a:r>
              <a:rPr altLang="en-US" sz="2000" smtClean="0"/>
              <a:t> 자식 컨트롤이 주변 환경처럼 보이도록 </a:t>
            </a:r>
            <a:r>
              <a:rPr altLang="en-US" sz="2000" b="1" smtClean="0">
                <a:solidFill>
                  <a:srgbClr val="FF0000"/>
                </a:solidFill>
              </a:rPr>
              <a:t>엠비언트 속성</a:t>
            </a:r>
            <a:r>
              <a:rPr lang="en-US" altLang="en-US" sz="2000" dirty="0" smtClean="0"/>
              <a:t>(</a:t>
            </a:r>
            <a:r>
              <a:rPr altLang="en-US" sz="2000" smtClean="0"/>
              <a:t>설정되지 않은 속성의 경우 부모 컨트롤에서 해당 속성을 가져오는 것</a:t>
            </a:r>
            <a:r>
              <a:rPr lang="en-US" altLang="en-US" sz="2000" dirty="0" smtClean="0"/>
              <a:t>)</a:t>
            </a:r>
            <a:r>
              <a:rPr altLang="en-US" sz="2000" smtClean="0"/>
              <a:t>을 사용 한다</a:t>
            </a:r>
            <a:r>
              <a:rPr lang="en-US" sz="2000" dirty="0" smtClean="0"/>
              <a:t>. </a:t>
            </a:r>
          </a:p>
          <a:p>
            <a:pPr lvl="2"/>
            <a:r>
              <a:rPr altLang="en-US" sz="1800" smtClean="0"/>
              <a:t>대표적으로</a:t>
            </a:r>
            <a:r>
              <a:rPr lang="en-US" sz="1800" dirty="0" smtClean="0"/>
              <a:t> </a:t>
            </a:r>
            <a:r>
              <a:rPr lang="en-US" sz="1800" dirty="0" err="1" smtClean="0"/>
              <a:t>BackColor</a:t>
            </a:r>
            <a:r>
              <a:rPr lang="en-US" sz="1800" dirty="0" smtClean="0"/>
              <a:t> </a:t>
            </a:r>
            <a:r>
              <a:rPr altLang="en-US" sz="1800" smtClean="0"/>
              <a:t>속성이 이에 해당 한다</a:t>
            </a:r>
            <a:r>
              <a:rPr lang="en-US" sz="1800" dirty="0" smtClean="0"/>
              <a:t>. </a:t>
            </a:r>
            <a:r>
              <a:rPr altLang="en-US" sz="1800" smtClean="0"/>
              <a:t>가령</a:t>
            </a:r>
            <a:r>
              <a:rPr lang="en-US" sz="1800" dirty="0" smtClean="0"/>
              <a:t> Button</a:t>
            </a:r>
            <a:r>
              <a:rPr altLang="en-US" sz="1800" smtClean="0"/>
              <a:t>은 자신의 부모 폼과 같은</a:t>
            </a:r>
            <a:r>
              <a:rPr lang="en-US" sz="1800" dirty="0" smtClean="0"/>
              <a:t> </a:t>
            </a:r>
            <a:r>
              <a:rPr lang="en-US" sz="1800" dirty="0" err="1" smtClean="0"/>
              <a:t>BackColor</a:t>
            </a:r>
            <a:r>
              <a:rPr altLang="en-US" sz="1800" smtClean="0"/>
              <a:t>를 기본값으로 가진다</a:t>
            </a:r>
            <a:r>
              <a:rPr lang="en-US" altLang="en-US" sz="1800" dirty="0" smtClean="0"/>
              <a:t>.</a:t>
            </a:r>
          </a:p>
          <a:p>
            <a:pPr lvl="2"/>
            <a:r>
              <a:rPr lang="en-US" sz="1800" dirty="0" smtClean="0"/>
              <a:t>Cursor, Font, </a:t>
            </a:r>
            <a:r>
              <a:rPr lang="en-US" sz="1800" dirty="0" err="1" smtClean="0"/>
              <a:t>BackColor</a:t>
            </a:r>
            <a:r>
              <a:rPr lang="en-US" sz="1800" dirty="0" smtClean="0"/>
              <a:t>, </a:t>
            </a:r>
            <a:r>
              <a:rPr lang="en-US" sz="1800" dirty="0" err="1" smtClean="0"/>
              <a:t>ForeColor</a:t>
            </a:r>
            <a:r>
              <a:rPr lang="en-US" sz="1800" dirty="0" smtClean="0"/>
              <a:t>, </a:t>
            </a:r>
            <a:r>
              <a:rPr lang="en-US" sz="1800" dirty="0" err="1" smtClean="0"/>
              <a:t>RightToLeft</a:t>
            </a:r>
            <a:r>
              <a:rPr altLang="en-US" sz="1800" smtClean="0"/>
              <a:t>가 이에 해당 하는 속성들 이다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altLang="en-US" sz="2000" smtClean="0"/>
              <a:t> 컨트롤의 핸들이 만들어진 경우 </a:t>
            </a:r>
            <a:r>
              <a:rPr altLang="en-US" sz="2000" b="1" smtClean="0">
                <a:solidFill>
                  <a:srgbClr val="FF0000"/>
                </a:solidFill>
              </a:rPr>
              <a:t>스레드로부터 안전하게 보호되는 멤버</a:t>
            </a:r>
            <a:r>
              <a:rPr altLang="en-US" sz="2000" smtClean="0"/>
              <a:t>는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BeginInvoke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EndInvoke</a:t>
            </a:r>
            <a:r>
              <a:rPr lang="en-US" sz="2000" b="1" dirty="0" smtClean="0">
                <a:solidFill>
                  <a:srgbClr val="FF0000"/>
                </a:solidFill>
              </a:rPr>
              <a:t>, Invoke, </a:t>
            </a:r>
            <a:r>
              <a:rPr lang="en-US" sz="2000" b="1" dirty="0" err="1" smtClean="0">
                <a:solidFill>
                  <a:srgbClr val="FF0000"/>
                </a:solidFill>
              </a:rPr>
              <a:t>InvokeRequired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CreateGraphics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altLang="en-US" sz="2000" smtClean="0"/>
              <a:t>뿐이다</a:t>
            </a:r>
            <a:r>
              <a:rPr lang="en-US" sz="2000" dirty="0" smtClean="0"/>
              <a:t>. </a:t>
            </a:r>
            <a:r>
              <a:rPr altLang="en-US" sz="2000" smtClean="0"/>
              <a:t>하지만 핸들이 만들어지기 전에</a:t>
            </a:r>
            <a:r>
              <a:rPr lang="en-US" sz="2000" dirty="0" smtClean="0"/>
              <a:t> </a:t>
            </a:r>
            <a:r>
              <a:rPr lang="en-US" sz="2000" dirty="0" err="1" smtClean="0"/>
              <a:t>CreateGraphic</a:t>
            </a:r>
            <a:r>
              <a:rPr lang="en-US" sz="2000" dirty="0" smtClean="0"/>
              <a:t> </a:t>
            </a:r>
            <a:r>
              <a:rPr altLang="en-US" sz="2000" smtClean="0"/>
              <a:t>메서드가 호출되면 잘못된 크로스 스레드가 호출될 수 있다</a:t>
            </a:r>
            <a:r>
              <a:rPr lang="en-US" sz="2000" dirty="0" smtClean="0"/>
              <a:t>.</a:t>
            </a:r>
            <a:endParaRPr altLang="en-US" sz="20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90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윈도우 컨트롤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Control </a:t>
            </a:r>
            <a:r>
              <a:rPr altLang="en-US" smtClean="0"/>
              <a:t>클래스 </a:t>
            </a:r>
            <a:r>
              <a:rPr lang="en-US" altLang="en-US" dirty="0" smtClean="0"/>
              <a:t>2/4</a:t>
            </a:r>
            <a:endParaRPr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endParaRPr lang="en-US" altLang="en-US" dirty="0" smtClean="0"/>
          </a:p>
          <a:p>
            <a:r>
              <a:rPr altLang="en-US" sz="2400" b="1" smtClean="0"/>
              <a:t>주요 속성</a:t>
            </a:r>
          </a:p>
          <a:p>
            <a:pPr lvl="1"/>
            <a:r>
              <a:rPr lang="en-US" sz="1800" b="1" dirty="0" smtClean="0"/>
              <a:t>Anchor</a:t>
            </a:r>
            <a:r>
              <a:rPr lang="en-US" sz="1800" dirty="0" smtClean="0"/>
              <a:t>: </a:t>
            </a:r>
            <a:r>
              <a:rPr altLang="en-US" sz="1800" smtClean="0"/>
              <a:t>컨트롤에 바인딩되는 컨테이너의 가장자리를 가져오거나 설정하고 해당 </a:t>
            </a:r>
            <a:r>
              <a:rPr altLang="en-US" sz="1800" b="1" smtClean="0"/>
              <a:t>부모를 기준으로 컨트롤의 크기나 위치를 조정</a:t>
            </a:r>
            <a:r>
              <a:rPr altLang="en-US" sz="1800" smtClean="0"/>
              <a:t>하는 방법을 결정 한다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lang="en-US" sz="1800" dirty="0" err="1" smtClean="0"/>
              <a:t>CanFocus</a:t>
            </a:r>
            <a:r>
              <a:rPr lang="en-US" sz="1800" dirty="0" smtClean="0"/>
              <a:t>: </a:t>
            </a:r>
            <a:r>
              <a:rPr altLang="en-US" sz="1800" smtClean="0"/>
              <a:t>컨트롤이 포커스를 받을 수 있는지 여부를 나타낸다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CanSelect</a:t>
            </a:r>
            <a:r>
              <a:rPr lang="en-US" sz="1800" dirty="0" smtClean="0"/>
              <a:t>: </a:t>
            </a:r>
            <a:r>
              <a:rPr altLang="en-US" sz="1800" smtClean="0"/>
              <a:t>컨트롤을 선택할 수 있는지 여부를 나타낸다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Capture: </a:t>
            </a:r>
            <a:r>
              <a:rPr altLang="en-US" sz="1800" smtClean="0"/>
              <a:t>컨트롤이 마우스를 캡춰했는지 여부를 나타낸다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lang="en-US" sz="1800" b="1" dirty="0" err="1" smtClean="0"/>
              <a:t>CausesValidation</a:t>
            </a:r>
            <a:r>
              <a:rPr lang="en-US" sz="1800" dirty="0" smtClean="0"/>
              <a:t>: </a:t>
            </a:r>
            <a:r>
              <a:rPr altLang="en-US" sz="1800" b="1" smtClean="0"/>
              <a:t>컨트롤이 포커스를 받을 때</a:t>
            </a:r>
            <a:r>
              <a:rPr altLang="en-US" sz="1800" smtClean="0"/>
              <a:t> 유효성 검사가 필요한 모든 컨트롤에 대해 </a:t>
            </a:r>
            <a:r>
              <a:rPr altLang="en-US" sz="1800" b="1" smtClean="0"/>
              <a:t>유효성 검사가 수행되도록 하는지 여부</a:t>
            </a:r>
            <a:r>
              <a:rPr altLang="en-US" sz="1800" smtClean="0"/>
              <a:t>를 나타내는 값을 가져오거나 설정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Controls: </a:t>
            </a:r>
            <a:r>
              <a:rPr altLang="en-US" sz="1800" smtClean="0"/>
              <a:t>컨트롤에 들어있는 컨트롤의 컬렉션의 가져 온다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b="1" dirty="0" smtClean="0"/>
              <a:t>Dock</a:t>
            </a:r>
            <a:r>
              <a:rPr lang="en-US" sz="1800" dirty="0" smtClean="0"/>
              <a:t>: </a:t>
            </a:r>
            <a:r>
              <a:rPr altLang="en-US" sz="1800" smtClean="0"/>
              <a:t>컨트롤의 </a:t>
            </a:r>
            <a:r>
              <a:rPr altLang="en-US" sz="1800" b="1" smtClean="0"/>
              <a:t>어느 테두리가 부모 컨트롤에 도킹</a:t>
            </a:r>
            <a:r>
              <a:rPr altLang="en-US" sz="1800" smtClean="0"/>
              <a:t>되는지를 가져오거나 설정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Size: </a:t>
            </a:r>
            <a:r>
              <a:rPr altLang="en-US" sz="1800" smtClean="0"/>
              <a:t>컨트롤의 크기를 가져오거나 설정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b="1" dirty="0" err="1" smtClean="0"/>
              <a:t>TopLevelControl</a:t>
            </a:r>
            <a:r>
              <a:rPr lang="en-US" sz="1800" dirty="0" smtClean="0"/>
              <a:t>: </a:t>
            </a:r>
            <a:r>
              <a:rPr altLang="en-US" sz="1800" smtClean="0"/>
              <a:t>최상위 부모 컨트롤을 가져 온다</a:t>
            </a:r>
            <a:r>
              <a:rPr lang="en-US" sz="1800" dirty="0" smtClean="0"/>
              <a:t>. </a:t>
            </a:r>
            <a:r>
              <a:rPr altLang="en-US" sz="1800" b="1" smtClean="0"/>
              <a:t>일반적으로</a:t>
            </a:r>
            <a:r>
              <a:rPr altLang="en-US" sz="1800" smtClean="0"/>
              <a:t> 부모 컨트롤이 들어 있는 </a:t>
            </a:r>
            <a:r>
              <a:rPr altLang="en-US" sz="1800" b="1" smtClean="0"/>
              <a:t>가장 바깥쪽 폼</a:t>
            </a:r>
            <a:r>
              <a:rPr altLang="en-US" sz="1800" smtClean="0"/>
              <a:t>을 가져 온다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Name: </a:t>
            </a:r>
            <a:r>
              <a:rPr altLang="en-US" sz="1800" smtClean="0"/>
              <a:t>컨트롤의 이름을 가져오거나 설정 한다</a:t>
            </a:r>
            <a:r>
              <a:rPr lang="en-US" sz="1800" dirty="0" smtClean="0"/>
              <a:t>. </a:t>
            </a:r>
            <a:endParaRPr altLang="en-US" sz="18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91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윈도우 컨트롤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Control </a:t>
            </a:r>
            <a:r>
              <a:rPr altLang="en-US" smtClean="0"/>
              <a:t>클래스 </a:t>
            </a:r>
            <a:r>
              <a:rPr lang="en-US" altLang="ko-KR" dirty="0" smtClean="0"/>
              <a:t>3/4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altLang="en-US" sz="2400" b="1" smtClean="0"/>
              <a:t>주요 메서드</a:t>
            </a:r>
          </a:p>
          <a:p>
            <a:pPr lvl="1"/>
            <a:r>
              <a:rPr lang="en-US" sz="1800" b="1" dirty="0" err="1" smtClean="0"/>
              <a:t>CreateControl</a:t>
            </a:r>
            <a:r>
              <a:rPr lang="en-US" sz="1800" dirty="0" smtClean="0"/>
              <a:t>: </a:t>
            </a:r>
            <a:r>
              <a:rPr altLang="en-US" sz="1800" smtClean="0"/>
              <a:t>핸들과 모든 자식 컨트롤을 강제로 만든다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lang="en-US" sz="1800" b="1" dirty="0" err="1" smtClean="0"/>
              <a:t>CreateGraphics</a:t>
            </a:r>
            <a:r>
              <a:rPr lang="en-US" sz="1800" dirty="0" smtClean="0"/>
              <a:t>: </a:t>
            </a:r>
            <a:r>
              <a:rPr altLang="en-US" sz="1800" smtClean="0"/>
              <a:t>해당 컨트롤의</a:t>
            </a:r>
            <a:r>
              <a:rPr lang="en-US" sz="1800" dirty="0" smtClean="0"/>
              <a:t> Graphics </a:t>
            </a:r>
            <a:r>
              <a:rPr altLang="en-US" sz="1800" smtClean="0"/>
              <a:t>객체를 만든다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b="1" dirty="0" smtClean="0"/>
              <a:t>Focus</a:t>
            </a:r>
            <a:r>
              <a:rPr lang="en-US" sz="1800" dirty="0" smtClean="0"/>
              <a:t>: </a:t>
            </a:r>
            <a:r>
              <a:rPr altLang="en-US" sz="1800" smtClean="0"/>
              <a:t>컨트롤에 대한 입력 포커스를 설정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b="1" dirty="0" smtClean="0"/>
              <a:t>Refresh</a:t>
            </a:r>
            <a:r>
              <a:rPr lang="en-US" sz="1800" dirty="0" smtClean="0"/>
              <a:t>: </a:t>
            </a:r>
            <a:r>
              <a:rPr altLang="en-US" sz="1800" smtClean="0"/>
              <a:t>해당 컨트롤의 클라이언트 영역을 무효화하고 컨트롤 자체와 모든 자식 컨트롤을 즉시 다시 그리도록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b="1" dirty="0" smtClean="0"/>
              <a:t>Invalidate</a:t>
            </a:r>
            <a:r>
              <a:rPr lang="en-US" sz="1800" dirty="0" smtClean="0"/>
              <a:t>: </a:t>
            </a:r>
            <a:r>
              <a:rPr altLang="en-US" sz="1800" smtClean="0"/>
              <a:t>컨트롤의 전체 화면을 무효화하고 컨트롤을 다시 그린다</a:t>
            </a:r>
            <a:r>
              <a:rPr lang="en-US" sz="1800" dirty="0" smtClean="0"/>
              <a:t>. </a:t>
            </a:r>
            <a:r>
              <a:rPr altLang="en-US" sz="1800" smtClean="0"/>
              <a:t>이 메서드를 호출하더라도 동기식 그리기가 강제로 수행되지 않는다</a:t>
            </a:r>
            <a:r>
              <a:rPr lang="en-US" sz="1800" dirty="0" smtClean="0"/>
              <a:t>. </a:t>
            </a:r>
            <a:r>
              <a:rPr altLang="en-US" sz="1800" smtClean="0"/>
              <a:t>동기식 강제 그리기를 하려면</a:t>
            </a:r>
            <a:r>
              <a:rPr lang="en-US" sz="1800" dirty="0" smtClean="0"/>
              <a:t> Update </a:t>
            </a:r>
            <a:r>
              <a:rPr altLang="en-US" sz="1800" smtClean="0"/>
              <a:t>메서드를 호출해야 한다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lang="en-US" sz="1800" b="1" dirty="0" smtClean="0"/>
              <a:t>Update</a:t>
            </a:r>
            <a:r>
              <a:rPr lang="en-US" sz="1800" dirty="0" smtClean="0"/>
              <a:t>: </a:t>
            </a:r>
            <a:r>
              <a:rPr altLang="en-US" sz="1800" smtClean="0"/>
              <a:t>보류 중인 그리기 요청을 실행 한다</a:t>
            </a:r>
            <a:r>
              <a:rPr lang="en-US" sz="1800" dirty="0" smtClean="0"/>
              <a:t>. Invalidate </a:t>
            </a:r>
            <a:r>
              <a:rPr altLang="en-US" sz="1800" smtClean="0"/>
              <a:t>오버로드 목록 중 하나와 함께 사용 한다</a:t>
            </a:r>
            <a:r>
              <a:rPr lang="en-US" sz="1800" dirty="0" smtClean="0"/>
              <a:t>. Invalidate(True)</a:t>
            </a:r>
            <a:r>
              <a:rPr altLang="en-US" sz="1800" smtClean="0"/>
              <a:t>로 호출하고</a:t>
            </a:r>
            <a:r>
              <a:rPr lang="en-US" sz="1800" dirty="0" smtClean="0"/>
              <a:t> Update</a:t>
            </a:r>
            <a:r>
              <a:rPr altLang="en-US" sz="1800" smtClean="0"/>
              <a:t>를 호출하면</a:t>
            </a:r>
            <a:r>
              <a:rPr lang="en-US" sz="1800" dirty="0" smtClean="0"/>
              <a:t> Refresh </a:t>
            </a:r>
            <a:r>
              <a:rPr altLang="en-US" sz="1800" smtClean="0"/>
              <a:t>메서드를 호출하는 것과 동일하게 동작 한다</a:t>
            </a:r>
            <a:r>
              <a:rPr lang="en-US" sz="1800" dirty="0" smtClean="0"/>
              <a:t>. </a:t>
            </a:r>
            <a:r>
              <a:rPr altLang="en-US" sz="1800" smtClean="0"/>
              <a:t>즉</a:t>
            </a:r>
            <a:r>
              <a:rPr lang="en-US" sz="1800" dirty="0" smtClean="0"/>
              <a:t> Invalidate </a:t>
            </a:r>
            <a:r>
              <a:rPr altLang="en-US" sz="1800" smtClean="0"/>
              <a:t>메서드는 다시 그릴 내용을 제어하고</a:t>
            </a:r>
            <a:r>
              <a:rPr lang="en-US" sz="1800" dirty="0" smtClean="0"/>
              <a:t> Update </a:t>
            </a:r>
            <a:r>
              <a:rPr altLang="en-US" sz="1800" smtClean="0"/>
              <a:t>메서드는 그릴 시점을 제어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BringToFront</a:t>
            </a:r>
            <a:r>
              <a:rPr lang="en-US" sz="1800" dirty="0" smtClean="0"/>
              <a:t>: </a:t>
            </a:r>
            <a:r>
              <a:rPr altLang="en-US" sz="1800" smtClean="0"/>
              <a:t>컨트롤의</a:t>
            </a:r>
            <a:r>
              <a:rPr lang="en-US" sz="1800" dirty="0" smtClean="0"/>
              <a:t> z </a:t>
            </a:r>
            <a:r>
              <a:rPr altLang="en-US" sz="1800" smtClean="0"/>
              <a:t>순서를 맨 앞으로 가져 온다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SendToBack</a:t>
            </a:r>
            <a:r>
              <a:rPr lang="en-US" sz="1800" dirty="0" smtClean="0"/>
              <a:t>: </a:t>
            </a:r>
            <a:r>
              <a:rPr altLang="en-US" sz="1800" smtClean="0"/>
              <a:t>컨트롤의</a:t>
            </a:r>
            <a:r>
              <a:rPr lang="en-US" sz="1800" dirty="0" smtClean="0"/>
              <a:t> z </a:t>
            </a:r>
            <a:r>
              <a:rPr altLang="en-US" sz="1800" smtClean="0"/>
              <a:t>순서를 맨 뒤로 가져 온다</a:t>
            </a:r>
            <a:r>
              <a:rPr lang="en-US" sz="1800" dirty="0" smtClean="0"/>
              <a:t>.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92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윈도우 컨트롤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Control </a:t>
            </a:r>
            <a:r>
              <a:rPr altLang="en-US" smtClean="0"/>
              <a:t>클래스 </a:t>
            </a:r>
            <a:r>
              <a:rPr lang="en-US" altLang="ko-KR" dirty="0" smtClean="0"/>
              <a:t>4/4</a:t>
            </a:r>
            <a:endParaRPr altLang="en-US" smtClean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altLang="en-US" sz="3000" b="1" smtClean="0"/>
              <a:t>주요 이벤트</a:t>
            </a:r>
          </a:p>
          <a:p>
            <a:pPr lvl="1"/>
            <a:r>
              <a:rPr lang="en-US" sz="2200" b="1" dirty="0" smtClean="0"/>
              <a:t>Click</a:t>
            </a:r>
            <a:r>
              <a:rPr lang="en-US" sz="2200" dirty="0" smtClean="0"/>
              <a:t>: </a:t>
            </a:r>
            <a:r>
              <a:rPr altLang="en-US" sz="2200" smtClean="0"/>
              <a:t>컨트롤을 클릭할 때 발생 한다</a:t>
            </a:r>
            <a:r>
              <a:rPr lang="en-US" sz="2200" dirty="0" smtClean="0"/>
              <a:t>.</a:t>
            </a:r>
            <a:endParaRPr altLang="en-US" sz="2200" smtClean="0"/>
          </a:p>
          <a:p>
            <a:pPr lvl="1"/>
            <a:r>
              <a:rPr lang="en-US" sz="2200" b="1" dirty="0" err="1" smtClean="0"/>
              <a:t>DoubleClick</a:t>
            </a:r>
            <a:r>
              <a:rPr lang="en-US" sz="2200" dirty="0" smtClean="0"/>
              <a:t>: </a:t>
            </a:r>
            <a:r>
              <a:rPr altLang="en-US" sz="2200" smtClean="0"/>
              <a:t>컨트롤을 두 번 클릭하면 발생 한다</a:t>
            </a:r>
            <a:r>
              <a:rPr lang="en-US" sz="2200" dirty="0" smtClean="0"/>
              <a:t>. </a:t>
            </a:r>
            <a:endParaRPr altLang="en-US" sz="2200" smtClean="0"/>
          </a:p>
          <a:p>
            <a:pPr lvl="1"/>
            <a:r>
              <a:rPr lang="en-US" sz="2200" b="1" dirty="0" err="1" smtClean="0"/>
              <a:t>MouseClick</a:t>
            </a:r>
            <a:r>
              <a:rPr lang="en-US" sz="2200" dirty="0" smtClean="0"/>
              <a:t>: </a:t>
            </a:r>
            <a:r>
              <a:rPr altLang="en-US" sz="2200" smtClean="0"/>
              <a:t>마우스로 컨트롤을 클릭할 때 발생 한다</a:t>
            </a:r>
            <a:r>
              <a:rPr lang="en-US" sz="2200" dirty="0" smtClean="0"/>
              <a:t>. </a:t>
            </a:r>
            <a:endParaRPr altLang="en-US" sz="2200" smtClean="0"/>
          </a:p>
          <a:p>
            <a:pPr lvl="1"/>
            <a:r>
              <a:rPr lang="en-US" sz="2200" b="1" dirty="0" err="1" smtClean="0"/>
              <a:t>MouseDoubleClick</a:t>
            </a:r>
            <a:r>
              <a:rPr lang="en-US" sz="2200" dirty="0" smtClean="0"/>
              <a:t>: </a:t>
            </a:r>
            <a:r>
              <a:rPr altLang="en-US" sz="2200" smtClean="0"/>
              <a:t>마우스로 컨트롤을 두 번 클릭할 때 발생 한다</a:t>
            </a:r>
            <a:r>
              <a:rPr lang="en-US" sz="2200" dirty="0" smtClean="0"/>
              <a:t>.</a:t>
            </a:r>
            <a:endParaRPr altLang="en-US" sz="2200" smtClean="0"/>
          </a:p>
          <a:p>
            <a:pPr lvl="1"/>
            <a:r>
              <a:rPr lang="en-US" sz="2200" b="1" dirty="0" err="1" smtClean="0"/>
              <a:t>KeyDown</a:t>
            </a:r>
            <a:r>
              <a:rPr lang="en-US" sz="2200" dirty="0" smtClean="0"/>
              <a:t>: </a:t>
            </a:r>
            <a:r>
              <a:rPr altLang="en-US" sz="2200" smtClean="0"/>
              <a:t>컨트롤에 포커스가 있을 때 키를 누르면 발생 한다</a:t>
            </a:r>
            <a:r>
              <a:rPr lang="en-US" sz="2200" dirty="0" smtClean="0"/>
              <a:t>. </a:t>
            </a:r>
            <a:endParaRPr altLang="en-US" sz="2200" smtClean="0"/>
          </a:p>
          <a:p>
            <a:pPr lvl="1"/>
            <a:r>
              <a:rPr lang="en-US" sz="2200" b="1" dirty="0" smtClean="0"/>
              <a:t>Validating</a:t>
            </a:r>
            <a:r>
              <a:rPr lang="en-US" sz="2200" dirty="0" smtClean="0"/>
              <a:t>: </a:t>
            </a:r>
            <a:r>
              <a:rPr altLang="en-US" sz="2200" smtClean="0"/>
              <a:t>컨트롤의 유효성 검사가 진행되면 발생 한다</a:t>
            </a:r>
            <a:r>
              <a:rPr lang="en-US" sz="2200" dirty="0" smtClean="0"/>
              <a:t>. </a:t>
            </a:r>
            <a:endParaRPr altLang="en-US" sz="2200" smtClean="0"/>
          </a:p>
          <a:p>
            <a:pPr lvl="1"/>
            <a:r>
              <a:rPr lang="en-US" sz="2200" b="1" dirty="0" smtClean="0"/>
              <a:t>Validated</a:t>
            </a:r>
            <a:r>
              <a:rPr lang="en-US" sz="2200" dirty="0" smtClean="0"/>
              <a:t>: </a:t>
            </a:r>
            <a:r>
              <a:rPr altLang="en-US" sz="2200" smtClean="0"/>
              <a:t>컨트롤의 유효성 검사가 끝나면 발생 한다</a:t>
            </a:r>
            <a:r>
              <a:rPr lang="en-US" sz="2200" dirty="0" smtClean="0"/>
              <a:t>. </a:t>
            </a:r>
            <a:endParaRPr altLang="en-US" sz="220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93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윈도우 컨트롤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ScrollableControl</a:t>
            </a:r>
            <a:r>
              <a:rPr lang="en-US" dirty="0" smtClean="0"/>
              <a:t> </a:t>
            </a:r>
            <a:r>
              <a:rPr altLang="en-US" smtClean="0"/>
              <a:t>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800" b="1" dirty="0" err="1" smtClean="0"/>
              <a:t>ScrollableControl</a:t>
            </a:r>
            <a:r>
              <a:rPr lang="en-US" sz="2800" b="1" dirty="0" smtClean="0"/>
              <a:t> </a:t>
            </a:r>
            <a:r>
              <a:rPr altLang="en-US" sz="2800" b="1" smtClean="0"/>
              <a:t>클래스</a:t>
            </a: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sz="2800" b="1" dirty="0" smtClean="0"/>
              <a:t>: </a:t>
            </a:r>
            <a:r>
              <a:rPr altLang="en-US" sz="2800" b="1" smtClean="0"/>
              <a:t>자동 스크롤을 지원하는 컨트롤에 대한 기본 클래스</a:t>
            </a:r>
          </a:p>
          <a:p>
            <a:pPr lvl="1"/>
            <a:r>
              <a:rPr altLang="en-US" sz="2000" smtClean="0"/>
              <a:t>이 클래스는 직접 사용되지는 않는다</a:t>
            </a:r>
            <a:r>
              <a:rPr lang="en-US" altLang="en-US" sz="2000" dirty="0" smtClean="0"/>
              <a:t>.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err="1" smtClean="0"/>
              <a:t>ContainerControl</a:t>
            </a:r>
            <a:r>
              <a:rPr lang="en-US" sz="2000" dirty="0" smtClean="0"/>
              <a:t> </a:t>
            </a:r>
            <a:r>
              <a:rPr altLang="en-US" sz="2000" smtClean="0"/>
              <a:t>및 </a:t>
            </a:r>
            <a:r>
              <a:rPr lang="en-US" sz="2000" dirty="0" smtClean="0"/>
              <a:t>Panel </a:t>
            </a:r>
            <a:r>
              <a:rPr altLang="en-US" sz="2000" smtClean="0"/>
              <a:t>클래스는 이 클래스에서 파생된 클래스 이다</a:t>
            </a:r>
            <a:r>
              <a:rPr lang="en-US" sz="2000" dirty="0" smtClean="0"/>
              <a:t>. </a:t>
            </a:r>
            <a:endParaRPr altLang="en-US" sz="2000" smtClean="0"/>
          </a:p>
          <a:p>
            <a:pPr lvl="1"/>
            <a:r>
              <a:rPr altLang="en-US" sz="2000" smtClean="0"/>
              <a:t>스크롤 기능이 필요한 컨트롤의 기본 클래스 역할을 수행 한다</a:t>
            </a:r>
            <a:r>
              <a:rPr lang="en-US" sz="2000" dirty="0" smtClean="0"/>
              <a:t>. </a:t>
            </a:r>
            <a:endParaRPr lang="ko-KR" altLang="en-US" sz="20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94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윈도우 컨트롤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ScrollableControl</a:t>
            </a:r>
            <a:r>
              <a:rPr lang="en-US" dirty="0" smtClean="0"/>
              <a:t> </a:t>
            </a:r>
            <a:r>
              <a:rPr altLang="en-US" smtClean="0"/>
              <a:t>의 파생 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/>
              <a:t>Panel </a:t>
            </a:r>
            <a:r>
              <a:rPr altLang="en-US" sz="2400" b="1" smtClean="0"/>
              <a:t>클래스</a:t>
            </a:r>
          </a:p>
          <a:p>
            <a:pPr lvl="1"/>
            <a:r>
              <a:rPr altLang="en-US" sz="1800" smtClean="0"/>
              <a:t>다른 컨트롤을 포함 하는 클래스로 다른 컨트롤의 그룹화에 사용 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smtClean="0"/>
              <a:t>Enable </a:t>
            </a:r>
            <a:r>
              <a:rPr altLang="en-US" sz="1800" smtClean="0"/>
              <a:t>속성이</a:t>
            </a:r>
            <a:r>
              <a:rPr lang="en-US" sz="1800" dirty="0" smtClean="0"/>
              <a:t> False</a:t>
            </a:r>
            <a:r>
              <a:rPr altLang="en-US" sz="1800" smtClean="0"/>
              <a:t>로 설정되면</a:t>
            </a:r>
            <a:r>
              <a:rPr lang="en-US" sz="1800" dirty="0" smtClean="0"/>
              <a:t> Panel</a:t>
            </a:r>
            <a:r>
              <a:rPr altLang="en-US" sz="1800" smtClean="0"/>
              <a:t>에 포함된 모든 컨트롤의</a:t>
            </a:r>
            <a:r>
              <a:rPr lang="en-US" sz="1800" dirty="0" smtClean="0"/>
              <a:t> Enable </a:t>
            </a:r>
            <a:r>
              <a:rPr altLang="en-US" sz="1800" smtClean="0"/>
              <a:t>속성도</a:t>
            </a:r>
            <a:r>
              <a:rPr lang="en-US" sz="1800" dirty="0" smtClean="0"/>
              <a:t> False</a:t>
            </a:r>
            <a:r>
              <a:rPr altLang="en-US" sz="1800" smtClean="0"/>
              <a:t>로 변경 된다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r>
              <a:rPr lang="en-US" sz="2400" b="1" dirty="0" err="1" smtClean="0"/>
              <a:t>ContainerControl</a:t>
            </a:r>
            <a:r>
              <a:rPr lang="en-US" sz="2400" b="1" dirty="0" smtClean="0"/>
              <a:t> </a:t>
            </a:r>
            <a:r>
              <a:rPr altLang="en-US" sz="2400" b="1" smtClean="0"/>
              <a:t>클래스</a:t>
            </a:r>
          </a:p>
          <a:p>
            <a:pPr lvl="1"/>
            <a:r>
              <a:rPr altLang="en-US" sz="1800" smtClean="0"/>
              <a:t>다른 컨트롤의 컨테이너로 작동할 수 있는 컨트롤을 나타내며 포커스 관리 기능을 제공 한다</a:t>
            </a:r>
            <a:r>
              <a:rPr lang="en-US" sz="1800" dirty="0" smtClean="0"/>
              <a:t>. </a:t>
            </a:r>
            <a:r>
              <a:rPr altLang="en-US" sz="1800" smtClean="0"/>
              <a:t>포커스 관리 기능이란</a:t>
            </a:r>
            <a:r>
              <a:rPr lang="en-US" sz="1800" dirty="0" smtClean="0"/>
              <a:t> </a:t>
            </a:r>
            <a:r>
              <a:rPr altLang="en-US" sz="1800" smtClean="0"/>
              <a:t>다른 컨테이너 내부로 포커스가 이동해도 이 클래스를 상속하는 컨트롤은 내부에 포함된 활성 컨트롤을 추적할 수 있도록 해주는 기능이다</a:t>
            </a:r>
            <a:r>
              <a:rPr lang="en-US" sz="1800" dirty="0" smtClean="0"/>
              <a:t>.  </a:t>
            </a:r>
            <a:endParaRPr altLang="en-US" sz="1800" smtClean="0"/>
          </a:p>
          <a:p>
            <a:pPr lvl="1"/>
            <a:r>
              <a:rPr altLang="en-US" sz="1800" smtClean="0"/>
              <a:t>이 클래스 내부의 컨트롤에서</a:t>
            </a:r>
            <a:r>
              <a:rPr lang="en-US" sz="1800" dirty="0" smtClean="0"/>
              <a:t> Tab </a:t>
            </a:r>
            <a:r>
              <a:rPr altLang="en-US" sz="1800" smtClean="0"/>
              <a:t>키를 누르면 컨테이너 컨트롤의 컬렉션에 의해 컬렉션 내의 다음 컨트롤로 포커스가 이동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lang="en-US" sz="1800" dirty="0" err="1" smtClean="0"/>
              <a:t>UserControl</a:t>
            </a:r>
            <a:r>
              <a:rPr lang="en-US" sz="1800" dirty="0" smtClean="0"/>
              <a:t>, Form </a:t>
            </a:r>
            <a:r>
              <a:rPr altLang="en-US" sz="1800" smtClean="0"/>
              <a:t>등이 이 클래스로부터 파생된 클래스 이다</a:t>
            </a:r>
            <a:r>
              <a:rPr lang="en-US" sz="1800" dirty="0" smtClean="0"/>
              <a:t>.</a:t>
            </a:r>
            <a:endParaRPr lang="ko-KR" altLang="en-US" sz="1800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95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b="1" smtClean="0"/>
              <a:t>윈도우 컨트롤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ContainerControl</a:t>
            </a:r>
            <a:r>
              <a:rPr lang="en-US" dirty="0" smtClean="0"/>
              <a:t> </a:t>
            </a:r>
            <a:r>
              <a:rPr altLang="en-US" smtClean="0"/>
              <a:t>의 파생 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400" b="1" dirty="0" err="1" smtClean="0"/>
              <a:t>UserControl</a:t>
            </a:r>
            <a:r>
              <a:rPr lang="en-US" sz="2400" b="1" dirty="0" smtClean="0"/>
              <a:t> </a:t>
            </a:r>
            <a:r>
              <a:rPr altLang="en-US" sz="2400" b="1" smtClean="0"/>
              <a:t>클래스 </a:t>
            </a:r>
          </a:p>
          <a:p>
            <a:pPr lvl="1"/>
            <a:r>
              <a:rPr altLang="en-US" sz="1800" smtClean="0"/>
              <a:t>다른 컨트롤을 만드는데 사용할 수 있는 빈 컨트롤을 제공 한다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용응 프로그램이나 조직내의 여러 위치에서 사용할 수 있는 공통</a:t>
            </a:r>
            <a:r>
              <a:rPr lang="en-US" sz="1800" dirty="0" smtClean="0"/>
              <a:t> UI</a:t>
            </a:r>
            <a:r>
              <a:rPr altLang="en-US" sz="1800" smtClean="0"/>
              <a:t>를 만들 수 있다</a:t>
            </a:r>
            <a:r>
              <a:rPr lang="en-US" sz="1800" dirty="0" smtClean="0"/>
              <a:t>. </a:t>
            </a:r>
          </a:p>
          <a:p>
            <a:pPr lvl="1"/>
            <a:endParaRPr altLang="en-US" sz="1800" smtClean="0"/>
          </a:p>
          <a:p>
            <a:r>
              <a:rPr lang="en-US" sz="2400" b="1" dirty="0" smtClean="0"/>
              <a:t>Form </a:t>
            </a:r>
            <a:r>
              <a:rPr altLang="en-US" sz="2400" b="1" smtClean="0"/>
              <a:t>컨트롤</a:t>
            </a:r>
          </a:p>
          <a:p>
            <a:pPr lvl="1"/>
            <a:r>
              <a:rPr altLang="en-US" sz="1800" smtClean="0"/>
              <a:t>응용프로그램의 사용자 인터페이스를 구성하는 창 또는 대화상자</a:t>
            </a:r>
            <a:r>
              <a:rPr lang="en-US" sz="1800" dirty="0" smtClean="0"/>
              <a:t>(</a:t>
            </a:r>
            <a:r>
              <a:rPr altLang="en-US" sz="1800" smtClean="0"/>
              <a:t>모달 창</a:t>
            </a:r>
            <a:r>
              <a:rPr lang="en-US" sz="1800" dirty="0" smtClean="0"/>
              <a:t>)</a:t>
            </a:r>
            <a:r>
              <a:rPr altLang="en-US" sz="1800" smtClean="0"/>
              <a:t>를 나타낸다</a:t>
            </a:r>
            <a:r>
              <a:rPr lang="en-US" sz="1800" dirty="0" smtClean="0"/>
              <a:t>.</a:t>
            </a:r>
            <a:endParaRPr altLang="en-US" sz="1800" smtClean="0"/>
          </a:p>
          <a:p>
            <a:pPr lvl="1"/>
            <a:r>
              <a:rPr altLang="en-US" sz="1800" smtClean="0"/>
              <a:t>표준 창</a:t>
            </a:r>
            <a:r>
              <a:rPr lang="en-US" sz="1800" dirty="0" smtClean="0"/>
              <a:t>, </a:t>
            </a:r>
            <a:r>
              <a:rPr altLang="en-US" sz="1800" smtClean="0"/>
              <a:t>도구 창</a:t>
            </a:r>
            <a:r>
              <a:rPr lang="en-US" sz="1800" dirty="0" smtClean="0"/>
              <a:t>, </a:t>
            </a:r>
            <a:r>
              <a:rPr altLang="en-US" sz="1800" smtClean="0"/>
              <a:t>테두리가 없는 창</a:t>
            </a:r>
            <a:r>
              <a:rPr lang="en-US" sz="1800" dirty="0" smtClean="0"/>
              <a:t>, </a:t>
            </a:r>
            <a:r>
              <a:rPr altLang="en-US" sz="1800" smtClean="0"/>
              <a:t>부동 창을 만들 수 있다</a:t>
            </a:r>
            <a:r>
              <a:rPr lang="en-US" sz="1800" dirty="0" smtClean="0"/>
              <a:t>. </a:t>
            </a:r>
            <a:endParaRPr altLang="en-US" sz="1800" smtClean="0"/>
          </a:p>
          <a:p>
            <a:pPr lvl="1"/>
            <a:r>
              <a:rPr altLang="en-US" sz="1800" smtClean="0"/>
              <a:t>특수한 종류인</a:t>
            </a:r>
            <a:r>
              <a:rPr lang="en-US" sz="1800" dirty="0" smtClean="0"/>
              <a:t> MDI(</a:t>
            </a:r>
            <a:r>
              <a:rPr altLang="en-US" sz="1800" smtClean="0"/>
              <a:t>다중 문서 인터페이스</a:t>
            </a:r>
            <a:r>
              <a:rPr lang="en-US" sz="1800" dirty="0" smtClean="0"/>
              <a:t>)</a:t>
            </a:r>
            <a:r>
              <a:rPr altLang="en-US" sz="1800" smtClean="0"/>
              <a:t>라는</a:t>
            </a:r>
            <a:r>
              <a:rPr lang="en-US" sz="1800" dirty="0" smtClean="0"/>
              <a:t> MDI </a:t>
            </a:r>
            <a:r>
              <a:rPr altLang="en-US" sz="1800" smtClean="0"/>
              <a:t>자식폼을 포함 할 수 있다</a:t>
            </a:r>
            <a:r>
              <a:rPr lang="en-US" sz="1800" dirty="0" smtClean="0"/>
              <a:t>. (</a:t>
            </a:r>
            <a:r>
              <a:rPr lang="en-US" sz="1800" dirty="0" err="1" smtClean="0"/>
              <a:t>IsMdiContailner</a:t>
            </a:r>
            <a:r>
              <a:rPr lang="en-US" sz="1800" dirty="0" smtClean="0"/>
              <a:t> = True </a:t>
            </a:r>
            <a:r>
              <a:rPr altLang="en-US" sz="1800" smtClean="0"/>
              <a:t>로 설정</a:t>
            </a:r>
            <a:r>
              <a:rPr lang="en-US" sz="1800" dirty="0" smtClean="0"/>
              <a:t>) </a:t>
            </a:r>
            <a:endParaRPr altLang="en-US" sz="1800" smtClean="0"/>
          </a:p>
          <a:p>
            <a:pPr lvl="1"/>
            <a:r>
              <a:rPr altLang="en-US" sz="1800" smtClean="0"/>
              <a:t>모달 대화 상자 호출</a:t>
            </a:r>
            <a:r>
              <a:rPr lang="en-US" sz="1800" dirty="0" smtClean="0"/>
              <a:t>: </a:t>
            </a:r>
            <a:r>
              <a:rPr lang="en-US" sz="1800" dirty="0" err="1" smtClean="0"/>
              <a:t>ShowDialog</a:t>
            </a:r>
            <a:r>
              <a:rPr lang="en-US" sz="1800" dirty="0" smtClean="0"/>
              <a:t> </a:t>
            </a:r>
            <a:r>
              <a:rPr altLang="en-US" sz="1800" smtClean="0"/>
              <a:t>메서드 호출</a:t>
            </a:r>
            <a:endParaRPr lang="en-US" altLang="en-US" sz="1800" dirty="0" smtClean="0"/>
          </a:p>
          <a:p>
            <a:pPr lvl="2"/>
            <a:r>
              <a:rPr altLang="en-US" sz="1600" smtClean="0"/>
              <a:t>리턴 있는 함수로 호출되기 때문에 호출된 시점에서 사용자가 폼을 닫을 때까지 대기</a:t>
            </a:r>
          </a:p>
          <a:p>
            <a:pPr lvl="1"/>
            <a:r>
              <a:rPr altLang="en-US" sz="1800" smtClean="0"/>
              <a:t>모달리스 대화상자 호출</a:t>
            </a:r>
            <a:r>
              <a:rPr lang="en-US" sz="1800" dirty="0" smtClean="0"/>
              <a:t>: Show </a:t>
            </a:r>
            <a:r>
              <a:rPr altLang="en-US" sz="1800" smtClean="0"/>
              <a:t>메서드 호출</a:t>
            </a:r>
            <a:endParaRPr lang="en-US" altLang="en-US" sz="1800" dirty="0" smtClean="0"/>
          </a:p>
          <a:p>
            <a:pPr lvl="2"/>
            <a:r>
              <a:rPr altLang="en-US" sz="1600" smtClean="0"/>
              <a:t>리턴 없는 프로시저로 호출되기 때문에 호출된 시점에서 폼의 </a:t>
            </a:r>
            <a:r>
              <a:rPr lang="en-US" altLang="en-US" sz="1600" dirty="0" smtClean="0"/>
              <a:t>Close </a:t>
            </a:r>
            <a:r>
              <a:rPr altLang="en-US" sz="1600" smtClean="0"/>
              <a:t>여부에 상관없이 코드의 실행이 계속 진행된다</a:t>
            </a:r>
            <a:r>
              <a:rPr lang="en-US" altLang="en-US" sz="1600" dirty="0" smtClean="0"/>
              <a:t>.</a:t>
            </a:r>
            <a:endParaRPr altLang="en-US" sz="160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 latinLnBrk="1"/>
            <a:r>
              <a:rPr lang="en-US" altLang="ko-KR" smtClean="0"/>
              <a:t>2007</a:t>
            </a:r>
            <a:r>
              <a:rPr lang="ko-KR" altLang="en-US" smtClean="0"/>
              <a:t>년 </a:t>
            </a:r>
            <a:r>
              <a:rPr lang="en-US" altLang="ko-KR" smtClean="0"/>
              <a:t>08</a:t>
            </a:r>
            <a:r>
              <a:rPr lang="ko-KR" altLang="en-US" smtClean="0"/>
              <a:t>월 </a:t>
            </a:r>
            <a:r>
              <a:rPr lang="en-US" altLang="ko-KR" smtClean="0"/>
              <a:t>25</a:t>
            </a:r>
            <a:r>
              <a:rPr lang="ko-KR" altLang="en-US" smtClean="0"/>
              <a:t>일</a:t>
            </a:r>
            <a:endParaRPr kumimoji="1"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 latinLnBrk="1"/>
            <a:fld id="{256D3EEF-DE4E-429D-8EC4-DDC531AFF587}" type="slidenum">
              <a:rPr kumimoji="1" lang="en-US" altLang="ko-KR" sz="1000" smtClean="0"/>
              <a:pPr algn="r" latinLnBrk="1"/>
              <a:t>96</a:t>
            </a:fld>
            <a:endParaRPr kumimoji="1" 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kumimoji="1" lang="en-US" altLang="ko-KR" smtClean="0"/>
              <a:t>Visual Basic .NET</a:t>
            </a:r>
            <a:endParaRPr kumimoji="1" lang="ko-K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기술연구소테마</Template>
  <TotalTime>0</TotalTime>
  <Words>8508</Words>
  <PresentationFormat>화면 슬라이드 쇼(4:3)</PresentationFormat>
  <Paragraphs>1596</Paragraphs>
  <Slides>96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96</vt:i4>
      </vt:variant>
    </vt:vector>
  </HeadingPairs>
  <TitlesOfParts>
    <vt:vector size="98" baseType="lpstr">
      <vt:lpstr>Pitchbook</vt:lpstr>
      <vt:lpstr>Image</vt:lpstr>
      <vt:lpstr>Visual Basic.net 9.0</vt:lpstr>
      <vt:lpstr>목차</vt:lpstr>
      <vt:lpstr>VB.NET의 구조 및 실행</vt:lpstr>
      <vt:lpstr>VB.NET의 구조 및 실행</vt:lpstr>
      <vt:lpstr>VB.NET의 구조 및 실행</vt:lpstr>
      <vt:lpstr>VB.NET의 구조 및 실행</vt:lpstr>
      <vt:lpstr>VB.NET의 구조 및 실행</vt:lpstr>
      <vt:lpstr>VB.NET의 구조 및 실행</vt:lpstr>
      <vt:lpstr>VB.NET의 구조 및 실행</vt:lpstr>
      <vt:lpstr>VB.NET의 구조 및 실행</vt:lpstr>
      <vt:lpstr>VB.NET의 구조 및 실행</vt:lpstr>
      <vt:lpstr>VB.NET 코딩 규칙</vt:lpstr>
      <vt:lpstr>VB.NET 코딩 규칙</vt:lpstr>
      <vt:lpstr>VB.NET 코딩 규칙</vt:lpstr>
      <vt:lpstr>VB.NET 코딩 규칙</vt:lpstr>
      <vt:lpstr>VB.NET 코딩 규칙</vt:lpstr>
      <vt:lpstr>VB.NET 코딩 규칙</vt:lpstr>
      <vt:lpstr>VB.NET 코딩 규칙</vt:lpstr>
      <vt:lpstr>Value Type 다루기</vt:lpstr>
      <vt:lpstr>Value Type 다루기</vt:lpstr>
      <vt:lpstr>Value Type 다루기</vt:lpstr>
      <vt:lpstr>Value Type 다루기</vt:lpstr>
      <vt:lpstr>Value Type 다루기</vt:lpstr>
      <vt:lpstr>Value Type 다루기</vt:lpstr>
      <vt:lpstr>Value Type 다루기</vt:lpstr>
      <vt:lpstr>Value Type 다루기</vt:lpstr>
      <vt:lpstr>문자열</vt:lpstr>
      <vt:lpstr>문 자 열</vt:lpstr>
      <vt:lpstr>문자열</vt:lpstr>
      <vt:lpstr>문자열</vt:lpstr>
      <vt:lpstr>문자열</vt:lpstr>
      <vt:lpstr>예외 처리</vt:lpstr>
      <vt:lpstr>예외 처리</vt:lpstr>
      <vt:lpstr>예외 처리</vt:lpstr>
      <vt:lpstr>예외 처리</vt:lpstr>
      <vt:lpstr>프로시저 사용하기</vt:lpstr>
      <vt:lpstr>프로시저 사용하기</vt:lpstr>
      <vt:lpstr>프로시저 사용하기</vt:lpstr>
      <vt:lpstr>프로시저 사용하기</vt:lpstr>
      <vt:lpstr>프로시저 사용하기</vt:lpstr>
      <vt:lpstr>프로시저 사용하기</vt:lpstr>
      <vt:lpstr>프로시저 사용하기</vt:lpstr>
      <vt:lpstr>프로시저 사용하기</vt:lpstr>
      <vt:lpstr>제어 흐름</vt:lpstr>
      <vt:lpstr>제어 흐름</vt:lpstr>
      <vt:lpstr>제어 흐름</vt:lpstr>
      <vt:lpstr>제어 흐름</vt:lpstr>
      <vt:lpstr>제어 흐름</vt:lpstr>
      <vt:lpstr>제어 흐름</vt:lpstr>
      <vt:lpstr>제어 흐름</vt:lpstr>
      <vt:lpstr>제어 흐름</vt:lpstr>
      <vt:lpstr>객체 지향</vt:lpstr>
      <vt:lpstr>객체 지향</vt:lpstr>
      <vt:lpstr>객체 지향</vt:lpstr>
      <vt:lpstr>객체 지향</vt:lpstr>
      <vt:lpstr>객체 지향</vt:lpstr>
      <vt:lpstr>객체 지향</vt:lpstr>
      <vt:lpstr>객체 지향</vt:lpstr>
      <vt:lpstr>클래스의 이해</vt:lpstr>
      <vt:lpstr>클래스의 이해</vt:lpstr>
      <vt:lpstr>클래스의 이해</vt:lpstr>
      <vt:lpstr>클래스의 이해</vt:lpstr>
      <vt:lpstr>클래스의 이해</vt:lpstr>
      <vt:lpstr>클래스의 이해</vt:lpstr>
      <vt:lpstr>클래스의 이해</vt:lpstr>
      <vt:lpstr>클래스의 이해</vt:lpstr>
      <vt:lpstr>클래스의 이해</vt:lpstr>
      <vt:lpstr>클래스의 이해</vt:lpstr>
      <vt:lpstr>컬렉션(collection)</vt:lpstr>
      <vt:lpstr>컬렉션(Collection)</vt:lpstr>
      <vt:lpstr>컬렉션(Collection)</vt:lpstr>
      <vt:lpstr>위임과 이벤트</vt:lpstr>
      <vt:lpstr>위임과 이벤트</vt:lpstr>
      <vt:lpstr>위임과 이벤트</vt:lpstr>
      <vt:lpstr>위임과 이벤트</vt:lpstr>
      <vt:lpstr>위임과 이벤트</vt:lpstr>
      <vt:lpstr>위임과 이벤트</vt:lpstr>
      <vt:lpstr>인터페이스(Interface)</vt:lpstr>
      <vt:lpstr>인터페이스(Interface)</vt:lpstr>
      <vt:lpstr>인터페이스(Interface)</vt:lpstr>
      <vt:lpstr>인터페이스(Interface)</vt:lpstr>
      <vt:lpstr>상속(Inherits)</vt:lpstr>
      <vt:lpstr>상속(Inherits)</vt:lpstr>
      <vt:lpstr>상속(Inherits)</vt:lpstr>
      <vt:lpstr>상속(Inherits)</vt:lpstr>
      <vt:lpstr>상속(Inherits)</vt:lpstr>
      <vt:lpstr>상속(Inherits)</vt:lpstr>
      <vt:lpstr>상속(Inherits)</vt:lpstr>
      <vt:lpstr>윈도우 컨트롤</vt:lpstr>
      <vt:lpstr>윈도우 컨트롤</vt:lpstr>
      <vt:lpstr>윈도우 컨트롤</vt:lpstr>
      <vt:lpstr>윈도우 컨트롤</vt:lpstr>
      <vt:lpstr>윈도우 컨트롤</vt:lpstr>
      <vt:lpstr>윈도우 컨트롤</vt:lpstr>
      <vt:lpstr>윈도우 컨트롤</vt:lpstr>
      <vt:lpstr>윈도우 컨트롤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2007-01-19T02:20:21Z</dcterms:created>
  <dcterms:modified xsi:type="dcterms:W3CDTF">2007-08-21T05:13:43Z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1042</vt:i4>
  </property>
  <property fmtid="{D5CDD505-2E9C-101B-9397-08002B2CF9AE}" pid="3" name="_Version">
    <vt:lpwstr>12.0.4518</vt:lpwstr>
  </property>
</Properties>
</file>