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91" r:id="rId16"/>
    <p:sldId id="257" r:id="rId17"/>
    <p:sldId id="290" r:id="rId18"/>
    <p:sldId id="258" r:id="rId19"/>
    <p:sldId id="259" r:id="rId20"/>
    <p:sldId id="314" r:id="rId21"/>
    <p:sldId id="262" r:id="rId22"/>
    <p:sldId id="261" r:id="rId23"/>
    <p:sldId id="263" r:id="rId24"/>
    <p:sldId id="265" r:id="rId25"/>
    <p:sldId id="266" r:id="rId26"/>
    <p:sldId id="272" r:id="rId27"/>
    <p:sldId id="271" r:id="rId28"/>
    <p:sldId id="268" r:id="rId29"/>
    <p:sldId id="315" r:id="rId30"/>
    <p:sldId id="297" r:id="rId31"/>
    <p:sldId id="298" r:id="rId32"/>
    <p:sldId id="299" r:id="rId33"/>
    <p:sldId id="300" r:id="rId34"/>
    <p:sldId id="292" r:id="rId35"/>
    <p:sldId id="293" r:id="rId36"/>
    <p:sldId id="294" r:id="rId37"/>
    <p:sldId id="295" r:id="rId38"/>
    <p:sldId id="301" r:id="rId39"/>
    <p:sldId id="302" r:id="rId40"/>
    <p:sldId id="303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CFFCC"/>
    <a:srgbClr val="FFFF99"/>
    <a:srgbClr val="CC00FF"/>
    <a:srgbClr val="FF6600"/>
    <a:srgbClr val="CCFFFF"/>
    <a:srgbClr val="99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6" autoAdjust="0"/>
    <p:restoredTop sz="94660"/>
  </p:normalViewPr>
  <p:slideViewPr>
    <p:cSldViewPr>
      <p:cViewPr varScale="1">
        <p:scale>
          <a:sx n="69" d="100"/>
          <a:sy n="69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84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0B467DB-A34D-4810-A8FF-70DDEE0285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467DB-A34D-4810-A8FF-70DDEE02850A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BDGDI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5918200"/>
            <a:ext cx="14763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03AC68-85EC-496A-87DD-B0248D0C8C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9D0B1-019F-4DF7-848A-24AD0223F5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-90488"/>
            <a:ext cx="2057400" cy="621665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-90488"/>
            <a:ext cx="6019800" cy="621665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98E4E-C81B-46A0-AC30-942A53B1DE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0488"/>
            <a:ext cx="8229600" cy="114300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DA12-663E-405C-9321-045931D0E5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20363-819E-4669-9E7C-AA9FCC6D46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3EC88-0644-4546-81B5-5B0A1EE811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043E1-4614-42A8-B37B-4A4B9295FC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4651-85A4-4CE1-8410-80ECEE5501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037B-BF20-4FA3-9095-5978E0A12B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DA90-FEB4-472D-86D1-7679ABD6CB6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6532A-06AC-4CB7-9B59-9663CAD16E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C435-5E08-4F2B-8D14-797D8D55E0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904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89B6340-B190-4F83-AEB2-3B5E546418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4104" name="Picture 9" descr="CBDGDI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235825" y="333375"/>
            <a:ext cx="14763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Y크리스탈M" pitchFamily="18" charset="-127"/>
          <a:ea typeface="HY크리스탈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Y크리스탈M" pitchFamily="18" charset="-127"/>
          <a:ea typeface="HY크리스탈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Y크리스탈M" pitchFamily="18" charset="-127"/>
          <a:ea typeface="HY크리스탈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Y크리스탈M" pitchFamily="18" charset="-127"/>
          <a:ea typeface="HY크리스탈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Y크리스탈M" pitchFamily="18" charset="-127"/>
          <a:ea typeface="HY크리스탈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Y크리스탈M" pitchFamily="18" charset="-127"/>
          <a:ea typeface="HY크리스탈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Y크리스탈M" pitchFamily="18" charset="-127"/>
          <a:ea typeface="HY크리스탈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Y크리스탈M" pitchFamily="18" charset="-127"/>
          <a:ea typeface="HY크리스탈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7238" y="1989138"/>
            <a:ext cx="7847012" cy="1470025"/>
          </a:xfrm>
        </p:spPr>
        <p:txBody>
          <a:bodyPr/>
          <a:lstStyle/>
          <a:p>
            <a:pPr algn="r" eaLnBrk="1" hangingPunct="1"/>
            <a:r>
              <a:rPr lang="en-US" altLang="ko-KR" sz="2400" b="1" dirty="0" smtClean="0"/>
              <a:t>myfood.com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상명대 </a:t>
            </a:r>
            <a:r>
              <a:rPr lang="ko-KR" altLang="en-US" b="1" dirty="0" err="1" smtClean="0">
                <a:latin typeface="돋움" pitchFamily="50" charset="-127"/>
                <a:ea typeface="돋움" pitchFamily="50" charset="-127"/>
              </a:rPr>
              <a:t>맛집</a:t>
            </a:r>
            <a:r>
              <a:rPr lang="ko-KR" altLang="en-US" b="1" dirty="0" smtClean="0">
                <a:latin typeface="돋움" pitchFamily="50" charset="-127"/>
                <a:ea typeface="돋움" pitchFamily="50" charset="-127"/>
              </a:rPr>
              <a:t> 홈페이지 구축 제안서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43138" y="5000625"/>
            <a:ext cx="6400800" cy="1000125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ko-KR" altLang="en-US" sz="2000" b="1" smtClean="0">
                <a:latin typeface="돋움" pitchFamily="50" charset="-127"/>
                <a:ea typeface="돋움" pitchFamily="50" charset="-127"/>
              </a:rPr>
              <a:t>주식회사 </a:t>
            </a:r>
            <a:r>
              <a:rPr lang="en-US" altLang="ko-KR" sz="2000" b="1" smtClean="0">
                <a:latin typeface="돋움" pitchFamily="50" charset="-127"/>
                <a:ea typeface="돋움" pitchFamily="50" charset="-127"/>
              </a:rPr>
              <a:t>CBD </a:t>
            </a:r>
            <a:r>
              <a:rPr lang="ko-KR" altLang="en-US" sz="2000" b="1" smtClean="0">
                <a:latin typeface="돋움" pitchFamily="50" charset="-127"/>
                <a:ea typeface="돋움" pitchFamily="50" charset="-127"/>
              </a:rPr>
              <a:t>방법론</a:t>
            </a:r>
          </a:p>
          <a:p>
            <a:pPr marL="0" indent="0" algn="r" eaLnBrk="1" hangingPunct="1">
              <a:buFontTx/>
              <a:buNone/>
            </a:pPr>
            <a:r>
              <a:rPr lang="en-US" altLang="ko-KR" sz="2000" b="1" smtClean="0">
                <a:latin typeface="돋움" pitchFamily="50" charset="-127"/>
                <a:ea typeface="돋움" pitchFamily="50" charset="-127"/>
              </a:rPr>
              <a:t>2007.4.4</a:t>
            </a:r>
          </a:p>
        </p:txBody>
      </p:sp>
      <p:pic>
        <p:nvPicPr>
          <p:cNvPr id="7173" name="Picture 8" descr="CBDG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5918200"/>
            <a:ext cx="14763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일반현황</a:t>
            </a:r>
          </a:p>
        </p:txBody>
      </p:sp>
      <p:graphicFrame>
        <p:nvGraphicFramePr>
          <p:cNvPr id="23674" name="Group 12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5"/>
        </p:xfrm>
        <a:graphic>
          <a:graphicData uri="http://schemas.openxmlformats.org/drawingml/2006/table">
            <a:tbl>
              <a:tblPr/>
              <a:tblGrid>
                <a:gridCol w="1570038"/>
                <a:gridCol w="2546350"/>
                <a:gridCol w="2055812"/>
                <a:gridCol w="2057400"/>
              </a:tblGrid>
              <a:tr h="4238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상호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CBD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방법론 주식회사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대표자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서오석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9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사업분야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국내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세대 웹에이전시로서 다년간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eBusiness Total Service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를 하며</a:t>
                      </a:r>
                    </a:p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키워온 업무능력으로 전직원의 역량을 총동원해 전국적으로 성장해</a:t>
                      </a:r>
                    </a:p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나가고있는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Total Solution Provider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입니다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1. Consulting Service: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온라인 비즈니스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웹사이트 구축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2. Design Service: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오프라인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온라인 디자인 제작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3. R&amp;D Service: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온라인 적용기술 개발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주소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우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) 110-743 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서울시 종로구 홍지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7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동 광명빌딩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101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38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전화번호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010-7533-3498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08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회사설립연도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1990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년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6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월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법인전환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1999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년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3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월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일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06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해당부문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종사기간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1990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년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6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월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~ 2007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년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월 현재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/>
            <a:r>
              <a:rPr lang="ko-KR" altLang="en-US" smtClean="0"/>
              <a:t>조직 및 인원</a:t>
            </a:r>
          </a:p>
        </p:txBody>
      </p:sp>
      <p:sp>
        <p:nvSpPr>
          <p:cNvPr id="22" name="액자 21"/>
          <p:cNvSpPr/>
          <p:nvPr/>
        </p:nvSpPr>
        <p:spPr bwMode="auto">
          <a:xfrm>
            <a:off x="357158" y="1785926"/>
            <a:ext cx="2643206" cy="12144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900" b="1" dirty="0" smtClean="0">
                <a:solidFill>
                  <a:schemeClr val="tx1"/>
                </a:solidFill>
              </a:rPr>
              <a:t>PM : </a:t>
            </a:r>
            <a:r>
              <a:rPr lang="ko-KR" altLang="en-US" sz="1900" b="1" dirty="0" smtClean="0">
                <a:solidFill>
                  <a:schemeClr val="tx1"/>
                </a:solidFill>
              </a:rPr>
              <a:t>서오석</a:t>
            </a:r>
            <a:endParaRPr lang="en-US" altLang="ko-KR" sz="19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ko-KR" sz="19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900" b="1" dirty="0" smtClean="0">
                <a:solidFill>
                  <a:schemeClr val="tx1"/>
                </a:solidFill>
              </a:rPr>
              <a:t>프로젝트 업무총괄</a:t>
            </a:r>
            <a:r>
              <a:rPr lang="en-US" altLang="ko-KR" sz="1900" b="1" dirty="0" smtClean="0">
                <a:solidFill>
                  <a:schemeClr val="tx1"/>
                </a:solidFill>
              </a:rPr>
              <a:t>)</a:t>
            </a:r>
            <a:endParaRPr lang="ko-KR" altLang="en-US" sz="1900" b="1" dirty="0">
              <a:solidFill>
                <a:schemeClr val="tx1"/>
              </a:solidFill>
            </a:endParaRPr>
          </a:p>
        </p:txBody>
      </p:sp>
      <p:sp>
        <p:nvSpPr>
          <p:cNvPr id="23" name="액자 22"/>
          <p:cNvSpPr/>
          <p:nvPr/>
        </p:nvSpPr>
        <p:spPr bwMode="auto">
          <a:xfrm>
            <a:off x="5572132" y="1357298"/>
            <a:ext cx="3286148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 dirty="0" smtClean="0">
                <a:solidFill>
                  <a:schemeClr val="tx1"/>
                </a:solidFill>
              </a:rPr>
              <a:t>송의석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웹 디자인담당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" name="액자 29"/>
          <p:cNvSpPr/>
          <p:nvPr/>
        </p:nvSpPr>
        <p:spPr bwMode="auto">
          <a:xfrm>
            <a:off x="5572132" y="2214554"/>
            <a:ext cx="3286148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 dirty="0" smtClean="0">
                <a:solidFill>
                  <a:schemeClr val="tx1"/>
                </a:solidFill>
              </a:rPr>
              <a:t>정진우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웹 디자인담당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2" name="액자 31"/>
          <p:cNvSpPr/>
          <p:nvPr/>
        </p:nvSpPr>
        <p:spPr bwMode="auto">
          <a:xfrm>
            <a:off x="5572132" y="3143248"/>
            <a:ext cx="3286148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 dirty="0" smtClean="0">
                <a:solidFill>
                  <a:schemeClr val="tx1"/>
                </a:solidFill>
              </a:rPr>
              <a:t>최진혁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(R&amp;D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및 유지보수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)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33" name="액자 32"/>
          <p:cNvSpPr/>
          <p:nvPr/>
        </p:nvSpPr>
        <p:spPr bwMode="auto">
          <a:xfrm>
            <a:off x="5572132" y="4000504"/>
            <a:ext cx="3286148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 dirty="0" smtClean="0">
                <a:solidFill>
                  <a:schemeClr val="tx1"/>
                </a:solidFill>
              </a:rPr>
              <a:t>유정우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개발담당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)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34" name="액자 33"/>
          <p:cNvSpPr/>
          <p:nvPr/>
        </p:nvSpPr>
        <p:spPr bwMode="auto">
          <a:xfrm>
            <a:off x="5572132" y="4857760"/>
            <a:ext cx="3286148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 dirty="0" smtClean="0">
                <a:solidFill>
                  <a:schemeClr val="tx1"/>
                </a:solidFill>
              </a:rPr>
              <a:t>최윤진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기획담당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)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35" name="액자 34"/>
          <p:cNvSpPr/>
          <p:nvPr/>
        </p:nvSpPr>
        <p:spPr bwMode="auto">
          <a:xfrm>
            <a:off x="5572132" y="5857892"/>
            <a:ext cx="3286148" cy="714380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 b="1" dirty="0" smtClean="0">
                <a:solidFill>
                  <a:schemeClr val="tx1"/>
                </a:solidFill>
              </a:rPr>
              <a:t>신미란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(Client)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37" name="액자 36"/>
          <p:cNvSpPr/>
          <p:nvPr/>
        </p:nvSpPr>
        <p:spPr bwMode="auto">
          <a:xfrm>
            <a:off x="357158" y="3429000"/>
            <a:ext cx="2643206" cy="12144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900" b="1" dirty="0" smtClean="0">
                <a:solidFill>
                  <a:schemeClr val="tx1"/>
                </a:solidFill>
              </a:rPr>
              <a:t>vice PM : </a:t>
            </a:r>
            <a:r>
              <a:rPr lang="ko-KR" altLang="en-US" sz="1900" b="1" dirty="0" smtClean="0">
                <a:solidFill>
                  <a:schemeClr val="tx1"/>
                </a:solidFill>
              </a:rPr>
              <a:t>신영관</a:t>
            </a:r>
            <a:endParaRPr lang="en-US" altLang="ko-KR" sz="19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ko-KR" sz="19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900" b="1" dirty="0" smtClean="0">
                <a:solidFill>
                  <a:schemeClr val="tx1"/>
                </a:solidFill>
              </a:rPr>
              <a:t>프로젝트 </a:t>
            </a:r>
            <a:r>
              <a:rPr lang="ko-KR" altLang="en-US" sz="1900" b="1" dirty="0" err="1" smtClean="0">
                <a:solidFill>
                  <a:schemeClr val="tx1"/>
                </a:solidFill>
              </a:rPr>
              <a:t>부총괄</a:t>
            </a:r>
            <a:r>
              <a:rPr lang="ko-KR" altLang="en-US" sz="19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900" b="1" dirty="0" err="1" smtClean="0">
                <a:solidFill>
                  <a:schemeClr val="tx1"/>
                </a:solidFill>
              </a:rPr>
              <a:t>및개발담당</a:t>
            </a:r>
            <a:r>
              <a:rPr lang="en-US" altLang="ko-KR" sz="1900" b="1" dirty="0" smtClean="0">
                <a:solidFill>
                  <a:schemeClr val="tx1"/>
                </a:solidFill>
              </a:rPr>
              <a:t>)</a:t>
            </a:r>
            <a:endParaRPr lang="ko-KR" altLang="en-US" sz="1900" b="1" dirty="0">
              <a:solidFill>
                <a:schemeClr val="tx1"/>
              </a:solidFill>
            </a:endParaRPr>
          </a:p>
        </p:txBody>
      </p:sp>
      <p:cxnSp>
        <p:nvCxnSpPr>
          <p:cNvPr id="40" name="직선 연결선 39"/>
          <p:cNvCxnSpPr>
            <a:stCxn id="22" idx="2"/>
            <a:endCxn id="37" idx="0"/>
          </p:cNvCxnSpPr>
          <p:nvPr/>
        </p:nvCxnSpPr>
        <p:spPr>
          <a:xfrm rot="5400000">
            <a:off x="1464447" y="3214686"/>
            <a:ext cx="428628" cy="1588"/>
          </a:xfrm>
          <a:prstGeom prst="line">
            <a:avLst/>
          </a:prstGeom>
          <a:ln w="254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 rot="10800000">
            <a:off x="1643042" y="5214950"/>
            <a:ext cx="2571768" cy="1588"/>
          </a:xfrm>
          <a:prstGeom prst="line">
            <a:avLst/>
          </a:prstGeom>
          <a:ln w="254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 rot="5400000">
            <a:off x="2465373" y="3464719"/>
            <a:ext cx="3499668" cy="794"/>
          </a:xfrm>
          <a:prstGeom prst="line">
            <a:avLst/>
          </a:prstGeom>
          <a:ln w="254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214810" y="2571744"/>
            <a:ext cx="1355734" cy="1588"/>
          </a:xfrm>
          <a:prstGeom prst="line">
            <a:avLst/>
          </a:prstGeom>
          <a:ln w="254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216398" y="1712900"/>
            <a:ext cx="1355734" cy="1588"/>
          </a:xfrm>
          <a:prstGeom prst="line">
            <a:avLst/>
          </a:prstGeom>
          <a:ln w="254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4214810" y="3498850"/>
            <a:ext cx="1355734" cy="1588"/>
          </a:xfrm>
          <a:prstGeom prst="line">
            <a:avLst/>
          </a:prstGeom>
          <a:ln w="254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4214810" y="4356106"/>
            <a:ext cx="1355734" cy="1588"/>
          </a:xfrm>
          <a:prstGeom prst="line">
            <a:avLst/>
          </a:prstGeom>
          <a:ln w="254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>
            <a:off x="4214810" y="5214950"/>
            <a:ext cx="1355734" cy="1588"/>
          </a:xfrm>
          <a:prstGeom prst="line">
            <a:avLst/>
          </a:prstGeom>
          <a:ln w="254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 rot="5400000">
            <a:off x="1357687" y="4928801"/>
            <a:ext cx="571504" cy="794"/>
          </a:xfrm>
          <a:prstGeom prst="line">
            <a:avLst/>
          </a:prstGeom>
          <a:ln w="25400" cmpd="sng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-71438"/>
            <a:ext cx="8229600" cy="1143001"/>
          </a:xfrm>
        </p:spPr>
        <p:txBody>
          <a:bodyPr/>
          <a:lstStyle/>
          <a:p>
            <a:pPr eaLnBrk="1" hangingPunct="1"/>
            <a:r>
              <a:rPr lang="ko-KR" altLang="en-US" smtClean="0"/>
              <a:t>주요 사업 실적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809750" y="2333625"/>
            <a:ext cx="2762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graphicFrame>
        <p:nvGraphicFramePr>
          <p:cNvPr id="27678" name="Group 30"/>
          <p:cNvGraphicFramePr>
            <a:graphicFrameLocks noGrp="1"/>
          </p:cNvGraphicFramePr>
          <p:nvPr/>
        </p:nvGraphicFramePr>
        <p:xfrm>
          <a:off x="215900" y="1341438"/>
          <a:ext cx="8748713" cy="5256213"/>
        </p:xfrm>
        <a:graphic>
          <a:graphicData uri="http://schemas.openxmlformats.org/drawingml/2006/table">
            <a:tbl>
              <a:tblPr/>
              <a:tblGrid>
                <a:gridCol w="4375150"/>
                <a:gridCol w="4373563"/>
              </a:tblGrid>
              <a:tr h="658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SBS sub site “</a:t>
                      </a:r>
                      <a:r>
                        <a:rPr kumimoji="1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결정</a:t>
                      </a: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! </a:t>
                      </a:r>
                      <a:r>
                        <a:rPr kumimoji="1" lang="ko-KR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맛대맛</a:t>
                      </a:r>
                      <a:r>
                        <a:rPr kumimoji="1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”</a:t>
                      </a:r>
                      <a:endParaRPr kumimoji="1" lang="ko-K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9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“</a:t>
                      </a: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결정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! </a:t>
                      </a:r>
                      <a:r>
                        <a:rPr kumimoji="1" lang="ko-KR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맛대맛</a:t>
                      </a: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” 만의 차별화된 디자인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오프라인 방송프로그램과 연계하여 온라인 상에서도 일관된 프로그램 이미지 구축이 관건이었다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이를 위해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맛대맛만의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 차별화 된 이미지 구현을 위해 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MC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의 포즈를 활용한 레이아웃을 구성하였으며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,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다른 영역을 활용해 공지사항 및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다음회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 예고까지 효과적으로 전달할 수 있게 제작하였다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.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85720" y="3000372"/>
          <a:ext cx="4176713" cy="2892425"/>
        </p:xfrm>
        <a:graphic>
          <a:graphicData uri="http://schemas.openxmlformats.org/presentationml/2006/ole">
            <p:oleObj spid="_x0000_s2050" name="비트맵 이미지" r:id="rId3" imgW="7609524" imgH="52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/>
            <a:r>
              <a:rPr lang="ko-KR" altLang="en-US" smtClean="0"/>
              <a:t>주요 사업 실적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809750" y="2151063"/>
            <a:ext cx="27622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graphicFrame>
        <p:nvGraphicFramePr>
          <p:cNvPr id="28702" name="Group 30"/>
          <p:cNvGraphicFramePr>
            <a:graphicFrameLocks noGrp="1"/>
          </p:cNvGraphicFramePr>
          <p:nvPr/>
        </p:nvGraphicFramePr>
        <p:xfrm>
          <a:off x="107950" y="1196975"/>
          <a:ext cx="8893175" cy="5400675"/>
        </p:xfrm>
        <a:graphic>
          <a:graphicData uri="http://schemas.openxmlformats.org/drawingml/2006/table">
            <a:tbl>
              <a:tblPr/>
              <a:tblGrid>
                <a:gridCol w="4446588"/>
                <a:gridCol w="4446587"/>
              </a:tblGrid>
              <a:tr h="577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일본 </a:t>
                      </a: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  <a:cs typeface="Times New Roman" pitchFamily="18" charset="0"/>
                        </a:rPr>
                        <a:t>Hybrid Works micro site</a:t>
                      </a:r>
                      <a:endParaRPr kumimoji="1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2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All Flash micro site</a:t>
                      </a: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로 경쟁사 사이트와 차별화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-Active Visual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을 사용해 강한 상품 이미지 어필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-Navigation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의 정형화된 틀을 벗어나 획기적으로 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UI Design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-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각 </a:t>
                      </a: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메뉴별로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 두드러진 차이를 보이는 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Layout Style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세계로 나가는 기업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-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일본기업으로부터 수주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-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Times New Roman" pitchFamily="18" charset="0"/>
                        </a:rPr>
                        <a:t>창의적인 디자인으로 그래픽디자인 회사에게 채택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14282" y="2928934"/>
          <a:ext cx="4248150" cy="2713038"/>
        </p:xfrm>
        <a:graphic>
          <a:graphicData uri="http://schemas.openxmlformats.org/presentationml/2006/ole">
            <p:oleObj spid="_x0000_s3074" name="비트맵 이미지" r:id="rId3" imgW="8942857" imgH="57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2071688" y="3214688"/>
            <a:ext cx="5357812" cy="1143000"/>
          </a:xfrm>
        </p:spPr>
        <p:txBody>
          <a:bodyPr/>
          <a:lstStyle/>
          <a:p>
            <a:pPr eaLnBrk="1" hangingPunct="1"/>
            <a:r>
              <a:rPr lang="en-US" altLang="ko-KR" smtClean="0"/>
              <a:t>III. </a:t>
            </a:r>
            <a:r>
              <a:rPr lang="ko-KR" altLang="en-US" smtClean="0"/>
              <a:t>시스템 구축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시스템 구성도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851275" y="404813"/>
            <a:ext cx="292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전체 개발 시스템 구성도</a:t>
            </a:r>
          </a:p>
        </p:txBody>
      </p:sp>
      <p:grpSp>
        <p:nvGrpSpPr>
          <p:cNvPr id="18436" name="Group 7"/>
          <p:cNvGrpSpPr>
            <a:grpSpLocks/>
          </p:cNvGrpSpPr>
          <p:nvPr/>
        </p:nvGrpSpPr>
        <p:grpSpPr bwMode="auto">
          <a:xfrm>
            <a:off x="466725" y="1989138"/>
            <a:ext cx="8208963" cy="4524375"/>
            <a:chOff x="1701" y="4325"/>
            <a:chExt cx="7740" cy="7920"/>
          </a:xfrm>
        </p:grpSpPr>
        <p:grpSp>
          <p:nvGrpSpPr>
            <p:cNvPr id="18438" name="Group 8"/>
            <p:cNvGrpSpPr>
              <a:grpSpLocks/>
            </p:cNvGrpSpPr>
            <p:nvPr/>
          </p:nvGrpSpPr>
          <p:grpSpPr bwMode="auto">
            <a:xfrm>
              <a:off x="1701" y="4325"/>
              <a:ext cx="5222" cy="7920"/>
              <a:chOff x="1701" y="4325"/>
              <a:chExt cx="5222" cy="7920"/>
            </a:xfrm>
          </p:grpSpPr>
          <p:grpSp>
            <p:nvGrpSpPr>
              <p:cNvPr id="18468" name="Group 9"/>
              <p:cNvGrpSpPr>
                <a:grpSpLocks/>
              </p:cNvGrpSpPr>
              <p:nvPr/>
            </p:nvGrpSpPr>
            <p:grpSpPr bwMode="auto">
              <a:xfrm>
                <a:off x="1701" y="10807"/>
                <a:ext cx="5220" cy="1438"/>
                <a:chOff x="1701" y="11167"/>
                <a:chExt cx="5220" cy="1438"/>
              </a:xfrm>
            </p:grpSpPr>
            <p:grpSp>
              <p:nvGrpSpPr>
                <p:cNvPr id="18499" name="Group 10"/>
                <p:cNvGrpSpPr>
                  <a:grpSpLocks/>
                </p:cNvGrpSpPr>
                <p:nvPr/>
              </p:nvGrpSpPr>
              <p:grpSpPr bwMode="auto">
                <a:xfrm>
                  <a:off x="1701" y="11167"/>
                  <a:ext cx="5220" cy="1438"/>
                  <a:chOff x="1701" y="11345"/>
                  <a:chExt cx="5220" cy="1438"/>
                </a:xfrm>
              </p:grpSpPr>
              <p:sp>
                <p:nvSpPr>
                  <p:cNvPr id="1850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11345"/>
                    <a:ext cx="5220" cy="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1850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881" y="11523"/>
                    <a:ext cx="3240" cy="1080"/>
                    <a:chOff x="1881" y="4865"/>
                    <a:chExt cx="3420" cy="1080"/>
                  </a:xfrm>
                </p:grpSpPr>
                <p:sp>
                  <p:nvSpPr>
                    <p:cNvPr id="18505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4865"/>
                      <a:ext cx="34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en-US" altLang="ko-KR" sz="1200" b="1"/>
                        <a:t>Web Browser</a:t>
                      </a:r>
                      <a:endParaRPr lang="en-US" altLang="ko-KR"/>
                    </a:p>
                  </p:txBody>
                </p:sp>
                <p:sp>
                  <p:nvSpPr>
                    <p:cNvPr id="18506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5405"/>
                      <a:ext cx="342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/>
                      <a:r>
                        <a:rPr lang="en-US" altLang="ko-KR" sz="1200" b="1"/>
                        <a:t>TCP/IP, FTP, TELNET</a:t>
                      </a:r>
                      <a:endParaRPr lang="en-US" altLang="ko-KR"/>
                    </a:p>
                  </p:txBody>
                </p:sp>
              </p:grpSp>
            </p:grpSp>
            <p:grpSp>
              <p:nvGrpSpPr>
                <p:cNvPr id="18500" name="Group 15"/>
                <p:cNvGrpSpPr>
                  <a:grpSpLocks/>
                </p:cNvGrpSpPr>
                <p:nvPr/>
              </p:nvGrpSpPr>
              <p:grpSpPr bwMode="auto">
                <a:xfrm>
                  <a:off x="5301" y="11345"/>
                  <a:ext cx="1440" cy="1080"/>
                  <a:chOff x="5301" y="11345"/>
                  <a:chExt cx="1440" cy="1080"/>
                </a:xfrm>
              </p:grpSpPr>
              <p:pic>
                <p:nvPicPr>
                  <p:cNvPr id="18501" name="Picture 16" descr="user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5661" y="11345"/>
                    <a:ext cx="1080" cy="10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502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01" y="11885"/>
                    <a:ext cx="807" cy="540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altLang="ko-KR" sz="1400" b="1"/>
                      <a:t>Admin</a:t>
                    </a:r>
                    <a:endParaRPr lang="en-US" altLang="ko-KR"/>
                  </a:p>
                </p:txBody>
              </p:sp>
            </p:grpSp>
          </p:grpSp>
          <p:grpSp>
            <p:nvGrpSpPr>
              <p:cNvPr id="18469" name="Group 18"/>
              <p:cNvGrpSpPr>
                <a:grpSpLocks/>
              </p:cNvGrpSpPr>
              <p:nvPr/>
            </p:nvGrpSpPr>
            <p:grpSpPr bwMode="auto">
              <a:xfrm>
                <a:off x="1701" y="4325"/>
                <a:ext cx="5222" cy="6298"/>
                <a:chOff x="1701" y="4685"/>
                <a:chExt cx="5222" cy="6298"/>
              </a:xfrm>
            </p:grpSpPr>
            <p:grpSp>
              <p:nvGrpSpPr>
                <p:cNvPr id="18470" name="Group 19"/>
                <p:cNvGrpSpPr>
                  <a:grpSpLocks/>
                </p:cNvGrpSpPr>
                <p:nvPr/>
              </p:nvGrpSpPr>
              <p:grpSpPr bwMode="auto">
                <a:xfrm>
                  <a:off x="1701" y="4685"/>
                  <a:ext cx="5222" cy="6298"/>
                  <a:chOff x="1701" y="4685"/>
                  <a:chExt cx="5222" cy="6298"/>
                </a:xfrm>
              </p:grpSpPr>
              <p:grpSp>
                <p:nvGrpSpPr>
                  <p:cNvPr id="1847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1701" y="4685"/>
                    <a:ext cx="5222" cy="6298"/>
                    <a:chOff x="1701" y="4685"/>
                    <a:chExt cx="5222" cy="6298"/>
                  </a:xfrm>
                </p:grpSpPr>
                <p:grpSp>
                  <p:nvGrpSpPr>
                    <p:cNvPr id="18476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4685"/>
                      <a:ext cx="5222" cy="6298"/>
                      <a:chOff x="1700" y="4867"/>
                      <a:chExt cx="5222" cy="6298"/>
                    </a:xfrm>
                  </p:grpSpPr>
                  <p:sp>
                    <p:nvSpPr>
                      <p:cNvPr id="18478" name="Rectangl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01" y="9365"/>
                        <a:ext cx="5220" cy="1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prstDash val="sysDot"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grpSp>
                    <p:nvGrpSpPr>
                      <p:cNvPr id="18479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81" y="9545"/>
                        <a:ext cx="5040" cy="1620"/>
                        <a:chOff x="1881" y="9545"/>
                        <a:chExt cx="5040" cy="1620"/>
                      </a:xfrm>
                    </p:grpSpPr>
                    <p:sp>
                      <p:nvSpPr>
                        <p:cNvPr id="18494" name="Rectangl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81" y="9545"/>
                          <a:ext cx="3240" cy="5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prstDash val="sysDot"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/>
                          <a:r>
                            <a:rPr lang="en-US" altLang="ko-KR" sz="1200" b="1"/>
                            <a:t>SQL *DB</a:t>
                          </a:r>
                          <a:endParaRPr lang="en-US" altLang="ko-KR"/>
                        </a:p>
                      </p:txBody>
                    </p:sp>
                    <p:sp>
                      <p:nvSpPr>
                        <p:cNvPr id="18495" name="Rectangle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81" y="10085"/>
                          <a:ext cx="3240" cy="9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prstDash val="sysDot"/>
                          <a:miter lim="800000"/>
                          <a:headEnd/>
                          <a:tailEnd/>
                        </a:ln>
                      </p:spPr>
                      <p:txBody>
                        <a:bodyPr tIns="154800"/>
                        <a:lstStyle/>
                        <a:p>
                          <a:pPr algn="ctr"/>
                          <a:r>
                            <a:rPr lang="en-US" altLang="ko-KR" sz="1200" b="1"/>
                            <a:t>MySQL</a:t>
                          </a:r>
                          <a:endParaRPr lang="en-US" altLang="ko-KR"/>
                        </a:p>
                      </p:txBody>
                    </p:sp>
                    <p:grpSp>
                      <p:nvGrpSpPr>
                        <p:cNvPr id="18496" name="Group 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21" y="9545"/>
                          <a:ext cx="1800" cy="1620"/>
                          <a:chOff x="5121" y="9545"/>
                          <a:chExt cx="1800" cy="1620"/>
                        </a:xfrm>
                      </p:grpSpPr>
                      <p:sp>
                        <p:nvSpPr>
                          <p:cNvPr id="18497" name="AutoShape 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01" y="9545"/>
                            <a:ext cx="1440" cy="900"/>
                          </a:xfrm>
                          <a:prstGeom prst="can">
                            <a:avLst>
                              <a:gd name="adj" fmla="val 25000"/>
                            </a:avLst>
                          </a:prstGeom>
                          <a:solidFill>
                            <a:srgbClr val="C0C0C0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18498" name="Rectangle 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21" y="10085"/>
                            <a:ext cx="1800" cy="108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54000" tIns="10800" rIns="54000" bIns="10800"/>
                          <a:lstStyle/>
                          <a:p>
                            <a:pPr algn="ctr"/>
                            <a:r>
                              <a:rPr lang="en-US" altLang="ko-KR" sz="1200" b="1"/>
                              <a:t>DB Server</a:t>
                            </a:r>
                          </a:p>
                          <a:p>
                            <a:pPr algn="ctr"/>
                            <a:r>
                              <a:rPr lang="en-US" altLang="ko-KR" sz="1200" b="1"/>
                              <a:t>IBM X3650</a:t>
                            </a:r>
                          </a:p>
                          <a:p>
                            <a:pPr algn="ctr"/>
                            <a:r>
                              <a:rPr lang="en-US" altLang="ko-KR" sz="1200" b="1"/>
                              <a:t>MySQL</a:t>
                            </a:r>
                            <a:endParaRPr lang="en-US" altLang="ko-KR"/>
                          </a:p>
                        </p:txBody>
                      </p:sp>
                    </p:grpSp>
                  </p:grpSp>
                  <p:grpSp>
                    <p:nvGrpSpPr>
                      <p:cNvPr id="18480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0" y="4867"/>
                        <a:ext cx="5221" cy="1438"/>
                        <a:chOff x="1701" y="4687"/>
                        <a:chExt cx="5220" cy="1438"/>
                      </a:xfrm>
                    </p:grpSpPr>
                    <p:sp>
                      <p:nvSpPr>
                        <p:cNvPr id="18490" name="Rectangle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01" y="4687"/>
                          <a:ext cx="5220" cy="14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prstDash val="sysDot"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grpSp>
                      <p:nvGrpSpPr>
                        <p:cNvPr id="18491" name="Group 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1" y="4865"/>
                          <a:ext cx="3240" cy="1080"/>
                          <a:chOff x="1881" y="4865"/>
                          <a:chExt cx="3420" cy="1080"/>
                        </a:xfrm>
                      </p:grpSpPr>
                      <p:sp>
                        <p:nvSpPr>
                          <p:cNvPr id="18492" name="Rectangle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81" y="4865"/>
                            <a:ext cx="342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000000"/>
                            </a:solidFill>
                            <a:prstDash val="sysDot"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/>
                            <a:r>
                              <a:rPr lang="en-US" altLang="ko-KR" sz="1200" b="1"/>
                              <a:t>Web Browser</a:t>
                            </a:r>
                            <a:endParaRPr lang="en-US" altLang="ko-KR"/>
                          </a:p>
                        </p:txBody>
                      </p:sp>
                      <p:sp>
                        <p:nvSpPr>
                          <p:cNvPr id="18493" name="Rectangle 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81" y="5405"/>
                            <a:ext cx="342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000000"/>
                            </a:solidFill>
                            <a:prstDash val="sysDot"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/>
                            <a:r>
                              <a:rPr lang="en-US" altLang="ko-KR" sz="1200" b="1"/>
                              <a:t>TCP / IP</a:t>
                            </a:r>
                            <a:endParaRPr lang="en-US" altLang="ko-KR"/>
                          </a:p>
                        </p:txBody>
                      </p:sp>
                    </p:grpSp>
                  </p:grpSp>
                  <p:grpSp>
                    <p:nvGrpSpPr>
                      <p:cNvPr id="18481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01" y="6307"/>
                        <a:ext cx="5221" cy="3060"/>
                        <a:chOff x="1701" y="6125"/>
                        <a:chExt cx="5220" cy="3060"/>
                      </a:xfrm>
                    </p:grpSpPr>
                    <p:sp>
                      <p:nvSpPr>
                        <p:cNvPr id="18482" name="Rectangl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01" y="6125"/>
                          <a:ext cx="5220" cy="306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12700">
                          <a:solidFill>
                            <a:srgbClr val="000000"/>
                          </a:solidFill>
                          <a:prstDash val="sysDot"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grpSp>
                      <p:nvGrpSpPr>
                        <p:cNvPr id="18483" name="Group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81" y="6305"/>
                          <a:ext cx="3240" cy="2700"/>
                          <a:chOff x="1881" y="6305"/>
                          <a:chExt cx="3240" cy="2700"/>
                        </a:xfrm>
                      </p:grpSpPr>
                      <p:sp>
                        <p:nvSpPr>
                          <p:cNvPr id="18484" name="Rectangle 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81" y="6305"/>
                            <a:ext cx="720" cy="27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 cap="rnd">
                            <a:solidFill>
                              <a:srgbClr val="000000"/>
                            </a:solidFill>
                            <a:prstDash val="sysDot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eaVert" lIns="18000" tIns="46800" rIns="18000" bIns="46800"/>
                          <a:lstStyle/>
                          <a:p>
                            <a:pPr algn="ctr"/>
                            <a:r>
                              <a:rPr lang="en-US" altLang="ko-KR" sz="1200" b="1"/>
                              <a:t>MiddleWare</a:t>
                            </a:r>
                          </a:p>
                          <a:p>
                            <a:pPr algn="ctr"/>
                            <a:r>
                              <a:rPr lang="en-US" altLang="ko-KR" sz="1200" b="1"/>
                              <a:t>JEUS</a:t>
                            </a:r>
                            <a:endParaRPr lang="en-US" altLang="ko-KR"/>
                          </a:p>
                        </p:txBody>
                      </p:sp>
                      <p:sp>
                        <p:nvSpPr>
                          <p:cNvPr id="18485" name="Rectangle 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01" y="6305"/>
                            <a:ext cx="252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000000"/>
                            </a:solidFill>
                            <a:prstDash val="sysDot"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18000" rIns="18000"/>
                          <a:lstStyle/>
                          <a:p>
                            <a:pPr algn="ctr"/>
                            <a:r>
                              <a:rPr lang="en-US" altLang="ko-KR" sz="1200" b="1" dirty="0"/>
                              <a:t>Java Virtual Machine</a:t>
                            </a:r>
                            <a:endParaRPr lang="en-US" altLang="ko-KR" dirty="0"/>
                          </a:p>
                        </p:txBody>
                      </p:sp>
                      <p:sp>
                        <p:nvSpPr>
                          <p:cNvPr id="18486" name="Rectangle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01" y="6845"/>
                            <a:ext cx="252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000000"/>
                            </a:solidFill>
                            <a:prstDash val="sysDot"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18000" rIns="18000"/>
                          <a:lstStyle/>
                          <a:p>
                            <a:pPr algn="ctr"/>
                            <a:r>
                              <a:rPr lang="en-US" altLang="ko-KR" sz="1200" b="1"/>
                              <a:t>Servlet Engine</a:t>
                            </a:r>
                            <a:endParaRPr lang="en-US" altLang="ko-KR"/>
                          </a:p>
                        </p:txBody>
                      </p:sp>
                      <p:sp>
                        <p:nvSpPr>
                          <p:cNvPr id="18487" name="Rectangl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01" y="7385"/>
                            <a:ext cx="252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000000"/>
                            </a:solidFill>
                            <a:prstDash val="sysDot"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18000" rIns="18000"/>
                          <a:lstStyle/>
                          <a:p>
                            <a:pPr algn="ctr"/>
                            <a:r>
                              <a:rPr lang="en-US" altLang="ko-KR" sz="1200" b="1"/>
                              <a:t>Web Application</a:t>
                            </a:r>
                            <a:endParaRPr lang="en-US" altLang="ko-KR"/>
                          </a:p>
                        </p:txBody>
                      </p:sp>
                      <p:sp>
                        <p:nvSpPr>
                          <p:cNvPr id="18488" name="Rectangle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01" y="7925"/>
                            <a:ext cx="252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000000"/>
                            </a:solidFill>
                            <a:prstDash val="sysDot"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18000" rIns="18000"/>
                          <a:lstStyle/>
                          <a:p>
                            <a:pPr algn="ctr"/>
                            <a:r>
                              <a:rPr lang="en-US" altLang="ko-KR" sz="1200" b="1"/>
                              <a:t>Data Pool Connection</a:t>
                            </a:r>
                            <a:endParaRPr lang="en-US" altLang="ko-KR"/>
                          </a:p>
                        </p:txBody>
                      </p:sp>
                      <p:sp>
                        <p:nvSpPr>
                          <p:cNvPr id="18489" name="Rectangle 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01" y="8465"/>
                            <a:ext cx="2520" cy="5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000000"/>
                            </a:solidFill>
                            <a:prstDash val="sysDot"/>
                            <a:miter lim="800000"/>
                            <a:headEnd/>
                            <a:tailEnd/>
                          </a:ln>
                        </p:spPr>
                        <p:txBody>
                          <a:bodyPr lIns="18000" rIns="18000"/>
                          <a:lstStyle/>
                          <a:p>
                            <a:pPr algn="ctr"/>
                            <a:r>
                              <a:rPr lang="en-US" altLang="ko-KR" sz="1200" b="1"/>
                              <a:t>JDBC</a:t>
                            </a:r>
                            <a:endParaRPr lang="en-US" altLang="ko-KR"/>
                          </a:p>
                        </p:txBody>
                      </p:sp>
                    </p:grpSp>
                  </p:grpSp>
                </p:grpSp>
                <p:sp>
                  <p:nvSpPr>
                    <p:cNvPr id="18477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01" y="7925"/>
                      <a:ext cx="1467" cy="1080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/>
                    <a:lstStyle/>
                    <a:p>
                      <a:pPr algn="ctr"/>
                      <a:r>
                        <a:rPr lang="en-US" altLang="ko-KR" sz="1400" b="1"/>
                        <a:t>Web Server</a:t>
                      </a:r>
                    </a:p>
                    <a:p>
                      <a:pPr algn="ctr"/>
                      <a:r>
                        <a:rPr lang="en-US" altLang="ko-KR" sz="1200" b="1"/>
                        <a:t>IBM X3650</a:t>
                      </a:r>
                      <a:endParaRPr lang="en-US" altLang="ko-KR"/>
                    </a:p>
                  </p:txBody>
                </p:sp>
              </p:grpSp>
              <p:grpSp>
                <p:nvGrpSpPr>
                  <p:cNvPr id="18473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5301" y="4865"/>
                    <a:ext cx="1440" cy="1080"/>
                    <a:chOff x="5301" y="4865"/>
                    <a:chExt cx="1440" cy="1080"/>
                  </a:xfrm>
                </p:grpSpPr>
                <p:pic>
                  <p:nvPicPr>
                    <p:cNvPr id="18474" name="Picture 45" descr="use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5661" y="4865"/>
                      <a:ext cx="1080" cy="105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8475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01" y="5405"/>
                      <a:ext cx="730" cy="540"/>
                    </a:xfrm>
                    <a:prstGeom prst="rect">
                      <a:avLst/>
                    </a:prstGeom>
                    <a:noFill/>
                    <a:ln w="9525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/>
                    <a:lstStyle/>
                    <a:p>
                      <a:pPr algn="ctr"/>
                      <a:r>
                        <a:rPr lang="en-US" altLang="ko-KR" sz="1400" b="1"/>
                        <a:t>Client</a:t>
                      </a:r>
                      <a:endParaRPr lang="en-US" altLang="ko-KR"/>
                    </a:p>
                  </p:txBody>
                </p:sp>
              </p:grpSp>
            </p:grpSp>
            <p:pic>
              <p:nvPicPr>
                <p:cNvPr id="18471" name="Picture 47" descr="x3500_140x14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301" y="6485"/>
                  <a:ext cx="1440" cy="14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8439" name="Group 48"/>
            <p:cNvGrpSpPr>
              <a:grpSpLocks/>
            </p:cNvGrpSpPr>
            <p:nvPr/>
          </p:nvGrpSpPr>
          <p:grpSpPr bwMode="auto">
            <a:xfrm>
              <a:off x="6921" y="4682"/>
              <a:ext cx="720" cy="363"/>
              <a:chOff x="6921" y="4682"/>
              <a:chExt cx="720" cy="363"/>
            </a:xfrm>
          </p:grpSpPr>
          <p:sp>
            <p:nvSpPr>
              <p:cNvPr id="3281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920" y="4681"/>
                <a:ext cx="540" cy="364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EAEAEA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8467" name="AutoShape 50"/>
              <p:cNvSpPr>
                <a:spLocks noChangeArrowheads="1"/>
              </p:cNvSpPr>
              <p:nvPr/>
            </p:nvSpPr>
            <p:spPr bwMode="auto">
              <a:xfrm>
                <a:off x="6921" y="4804"/>
                <a:ext cx="720" cy="241"/>
              </a:xfrm>
              <a:prstGeom prst="lightningBolt">
                <a:avLst/>
              </a:prstGeom>
              <a:solidFill>
                <a:srgbClr val="333333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8440" name="Group 51"/>
            <p:cNvGrpSpPr>
              <a:grpSpLocks/>
            </p:cNvGrpSpPr>
            <p:nvPr/>
          </p:nvGrpSpPr>
          <p:grpSpPr bwMode="auto">
            <a:xfrm>
              <a:off x="6921" y="4325"/>
              <a:ext cx="2520" cy="7560"/>
              <a:chOff x="6921" y="4325"/>
              <a:chExt cx="2520" cy="7560"/>
            </a:xfrm>
          </p:grpSpPr>
          <p:grpSp>
            <p:nvGrpSpPr>
              <p:cNvPr id="18441" name="Group 52"/>
              <p:cNvGrpSpPr>
                <a:grpSpLocks/>
              </p:cNvGrpSpPr>
              <p:nvPr/>
            </p:nvGrpSpPr>
            <p:grpSpPr bwMode="auto">
              <a:xfrm>
                <a:off x="7641" y="4325"/>
                <a:ext cx="1620" cy="3959"/>
                <a:chOff x="8001" y="4325"/>
                <a:chExt cx="1620" cy="3959"/>
              </a:xfrm>
            </p:grpSpPr>
            <p:grpSp>
              <p:nvGrpSpPr>
                <p:cNvPr id="18450" name="Group 53"/>
                <p:cNvGrpSpPr>
                  <a:grpSpLocks/>
                </p:cNvGrpSpPr>
                <p:nvPr/>
              </p:nvGrpSpPr>
              <p:grpSpPr bwMode="auto">
                <a:xfrm>
                  <a:off x="8001" y="4325"/>
                  <a:ext cx="1620" cy="3956"/>
                  <a:chOff x="8001" y="4325"/>
                  <a:chExt cx="1620" cy="3956"/>
                </a:xfrm>
              </p:grpSpPr>
              <p:grpSp>
                <p:nvGrpSpPr>
                  <p:cNvPr id="1845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8001" y="4325"/>
                    <a:ext cx="1620" cy="3956"/>
                    <a:chOff x="8001" y="4325"/>
                    <a:chExt cx="1620" cy="3956"/>
                  </a:xfrm>
                </p:grpSpPr>
                <p:grpSp>
                  <p:nvGrpSpPr>
                    <p:cNvPr id="18454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01" y="4325"/>
                      <a:ext cx="1620" cy="3956"/>
                      <a:chOff x="8001" y="4325"/>
                      <a:chExt cx="1620" cy="3956"/>
                    </a:xfrm>
                  </p:grpSpPr>
                  <p:grpSp>
                    <p:nvGrpSpPr>
                      <p:cNvPr id="18456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01" y="4325"/>
                        <a:ext cx="1620" cy="3956"/>
                        <a:chOff x="8007" y="4690"/>
                        <a:chExt cx="1620" cy="3956"/>
                      </a:xfrm>
                    </p:grpSpPr>
                    <p:grpSp>
                      <p:nvGrpSpPr>
                        <p:cNvPr id="18460" name="Group 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007" y="4690"/>
                          <a:ext cx="1620" cy="3956"/>
                          <a:chOff x="8007" y="4690"/>
                          <a:chExt cx="1620" cy="3956"/>
                        </a:xfrm>
                      </p:grpSpPr>
                      <p:sp>
                        <p:nvSpPr>
                          <p:cNvPr id="18463" name="Rectangl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007" y="6126"/>
                            <a:ext cx="1620" cy="108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000000"/>
                            </a:solidFill>
                            <a:prstDash val="sysDot"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18464" name="Rectangl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007" y="7566"/>
                            <a:ext cx="1620" cy="108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000000"/>
                            </a:solidFill>
                            <a:prstDash val="sysDot"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  <p:sp>
                        <p:nvSpPr>
                          <p:cNvPr id="18465" name="Rectangl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007" y="4690"/>
                            <a:ext cx="1620" cy="108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solidFill>
                              <a:srgbClr val="000000"/>
                            </a:solidFill>
                            <a:prstDash val="sysDot"/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ko-KR" altLang="en-US"/>
                          </a:p>
                        </p:txBody>
                      </p:sp>
                    </p:grpSp>
                    <p:sp>
                      <p:nvSpPr>
                        <p:cNvPr id="18461" name="Line 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726" y="5766"/>
                          <a:ext cx="1" cy="3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  <p:sp>
                      <p:nvSpPr>
                        <p:cNvPr id="18462" name="Line 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727" y="7202"/>
                          <a:ext cx="0" cy="3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ko-KR" altLang="en-US"/>
                        </a:p>
                      </p:txBody>
                    </p:sp>
                  </p:grpSp>
                  <p:sp>
                    <p:nvSpPr>
                      <p:cNvPr id="18457" name="AutoShap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81" y="5945"/>
                        <a:ext cx="1260" cy="540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rgbClr val="DDDDDD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8458" name="AutoShap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81" y="7385"/>
                        <a:ext cx="1260" cy="540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rgbClr val="C0C0C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18459" name="AutoShap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81" y="4505"/>
                        <a:ext cx="1260" cy="540"/>
                      </a:xfrm>
                      <a:prstGeom prst="cube">
                        <a:avLst>
                          <a:gd name="adj" fmla="val 25000"/>
                        </a:avLst>
                      </a:prstGeom>
                      <a:solidFill>
                        <a:srgbClr val="EAEAEA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sp>
                  <p:nvSpPr>
                    <p:cNvPr id="18455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8181" y="5036"/>
                      <a:ext cx="1260" cy="3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18000" tIns="10800" rIns="18000" bIns="10800"/>
                    <a:lstStyle/>
                    <a:p>
                      <a:pPr algn="ctr"/>
                      <a:r>
                        <a:rPr lang="en-US" altLang="ko-KR" sz="1200" b="1" dirty="0"/>
                        <a:t>CSU/DSU</a:t>
                      </a:r>
                      <a:endParaRPr lang="en-US" altLang="ko-KR" dirty="0"/>
                    </a:p>
                  </p:txBody>
                </p:sp>
              </p:grpSp>
              <p:sp>
                <p:nvSpPr>
                  <p:cNvPr id="18453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81" y="6479"/>
                    <a:ext cx="1260" cy="3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8000" tIns="10800" rIns="18000" bIns="10800"/>
                  <a:lstStyle/>
                  <a:p>
                    <a:pPr algn="ctr"/>
                    <a:r>
                      <a:rPr lang="en-US" altLang="ko-KR" sz="1200" b="1"/>
                      <a:t>ROUTER</a:t>
                    </a:r>
                    <a:endParaRPr lang="en-US" altLang="ko-KR"/>
                  </a:p>
                </p:txBody>
              </p:sp>
            </p:grpSp>
            <p:sp>
              <p:nvSpPr>
                <p:cNvPr id="18451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181" y="7919"/>
                  <a:ext cx="1260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tIns="10800" rIns="18000" bIns="10800"/>
                <a:lstStyle/>
                <a:p>
                  <a:pPr algn="ctr"/>
                  <a:r>
                    <a:rPr lang="en-US" altLang="ko-KR" sz="1200" b="1"/>
                    <a:t>HUB</a:t>
                  </a:r>
                  <a:endParaRPr lang="en-US" altLang="ko-KR"/>
                </a:p>
              </p:txBody>
            </p:sp>
          </p:grpSp>
          <p:grpSp>
            <p:nvGrpSpPr>
              <p:cNvPr id="18442" name="Group 69"/>
              <p:cNvGrpSpPr>
                <a:grpSpLocks/>
              </p:cNvGrpSpPr>
              <p:nvPr/>
            </p:nvGrpSpPr>
            <p:grpSpPr bwMode="auto">
              <a:xfrm>
                <a:off x="6921" y="6305"/>
                <a:ext cx="2520" cy="5580"/>
                <a:chOff x="6921" y="6305"/>
                <a:chExt cx="2520" cy="5580"/>
              </a:xfrm>
            </p:grpSpPr>
            <p:sp>
              <p:nvSpPr>
                <p:cNvPr id="18443" name="Line 70"/>
                <p:cNvSpPr>
                  <a:spLocks noChangeShapeType="1"/>
                </p:cNvSpPr>
                <p:nvPr/>
              </p:nvSpPr>
              <p:spPr bwMode="auto">
                <a:xfrm>
                  <a:off x="6921" y="9365"/>
                  <a:ext cx="36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444" name="Line 71"/>
                <p:cNvSpPr>
                  <a:spLocks noChangeShapeType="1"/>
                </p:cNvSpPr>
                <p:nvPr/>
              </p:nvSpPr>
              <p:spPr bwMode="auto">
                <a:xfrm>
                  <a:off x="7281" y="6305"/>
                  <a:ext cx="0" cy="396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445" name="Line 72"/>
                <p:cNvSpPr>
                  <a:spLocks noChangeShapeType="1"/>
                </p:cNvSpPr>
                <p:nvPr/>
              </p:nvSpPr>
              <p:spPr bwMode="auto">
                <a:xfrm>
                  <a:off x="9441" y="7385"/>
                  <a:ext cx="0" cy="45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446" name="Line 73"/>
                <p:cNvSpPr>
                  <a:spLocks noChangeShapeType="1"/>
                </p:cNvSpPr>
                <p:nvPr/>
              </p:nvSpPr>
              <p:spPr bwMode="auto">
                <a:xfrm>
                  <a:off x="6921" y="11525"/>
                  <a:ext cx="252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447" name="Line 74"/>
                <p:cNvSpPr>
                  <a:spLocks noChangeShapeType="1"/>
                </p:cNvSpPr>
                <p:nvPr/>
              </p:nvSpPr>
              <p:spPr bwMode="auto">
                <a:xfrm>
                  <a:off x="7281" y="7740"/>
                  <a:ext cx="360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448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9261" y="7746"/>
                  <a:ext cx="18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449" name="Line 76"/>
                <p:cNvSpPr>
                  <a:spLocks noChangeShapeType="1"/>
                </p:cNvSpPr>
                <p:nvPr/>
              </p:nvSpPr>
              <p:spPr bwMode="auto">
                <a:xfrm>
                  <a:off x="6921" y="7205"/>
                  <a:ext cx="36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63538" y="1196975"/>
            <a:ext cx="8351837" cy="5191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제안사는 본 사업의 성공적 수행을 위하여 전체적인 시스템 구성 및 관계된 기타 구축 시스템의 관계를 구성도로 제시합니다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시스템 구성도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851275" y="404813"/>
            <a:ext cx="2660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전체 개발 </a:t>
            </a:r>
            <a:r>
              <a:rPr lang="en-US" altLang="ko-KR" sz="2000" b="1"/>
              <a:t>S/W </a:t>
            </a:r>
            <a:r>
              <a:rPr lang="ko-KR" altLang="en-US" sz="2000" b="1"/>
              <a:t>구성도</a:t>
            </a:r>
          </a:p>
        </p:txBody>
      </p:sp>
      <p:grpSp>
        <p:nvGrpSpPr>
          <p:cNvPr id="19460" name="Group 53"/>
          <p:cNvGrpSpPr>
            <a:grpSpLocks/>
          </p:cNvGrpSpPr>
          <p:nvPr/>
        </p:nvGrpSpPr>
        <p:grpSpPr bwMode="auto">
          <a:xfrm>
            <a:off x="323850" y="1844675"/>
            <a:ext cx="8496300" cy="4752975"/>
            <a:chOff x="204" y="1162"/>
            <a:chExt cx="5352" cy="2994"/>
          </a:xfrm>
        </p:grpSpPr>
        <p:sp>
          <p:nvSpPr>
            <p:cNvPr id="19462" name="AutoShape 49"/>
            <p:cNvSpPr>
              <a:spLocks noChangeArrowheads="1"/>
            </p:cNvSpPr>
            <p:nvPr/>
          </p:nvSpPr>
          <p:spPr bwMode="auto">
            <a:xfrm>
              <a:off x="3515" y="2802"/>
              <a:ext cx="1836" cy="427"/>
            </a:xfrm>
            <a:prstGeom prst="flowChartMagneticDisk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72000" rIns="0" bIns="0" anchor="ctr" anchorCtr="1"/>
            <a:lstStyle/>
            <a:p>
              <a:pPr algn="ctr"/>
              <a:r>
                <a:rPr lang="en-US" altLang="ko-KR" sz="1200" b="1" dirty="0" smtClean="0"/>
                <a:t>Common DB</a:t>
              </a:r>
              <a:endParaRPr lang="en-US" altLang="ko-KR" dirty="0"/>
            </a:p>
          </p:txBody>
        </p:sp>
        <p:sp>
          <p:nvSpPr>
            <p:cNvPr id="19463" name="AutoShape 48"/>
            <p:cNvSpPr>
              <a:spLocks noChangeArrowheads="1"/>
            </p:cNvSpPr>
            <p:nvPr/>
          </p:nvSpPr>
          <p:spPr bwMode="auto">
            <a:xfrm>
              <a:off x="3515" y="2516"/>
              <a:ext cx="1836" cy="428"/>
            </a:xfrm>
            <a:prstGeom prst="flowChartMagneticDisk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72000" rIns="0" bIns="0" anchor="ctr" anchorCtr="1"/>
            <a:lstStyle/>
            <a:p>
              <a:pPr algn="ctr"/>
              <a:r>
                <a:rPr lang="en-US" altLang="ko-KR" sz="1200" b="1" dirty="0" smtClean="0"/>
                <a:t>Log DB</a:t>
              </a:r>
              <a:endParaRPr lang="en-US" altLang="ko-KR" dirty="0" smtClean="0"/>
            </a:p>
          </p:txBody>
        </p:sp>
        <p:sp>
          <p:nvSpPr>
            <p:cNvPr id="19464" name="AutoShape 47"/>
            <p:cNvSpPr>
              <a:spLocks noChangeArrowheads="1"/>
            </p:cNvSpPr>
            <p:nvPr/>
          </p:nvSpPr>
          <p:spPr bwMode="auto">
            <a:xfrm>
              <a:off x="3515" y="2231"/>
              <a:ext cx="1836" cy="428"/>
            </a:xfrm>
            <a:prstGeom prst="flowChartMagneticDisk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72000" rIns="0" bIns="0" anchor="ctr" anchorCtr="1"/>
            <a:lstStyle/>
            <a:p>
              <a:pPr algn="ctr"/>
              <a:r>
                <a:rPr lang="en-US" altLang="ko-KR" sz="1200" b="1" dirty="0"/>
                <a:t>Community DB</a:t>
              </a:r>
              <a:endParaRPr lang="en-US" altLang="ko-KR" dirty="0"/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214" y="3657"/>
              <a:ext cx="5342" cy="49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1383" y="3728"/>
              <a:ext cx="1669" cy="357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lIns="54000" tIns="154800" rIns="54000" bIns="118800"/>
            <a:lstStyle/>
            <a:p>
              <a:pPr algn="ctr"/>
              <a:r>
                <a:rPr lang="en-US" altLang="ko-KR" sz="1200" b="1"/>
                <a:t>WEB Browser</a:t>
              </a:r>
              <a:endParaRPr lang="en-US" altLang="ko-KR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3719" y="3728"/>
              <a:ext cx="1669" cy="357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lIns="54000" tIns="46800" rIns="54000" bIns="46800"/>
            <a:lstStyle/>
            <a:p>
              <a:pPr algn="ctr"/>
              <a:r>
                <a:rPr lang="en-US" altLang="ko-KR" sz="1200" b="1"/>
                <a:t>HTTP, TCP/IP,</a:t>
              </a:r>
            </a:p>
            <a:p>
              <a:pPr algn="ctr"/>
              <a:r>
                <a:rPr lang="en-US" altLang="ko-KR" sz="1200" b="1"/>
                <a:t>FTP, TELNET</a:t>
              </a:r>
              <a:endParaRPr lang="en-US" altLang="ko-KR"/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381" y="3800"/>
              <a:ext cx="11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altLang="ko-KR" sz="1600" b="1"/>
                <a:t>Admin</a:t>
              </a:r>
              <a:endParaRPr lang="en-US" altLang="ko-KR"/>
            </a:p>
          </p:txBody>
        </p:sp>
        <p:grpSp>
          <p:nvGrpSpPr>
            <p:cNvPr id="19469" name="Group 13"/>
            <p:cNvGrpSpPr>
              <a:grpSpLocks/>
            </p:cNvGrpSpPr>
            <p:nvPr/>
          </p:nvGrpSpPr>
          <p:grpSpPr bwMode="auto">
            <a:xfrm>
              <a:off x="2875" y="3514"/>
              <a:ext cx="1669" cy="214"/>
              <a:chOff x="4581" y="10084"/>
              <a:chExt cx="1800" cy="721"/>
            </a:xfrm>
          </p:grpSpPr>
          <p:sp>
            <p:nvSpPr>
              <p:cNvPr id="19490" name="Line 14"/>
              <p:cNvSpPr>
                <a:spLocks noChangeShapeType="1"/>
              </p:cNvSpPr>
              <p:nvPr/>
            </p:nvSpPr>
            <p:spPr bwMode="auto">
              <a:xfrm flipV="1">
                <a:off x="4581" y="10084"/>
                <a:ext cx="0" cy="3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491" name="Line 15"/>
              <p:cNvSpPr>
                <a:spLocks noChangeShapeType="1"/>
              </p:cNvSpPr>
              <p:nvPr/>
            </p:nvSpPr>
            <p:spPr bwMode="auto">
              <a:xfrm>
                <a:off x="4581" y="10444"/>
                <a:ext cx="18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492" name="Line 16"/>
              <p:cNvSpPr>
                <a:spLocks noChangeShapeType="1"/>
              </p:cNvSpPr>
              <p:nvPr/>
            </p:nvSpPr>
            <p:spPr bwMode="auto">
              <a:xfrm>
                <a:off x="6381" y="10445"/>
                <a:ext cx="0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9470" name="Rectangle 19"/>
            <p:cNvSpPr>
              <a:spLocks noChangeArrowheads="1"/>
            </p:cNvSpPr>
            <p:nvPr/>
          </p:nvSpPr>
          <p:spPr bwMode="auto">
            <a:xfrm>
              <a:off x="204" y="1162"/>
              <a:ext cx="5342" cy="3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71" name="Text Box 20"/>
            <p:cNvSpPr txBox="1">
              <a:spLocks noChangeArrowheads="1"/>
            </p:cNvSpPr>
            <p:nvPr/>
          </p:nvSpPr>
          <p:spPr bwMode="auto">
            <a:xfrm>
              <a:off x="371" y="1233"/>
              <a:ext cx="116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altLang="ko-KR" sz="1600" b="1"/>
                <a:t>Client</a:t>
              </a:r>
              <a:endParaRPr lang="en-US" altLang="ko-KR"/>
            </a:p>
          </p:txBody>
        </p:sp>
        <p:sp>
          <p:nvSpPr>
            <p:cNvPr id="19472" name="Rectangle 21"/>
            <p:cNvSpPr>
              <a:spLocks noChangeArrowheads="1"/>
            </p:cNvSpPr>
            <p:nvPr/>
          </p:nvSpPr>
          <p:spPr bwMode="auto">
            <a:xfrm>
              <a:off x="1373" y="1233"/>
              <a:ext cx="1669" cy="214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lIns="54000" rIns="54000"/>
            <a:lstStyle/>
            <a:p>
              <a:pPr algn="ctr"/>
              <a:r>
                <a:rPr lang="en-US" altLang="ko-KR" sz="1200" b="1"/>
                <a:t>WEB Browser</a:t>
              </a:r>
              <a:endParaRPr lang="en-US" altLang="ko-KR"/>
            </a:p>
          </p:txBody>
        </p:sp>
        <p:sp>
          <p:nvSpPr>
            <p:cNvPr id="19473" name="Rectangle 22"/>
            <p:cNvSpPr>
              <a:spLocks noChangeArrowheads="1"/>
            </p:cNvSpPr>
            <p:nvPr/>
          </p:nvSpPr>
          <p:spPr bwMode="auto">
            <a:xfrm>
              <a:off x="3710" y="1233"/>
              <a:ext cx="1669" cy="214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lIns="54000" rIns="54000"/>
            <a:lstStyle/>
            <a:p>
              <a:pPr algn="ctr"/>
              <a:r>
                <a:rPr lang="en-US" altLang="ko-KR" sz="1200" b="1"/>
                <a:t>HTTP, TCP/IP</a:t>
              </a:r>
              <a:endParaRPr lang="en-US" altLang="ko-KR"/>
            </a:p>
          </p:txBody>
        </p:sp>
        <p:sp>
          <p:nvSpPr>
            <p:cNvPr id="19474" name="Line 23"/>
            <p:cNvSpPr>
              <a:spLocks noChangeShapeType="1"/>
            </p:cNvSpPr>
            <p:nvPr/>
          </p:nvSpPr>
          <p:spPr bwMode="auto">
            <a:xfrm>
              <a:off x="3042" y="1305"/>
              <a:ext cx="6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75" name="Rectangle 26"/>
            <p:cNvSpPr>
              <a:spLocks noChangeArrowheads="1"/>
            </p:cNvSpPr>
            <p:nvPr/>
          </p:nvSpPr>
          <p:spPr bwMode="auto">
            <a:xfrm>
              <a:off x="213" y="1661"/>
              <a:ext cx="5342" cy="14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ko-KR" altLang="en-US" sz="1200" b="1"/>
                <a:t>사용자 인증</a:t>
              </a:r>
              <a:endParaRPr lang="ko-KR" altLang="en-US"/>
            </a:p>
          </p:txBody>
        </p:sp>
        <p:sp>
          <p:nvSpPr>
            <p:cNvPr id="19476" name="Rectangle 27"/>
            <p:cNvSpPr>
              <a:spLocks noChangeArrowheads="1"/>
            </p:cNvSpPr>
            <p:nvPr/>
          </p:nvSpPr>
          <p:spPr bwMode="auto">
            <a:xfrm>
              <a:off x="213" y="1804"/>
              <a:ext cx="5342" cy="15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77" name="Rectangle 28"/>
            <p:cNvSpPr>
              <a:spLocks noChangeArrowheads="1"/>
            </p:cNvSpPr>
            <p:nvPr/>
          </p:nvSpPr>
          <p:spPr bwMode="auto">
            <a:xfrm>
              <a:off x="213" y="3372"/>
              <a:ext cx="5342" cy="14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ko-KR" altLang="en-US" sz="1200" b="1"/>
                <a:t>관리자 인증</a:t>
              </a:r>
              <a:endParaRPr lang="ko-KR" altLang="en-US"/>
            </a:p>
          </p:txBody>
        </p:sp>
        <p:sp>
          <p:nvSpPr>
            <p:cNvPr id="19478" name="Rectangle 34"/>
            <p:cNvSpPr>
              <a:spLocks noChangeArrowheads="1"/>
            </p:cNvSpPr>
            <p:nvPr/>
          </p:nvSpPr>
          <p:spPr bwMode="auto">
            <a:xfrm>
              <a:off x="371" y="2017"/>
              <a:ext cx="2170" cy="143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ko-KR" sz="1200" b="1"/>
                <a:t>Search Engine</a:t>
              </a:r>
              <a:endParaRPr lang="en-US" altLang="ko-KR"/>
            </a:p>
          </p:txBody>
        </p:sp>
        <p:sp>
          <p:nvSpPr>
            <p:cNvPr id="19479" name="Rectangle 35"/>
            <p:cNvSpPr>
              <a:spLocks noChangeArrowheads="1"/>
            </p:cNvSpPr>
            <p:nvPr/>
          </p:nvSpPr>
          <p:spPr bwMode="auto">
            <a:xfrm>
              <a:off x="371" y="3158"/>
              <a:ext cx="2170" cy="143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ko-KR" sz="1200" b="1"/>
                <a:t>Common Module</a:t>
              </a:r>
              <a:endParaRPr lang="en-US" altLang="ko-KR"/>
            </a:p>
          </p:txBody>
        </p:sp>
        <p:sp>
          <p:nvSpPr>
            <p:cNvPr id="19480" name="Rectangle 36"/>
            <p:cNvSpPr>
              <a:spLocks noChangeArrowheads="1"/>
            </p:cNvSpPr>
            <p:nvPr/>
          </p:nvSpPr>
          <p:spPr bwMode="auto">
            <a:xfrm>
              <a:off x="371" y="2160"/>
              <a:ext cx="2170" cy="285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ko-KR" sz="1200" b="1"/>
                <a:t>CMS</a:t>
              </a:r>
              <a:endParaRPr lang="en-US" altLang="ko-KR"/>
            </a:p>
          </p:txBody>
        </p:sp>
        <p:sp>
          <p:nvSpPr>
            <p:cNvPr id="19481" name="Rectangle 37"/>
            <p:cNvSpPr>
              <a:spLocks noChangeArrowheads="1"/>
            </p:cNvSpPr>
            <p:nvPr/>
          </p:nvSpPr>
          <p:spPr bwMode="auto">
            <a:xfrm>
              <a:off x="371" y="2445"/>
              <a:ext cx="2170" cy="428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ko-KR" sz="1200" b="1"/>
                <a:t>Community</a:t>
              </a:r>
              <a:endParaRPr lang="en-US" altLang="ko-KR"/>
            </a:p>
          </p:txBody>
        </p:sp>
        <p:sp>
          <p:nvSpPr>
            <p:cNvPr id="19482" name="Rectangle 38"/>
            <p:cNvSpPr>
              <a:spLocks noChangeArrowheads="1"/>
            </p:cNvSpPr>
            <p:nvPr/>
          </p:nvSpPr>
          <p:spPr bwMode="auto">
            <a:xfrm>
              <a:off x="371" y="2873"/>
              <a:ext cx="2170" cy="285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ko-KR" sz="1200" b="1"/>
                <a:t>Log Analysis</a:t>
              </a:r>
              <a:endParaRPr lang="en-US" altLang="ko-KR"/>
            </a:p>
          </p:txBody>
        </p:sp>
        <p:sp>
          <p:nvSpPr>
            <p:cNvPr id="19483" name="Text Box 39"/>
            <p:cNvSpPr txBox="1">
              <a:spLocks noChangeArrowheads="1"/>
            </p:cNvSpPr>
            <p:nvPr/>
          </p:nvSpPr>
          <p:spPr bwMode="auto">
            <a:xfrm>
              <a:off x="371" y="2588"/>
              <a:ext cx="217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ko-KR" altLang="en-US" sz="1200" b="1" baseline="-25000"/>
                <a:t>메뉴관리</a:t>
              </a:r>
              <a:r>
                <a:rPr lang="en-US" altLang="ko-KR" sz="1200" b="1" baseline="-25000"/>
                <a:t>/</a:t>
              </a:r>
              <a:r>
                <a:rPr lang="ko-KR" altLang="en-US" sz="1200" b="1" baseline="-25000"/>
                <a:t>운영관리</a:t>
              </a:r>
              <a:r>
                <a:rPr lang="en-US" altLang="ko-KR" sz="1200" b="1" baseline="-25000"/>
                <a:t>/</a:t>
              </a:r>
              <a:r>
                <a:rPr lang="ko-KR" altLang="en-US" sz="1200" b="1" baseline="-25000"/>
                <a:t>커뮤니티</a:t>
              </a:r>
            </a:p>
            <a:p>
              <a:pPr algn="ctr"/>
              <a:r>
                <a:rPr lang="ko-KR" altLang="en-US" sz="1200" b="1" baseline="-25000"/>
                <a:t>정보관리</a:t>
              </a:r>
              <a:r>
                <a:rPr lang="en-US" altLang="ko-KR" sz="1200" b="1" baseline="-25000"/>
                <a:t>/</a:t>
              </a:r>
              <a:r>
                <a:rPr lang="ko-KR" altLang="en-US" sz="1200" b="1" baseline="-25000"/>
                <a:t>카테고리관리 등</a:t>
              </a:r>
              <a:r>
                <a:rPr lang="en-US" altLang="ko-KR" sz="1200" b="1" baseline="-25000"/>
                <a:t>..</a:t>
              </a:r>
              <a:endParaRPr lang="en-US" altLang="ko-KR" sz="1200" b="1"/>
            </a:p>
          </p:txBody>
        </p:sp>
        <p:sp>
          <p:nvSpPr>
            <p:cNvPr id="19484" name="Text Box 40"/>
            <p:cNvSpPr txBox="1">
              <a:spLocks noChangeArrowheads="1"/>
            </p:cNvSpPr>
            <p:nvPr/>
          </p:nvSpPr>
          <p:spPr bwMode="auto">
            <a:xfrm>
              <a:off x="371" y="2251"/>
              <a:ext cx="217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ko-KR" sz="1200" b="1" baseline="-25000"/>
                <a:t>Web Editor/</a:t>
              </a:r>
              <a:r>
                <a:rPr lang="ko-KR" altLang="en-US" sz="1200" b="1" baseline="-25000"/>
                <a:t>미리보기</a:t>
              </a:r>
              <a:r>
                <a:rPr lang="en-US" altLang="ko-KR" sz="1200" b="1" baseline="-25000"/>
                <a:t>/</a:t>
              </a:r>
              <a:r>
                <a:rPr lang="ko-KR" altLang="en-US" sz="1200" b="1" baseline="-25000"/>
                <a:t>승인관리</a:t>
              </a:r>
              <a:endParaRPr lang="ko-KR" altLang="en-US" sz="1200" b="1"/>
            </a:p>
          </p:txBody>
        </p:sp>
        <p:sp>
          <p:nvSpPr>
            <p:cNvPr id="19485" name="Text Box 41"/>
            <p:cNvSpPr txBox="1">
              <a:spLocks noChangeArrowheads="1"/>
            </p:cNvSpPr>
            <p:nvPr/>
          </p:nvSpPr>
          <p:spPr bwMode="auto">
            <a:xfrm>
              <a:off x="371" y="3015"/>
              <a:ext cx="217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ko-KR" altLang="en-US" sz="1000" baseline="-25000"/>
                <a:t>음식점 추천 통계 등</a:t>
              </a:r>
              <a:r>
                <a:rPr lang="en-US" altLang="ko-KR" sz="1000" baseline="-25000"/>
                <a:t>..</a:t>
              </a:r>
              <a:endParaRPr lang="en-US" altLang="ko-KR"/>
            </a:p>
          </p:txBody>
        </p:sp>
        <p:sp>
          <p:nvSpPr>
            <p:cNvPr id="19486" name="AutoShape 43"/>
            <p:cNvSpPr>
              <a:spLocks noChangeArrowheads="1"/>
            </p:cNvSpPr>
            <p:nvPr/>
          </p:nvSpPr>
          <p:spPr bwMode="auto">
            <a:xfrm>
              <a:off x="2708" y="2445"/>
              <a:ext cx="501" cy="143"/>
            </a:xfrm>
            <a:prstGeom prst="rightArrow">
              <a:avLst>
                <a:gd name="adj1" fmla="val 50000"/>
                <a:gd name="adj2" fmla="val 87587"/>
              </a:avLst>
            </a:prstGeom>
            <a:solidFill>
              <a:srgbClr val="CCE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9487" name="AutoShape 44"/>
            <p:cNvSpPr>
              <a:spLocks noChangeArrowheads="1"/>
            </p:cNvSpPr>
            <p:nvPr/>
          </p:nvSpPr>
          <p:spPr bwMode="auto">
            <a:xfrm>
              <a:off x="2708" y="2588"/>
              <a:ext cx="501" cy="142"/>
            </a:xfrm>
            <a:prstGeom prst="leftArrow">
              <a:avLst>
                <a:gd name="adj1" fmla="val 50000"/>
                <a:gd name="adj2" fmla="val 88204"/>
              </a:avLst>
            </a:prstGeom>
            <a:solidFill>
              <a:srgbClr val="CCE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9488" name="AutoShape 46"/>
            <p:cNvSpPr>
              <a:spLocks noChangeArrowheads="1"/>
            </p:cNvSpPr>
            <p:nvPr/>
          </p:nvSpPr>
          <p:spPr bwMode="auto">
            <a:xfrm>
              <a:off x="3515" y="1946"/>
              <a:ext cx="1836" cy="428"/>
            </a:xfrm>
            <a:prstGeom prst="flowChartMagneticDisk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36000" rIns="0" bIns="0" anchor="ctr" anchorCtr="1"/>
            <a:lstStyle/>
            <a:p>
              <a:pPr algn="ctr"/>
              <a:r>
                <a:rPr lang="en-US" altLang="ko-KR" sz="1100" b="1" dirty="0"/>
                <a:t>Service </a:t>
              </a:r>
              <a:r>
                <a:rPr lang="ko-KR" altLang="en-US" sz="1100" b="1" dirty="0"/>
                <a:t>구성 </a:t>
              </a:r>
              <a:r>
                <a:rPr lang="en-US" altLang="ko-KR" sz="1100" b="1" dirty="0"/>
                <a:t>DB</a:t>
              </a:r>
              <a:endParaRPr lang="en-US" altLang="ko-KR" dirty="0"/>
            </a:p>
          </p:txBody>
        </p:sp>
        <p:sp>
          <p:nvSpPr>
            <p:cNvPr id="19489" name="Text Box 50"/>
            <p:cNvSpPr txBox="1">
              <a:spLocks noChangeArrowheads="1"/>
            </p:cNvSpPr>
            <p:nvPr/>
          </p:nvSpPr>
          <p:spPr bwMode="auto">
            <a:xfrm>
              <a:off x="371" y="1804"/>
              <a:ext cx="116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en-US" altLang="ko-KR" sz="1600" b="1"/>
                <a:t>Server</a:t>
              </a:r>
              <a:endParaRPr lang="en-US" altLang="ko-KR"/>
            </a:p>
          </p:txBody>
        </p:sp>
      </p:grpSp>
      <p:sp>
        <p:nvSpPr>
          <p:cNvPr id="19461" name="Text Box 51"/>
          <p:cNvSpPr txBox="1">
            <a:spLocks noChangeArrowheads="1"/>
          </p:cNvSpPr>
          <p:nvPr/>
        </p:nvSpPr>
        <p:spPr bwMode="auto">
          <a:xfrm>
            <a:off x="323850" y="1150938"/>
            <a:ext cx="8496300" cy="457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제안사는 본 사업의 성공적 수행을 위하여 먹거리 웹사이트의 전체적인 서비스 및 소프트웨어의 구성을 다음과 같이 본 개발 소프트웨어 구성도로 제시합니다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/>
            <a:r>
              <a:rPr lang="ko-KR" altLang="en-US" smtClean="0"/>
              <a:t>환경분석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071813" y="404813"/>
            <a:ext cx="416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기존 사이트 분석 및 유사 사례 분석</a:t>
            </a:r>
          </a:p>
        </p:txBody>
      </p:sp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1331913" y="1268413"/>
            <a:ext cx="6286500" cy="2447925"/>
            <a:chOff x="981" y="3605"/>
            <a:chExt cx="9900" cy="3855"/>
          </a:xfrm>
        </p:grpSpPr>
        <p:grpSp>
          <p:nvGrpSpPr>
            <p:cNvPr id="20488" name="Group 6"/>
            <p:cNvGrpSpPr>
              <a:grpSpLocks/>
            </p:cNvGrpSpPr>
            <p:nvPr/>
          </p:nvGrpSpPr>
          <p:grpSpPr bwMode="auto">
            <a:xfrm>
              <a:off x="981" y="3605"/>
              <a:ext cx="4680" cy="3855"/>
              <a:chOff x="1521" y="4202"/>
              <a:chExt cx="4680" cy="3855"/>
            </a:xfrm>
          </p:grpSpPr>
          <p:pic>
            <p:nvPicPr>
              <p:cNvPr id="20492" name="Picture 7" descr="무제-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95" y="4202"/>
                <a:ext cx="4500" cy="38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493" name="Group 8"/>
              <p:cNvGrpSpPr>
                <a:grpSpLocks/>
              </p:cNvGrpSpPr>
              <p:nvPr/>
            </p:nvGrpSpPr>
            <p:grpSpPr bwMode="auto">
              <a:xfrm>
                <a:off x="1521" y="4325"/>
                <a:ext cx="4680" cy="1800"/>
                <a:chOff x="1521" y="4325"/>
                <a:chExt cx="4680" cy="1800"/>
              </a:xfrm>
            </p:grpSpPr>
            <p:grpSp>
              <p:nvGrpSpPr>
                <p:cNvPr id="20494" name="Group 9"/>
                <p:cNvGrpSpPr>
                  <a:grpSpLocks/>
                </p:cNvGrpSpPr>
                <p:nvPr/>
              </p:nvGrpSpPr>
              <p:grpSpPr bwMode="auto">
                <a:xfrm>
                  <a:off x="2601" y="5584"/>
                  <a:ext cx="1620" cy="360"/>
                  <a:chOff x="2601" y="5584"/>
                  <a:chExt cx="1620" cy="360"/>
                </a:xfrm>
              </p:grpSpPr>
              <p:sp>
                <p:nvSpPr>
                  <p:cNvPr id="2050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321" y="5767"/>
                    <a:ext cx="9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50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601" y="5584"/>
                    <a:ext cx="720" cy="360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20495" name="Group 12"/>
                <p:cNvGrpSpPr>
                  <a:grpSpLocks/>
                </p:cNvGrpSpPr>
                <p:nvPr/>
              </p:nvGrpSpPr>
              <p:grpSpPr bwMode="auto">
                <a:xfrm>
                  <a:off x="3681" y="4325"/>
                  <a:ext cx="2520" cy="897"/>
                  <a:chOff x="3681" y="4325"/>
                  <a:chExt cx="2520" cy="897"/>
                </a:xfrm>
              </p:grpSpPr>
              <p:sp>
                <p:nvSpPr>
                  <p:cNvPr id="2049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681" y="4502"/>
                    <a:ext cx="0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50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681" y="4502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50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4401" y="4325"/>
                    <a:ext cx="1800" cy="360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20496" name="Group 16"/>
                <p:cNvGrpSpPr>
                  <a:grpSpLocks/>
                </p:cNvGrpSpPr>
                <p:nvPr/>
              </p:nvGrpSpPr>
              <p:grpSpPr bwMode="auto">
                <a:xfrm>
                  <a:off x="1521" y="5585"/>
                  <a:ext cx="720" cy="540"/>
                  <a:chOff x="1521" y="5585"/>
                  <a:chExt cx="720" cy="540"/>
                </a:xfrm>
              </p:grpSpPr>
              <p:sp>
                <p:nvSpPr>
                  <p:cNvPr id="2049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881" y="5765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20498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521" y="5585"/>
                    <a:ext cx="720" cy="180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</p:grpSp>
        </p:grpSp>
        <p:grpSp>
          <p:nvGrpSpPr>
            <p:cNvPr id="20489" name="Group 19"/>
            <p:cNvGrpSpPr>
              <a:grpSpLocks/>
            </p:cNvGrpSpPr>
            <p:nvPr/>
          </p:nvGrpSpPr>
          <p:grpSpPr bwMode="auto">
            <a:xfrm>
              <a:off x="6381" y="3605"/>
              <a:ext cx="4500" cy="3840"/>
              <a:chOff x="6381" y="3605"/>
              <a:chExt cx="4500" cy="3840"/>
            </a:xfrm>
          </p:grpSpPr>
          <p:pic>
            <p:nvPicPr>
              <p:cNvPr id="20490" name="Picture 20" descr="무제-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81" y="3605"/>
                <a:ext cx="4500" cy="3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1" name="Oval 21"/>
              <p:cNvSpPr>
                <a:spLocks noChangeArrowheads="1"/>
              </p:cNvSpPr>
              <p:nvPr/>
            </p:nvSpPr>
            <p:spPr bwMode="auto">
              <a:xfrm>
                <a:off x="6561" y="5225"/>
                <a:ext cx="540" cy="900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1014413" y="3860800"/>
            <a:ext cx="7086600" cy="2592388"/>
            <a:chOff x="441" y="7565"/>
            <a:chExt cx="11160" cy="3240"/>
          </a:xfrm>
        </p:grpSpPr>
        <p:sp>
          <p:nvSpPr>
            <p:cNvPr id="20486" name="Text Box 23"/>
            <p:cNvSpPr txBox="1">
              <a:spLocks noChangeArrowheads="1"/>
            </p:cNvSpPr>
            <p:nvPr/>
          </p:nvSpPr>
          <p:spPr bwMode="auto">
            <a:xfrm>
              <a:off x="621" y="7745"/>
              <a:ext cx="10980" cy="306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ko-KR"/>
            </a:p>
          </p:txBody>
        </p:sp>
        <p:sp>
          <p:nvSpPr>
            <p:cNvPr id="20487" name="Text Box 24"/>
            <p:cNvSpPr txBox="1">
              <a:spLocks noChangeArrowheads="1"/>
            </p:cNvSpPr>
            <p:nvPr/>
          </p:nvSpPr>
          <p:spPr bwMode="auto">
            <a:xfrm>
              <a:off x="441" y="7565"/>
              <a:ext cx="10980" cy="306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buFontTx/>
                <a:buChar char="-"/>
              </a:pPr>
              <a:r>
                <a:rPr lang="en-US" altLang="ko-KR" sz="1200" b="1">
                  <a:latin typeface="굴림체" pitchFamily="49" charset="-127"/>
                  <a:ea typeface="굴림체" pitchFamily="49" charset="-127"/>
                </a:rPr>
                <a:t> Navigation</a:t>
              </a:r>
            </a:p>
            <a:p>
              <a:pPr algn="just"/>
              <a:r>
                <a:rPr lang="en-US" altLang="ko-KR">
                  <a:latin typeface="굴림체" pitchFamily="49" charset="-127"/>
                  <a:ea typeface="굴림체" pitchFamily="49" charset="-127"/>
                </a:rPr>
                <a:t>• </a:t>
              </a:r>
              <a:r>
                <a:rPr lang="ko-KR" altLang="en-US" sz="1200">
                  <a:latin typeface="굴림체" pitchFamily="49" charset="-127"/>
                  <a:ea typeface="굴림체" pitchFamily="49" charset="-127"/>
                </a:rPr>
                <a:t>명확히 분류 된 메뉴</a:t>
              </a:r>
            </a:p>
            <a:p>
              <a:pPr algn="just"/>
              <a:r>
                <a:rPr lang="en-US" altLang="ko-KR">
                  <a:latin typeface="굴림체" pitchFamily="49" charset="-127"/>
                  <a:ea typeface="굴림체" pitchFamily="49" charset="-127"/>
                </a:rPr>
                <a:t>• </a:t>
              </a:r>
              <a:r>
                <a:rPr lang="ko-KR" altLang="en-US" sz="1200">
                  <a:latin typeface="굴림체" pitchFamily="49" charset="-127"/>
                  <a:ea typeface="굴림체" pitchFamily="49" charset="-127"/>
                </a:rPr>
                <a:t>개인 메뉴와 퀵 메뉴는 별도의 아이콘화 하여 명시성 높이고 이동성을 고려</a:t>
              </a:r>
            </a:p>
            <a:p>
              <a:pPr algn="just"/>
              <a:endParaRPr lang="ko-KR" altLang="en-US" sz="1200">
                <a:latin typeface="굴림체" pitchFamily="49" charset="-127"/>
                <a:ea typeface="굴림체" pitchFamily="49" charset="-127"/>
              </a:endParaRPr>
            </a:p>
            <a:p>
              <a:pPr algn="just">
                <a:buFontTx/>
                <a:buChar char="-"/>
              </a:pPr>
              <a:r>
                <a:rPr lang="ko-KR" altLang="en-US" sz="1200" b="1">
                  <a:latin typeface="굴림체" pitchFamily="49" charset="-127"/>
                  <a:ea typeface="굴림체" pitchFamily="49" charset="-127"/>
                </a:rPr>
                <a:t> </a:t>
              </a:r>
              <a:r>
                <a:rPr lang="en-US" altLang="ko-KR" sz="1200" b="1">
                  <a:latin typeface="굴림체" pitchFamily="49" charset="-127"/>
                  <a:ea typeface="굴림체" pitchFamily="49" charset="-127"/>
                </a:rPr>
                <a:t>Design &amp; Interface</a:t>
              </a:r>
            </a:p>
            <a:p>
              <a:pPr algn="just"/>
              <a:r>
                <a:rPr lang="en-US" altLang="ko-KR">
                  <a:latin typeface="굴림체" pitchFamily="49" charset="-127"/>
                  <a:ea typeface="굴림체" pitchFamily="49" charset="-127"/>
                </a:rPr>
                <a:t>• </a:t>
              </a:r>
              <a:r>
                <a:rPr lang="ko-KR" altLang="en-US" sz="1200">
                  <a:latin typeface="굴림체" pitchFamily="49" charset="-127"/>
                  <a:ea typeface="굴림체" pitchFamily="49" charset="-127"/>
                </a:rPr>
                <a:t>음식 이미지를 위주로 하여 음식 사이트 특성을 살림</a:t>
              </a:r>
            </a:p>
            <a:p>
              <a:pPr algn="just"/>
              <a:r>
                <a:rPr lang="en-US" altLang="ko-KR">
                  <a:latin typeface="굴림체" pitchFamily="49" charset="-127"/>
                  <a:ea typeface="굴림체" pitchFamily="49" charset="-127"/>
                </a:rPr>
                <a:t>• </a:t>
              </a:r>
              <a:r>
                <a:rPr lang="ko-KR" altLang="en-US" sz="1200">
                  <a:latin typeface="굴림체" pitchFamily="49" charset="-127"/>
                  <a:ea typeface="굴림체" pitchFamily="49" charset="-127"/>
                </a:rPr>
                <a:t>다양한 컨텐츠를 수용하기 위해 텍스트</a:t>
              </a:r>
              <a:r>
                <a:rPr lang="en-US" altLang="ko-KR" sz="1200">
                  <a:latin typeface="굴림체" pitchFamily="49" charset="-127"/>
                  <a:ea typeface="굴림체" pitchFamily="49" charset="-127"/>
                </a:rPr>
                <a:t>, </a:t>
              </a:r>
              <a:r>
                <a:rPr lang="ko-KR" altLang="en-US" sz="1200">
                  <a:latin typeface="굴림체" pitchFamily="49" charset="-127"/>
                  <a:ea typeface="굴림체" pitchFamily="49" charset="-127"/>
                </a:rPr>
                <a:t>이미지 사용의 적절한 디자인</a:t>
              </a:r>
            </a:p>
            <a:p>
              <a:pPr algn="just"/>
              <a:endParaRPr lang="ko-KR" altLang="en-US" sz="1200">
                <a:latin typeface="굴림체" pitchFamily="49" charset="-127"/>
                <a:ea typeface="굴림체" pitchFamily="49" charset="-127"/>
              </a:endParaRPr>
            </a:p>
            <a:p>
              <a:pPr algn="just">
                <a:buFontTx/>
                <a:buChar char="-"/>
              </a:pPr>
              <a:r>
                <a:rPr lang="en-US" altLang="ko-KR" sz="1200" b="1">
                  <a:latin typeface="굴림체" pitchFamily="49" charset="-127"/>
                  <a:ea typeface="굴림체" pitchFamily="49" charset="-127"/>
                </a:rPr>
                <a:t>Content</a:t>
              </a:r>
            </a:p>
            <a:p>
              <a:pPr algn="just"/>
              <a:r>
                <a:rPr lang="en-US" altLang="ko-KR">
                  <a:latin typeface="굴림체" pitchFamily="49" charset="-127"/>
                  <a:ea typeface="굴림체" pitchFamily="49" charset="-127"/>
                </a:rPr>
                <a:t>• </a:t>
              </a:r>
              <a:r>
                <a:rPr lang="ko-KR" altLang="en-US" sz="1200">
                  <a:latin typeface="굴림체" pitchFamily="49" charset="-127"/>
                  <a:ea typeface="굴림체" pitchFamily="49" charset="-127"/>
                </a:rPr>
                <a:t>개인 구성원들의 참여를 유도 할 수 있도록 되어 있음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웹사이트 구축 방안</a:t>
            </a:r>
          </a:p>
        </p:txBody>
      </p:sp>
      <p:grpSp>
        <p:nvGrpSpPr>
          <p:cNvPr id="21507" name="Group 10"/>
          <p:cNvGrpSpPr>
            <a:grpSpLocks/>
          </p:cNvGrpSpPr>
          <p:nvPr/>
        </p:nvGrpSpPr>
        <p:grpSpPr bwMode="auto">
          <a:xfrm>
            <a:off x="179388" y="2565400"/>
            <a:ext cx="8713787" cy="4032250"/>
            <a:chOff x="113" y="1616"/>
            <a:chExt cx="5489" cy="2540"/>
          </a:xfrm>
        </p:grpSpPr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996" y="1616"/>
              <a:ext cx="372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10800" bIns="10800"/>
            <a:lstStyle/>
            <a:p>
              <a:pPr algn="ctr"/>
              <a:r>
                <a:rPr lang="en-US" altLang="ko-KR" sz="2000" b="1"/>
                <a:t>“ </a:t>
              </a:r>
              <a:r>
                <a:rPr lang="ko-KR" altLang="en-US" sz="2000" b="1"/>
                <a:t>차별화된 상명대학교 먹거리 사이트 출현 ”</a:t>
              </a:r>
              <a:endParaRPr lang="ko-KR" altLang="en-US" sz="2000"/>
            </a:p>
          </p:txBody>
        </p:sp>
        <p:sp>
          <p:nvSpPr>
            <p:cNvPr id="21511" name="AutoShape 6"/>
            <p:cNvSpPr>
              <a:spLocks noChangeArrowheads="1"/>
            </p:cNvSpPr>
            <p:nvPr/>
          </p:nvSpPr>
          <p:spPr bwMode="auto">
            <a:xfrm>
              <a:off x="113" y="1942"/>
              <a:ext cx="5489" cy="2214"/>
            </a:xfrm>
            <a:prstGeom prst="upArrowCallout">
              <a:avLst>
                <a:gd name="adj1" fmla="val 61981"/>
                <a:gd name="adj2" fmla="val 61981"/>
                <a:gd name="adj3" fmla="val 16667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/>
              <a:endParaRPr lang="en-US" altLang="ko-KR" sz="1000">
                <a:latin typeface="Times New Roman" pitchFamily="18" charset="0"/>
                <a:ea typeface="바탕" pitchFamily="18" charset="-127"/>
              </a:endParaRPr>
            </a:p>
            <a:p>
              <a:pPr lvl="1" algn="just">
                <a:buFont typeface="굴림" pitchFamily="50" charset="-127"/>
                <a:buNone/>
              </a:pPr>
              <a:r>
                <a:rPr lang="en-US" altLang="ko-KR" sz="1200"/>
                <a:t>	</a:t>
              </a:r>
            </a:p>
            <a:p>
              <a:pPr lvl="1" algn="just">
                <a:buFont typeface="굴림" pitchFamily="50" charset="-127"/>
                <a:buNone/>
              </a:pPr>
              <a:r>
                <a:rPr lang="en-US" altLang="ko-KR" sz="1200"/>
                <a:t>		</a:t>
              </a:r>
            </a:p>
            <a:p>
              <a:pPr lvl="1" algn="just">
                <a:buFont typeface="굴림" pitchFamily="50" charset="-127"/>
                <a:buNone/>
              </a:pPr>
              <a:r>
                <a:rPr lang="en-US" altLang="ko-KR" sz="1200"/>
                <a:t>		</a:t>
              </a:r>
              <a:r>
                <a:rPr lang="en-US" altLang="ko-KR" sz="2000" b="1"/>
                <a:t>1. </a:t>
              </a:r>
              <a:r>
                <a:rPr lang="ko-KR" altLang="en-US" sz="2000" b="1"/>
                <a:t>정보 이용자 중심의 컨테츠 구성</a:t>
              </a:r>
            </a:p>
            <a:p>
              <a:pPr lvl="1" algn="just">
                <a:buFont typeface="굴림" pitchFamily="50" charset="-127"/>
                <a:buChar char="1"/>
              </a:pPr>
              <a:endParaRPr lang="ko-KR" altLang="en-US" sz="2000" b="1"/>
            </a:p>
            <a:p>
              <a:pPr lvl="1" algn="just">
                <a:buFont typeface="굴림" pitchFamily="50" charset="-127"/>
                <a:buNone/>
              </a:pPr>
              <a:r>
                <a:rPr lang="ko-KR" altLang="en-US" sz="2000" b="1"/>
                <a:t>		</a:t>
              </a:r>
              <a:r>
                <a:rPr lang="en-US" altLang="ko-KR" sz="2000" b="1"/>
                <a:t>2. </a:t>
              </a:r>
              <a:r>
                <a:rPr lang="ko-KR" altLang="en-US" sz="2000" b="1"/>
                <a:t>학교 홍보 효과</a:t>
              </a:r>
            </a:p>
            <a:p>
              <a:pPr lvl="1" algn="just">
                <a:buFont typeface="굴림" pitchFamily="50" charset="-127"/>
                <a:buNone/>
              </a:pPr>
              <a:endParaRPr lang="ko-KR" altLang="en-US" sz="2000" b="1"/>
            </a:p>
            <a:p>
              <a:pPr lvl="1" algn="just">
                <a:buFont typeface="굴림" pitchFamily="50" charset="-127"/>
                <a:buNone/>
              </a:pPr>
              <a:r>
                <a:rPr lang="ko-KR" altLang="en-US" sz="2000" b="1"/>
                <a:t>		</a:t>
              </a:r>
              <a:r>
                <a:rPr lang="en-US" altLang="ko-KR" sz="2000" b="1"/>
                <a:t>3. </a:t>
              </a:r>
              <a:r>
                <a:rPr lang="ko-KR" altLang="en-US" sz="2000" b="1"/>
                <a:t>정보 이용자의 직접적인 참여 지원</a:t>
              </a:r>
            </a:p>
          </p:txBody>
        </p:sp>
        <p:sp>
          <p:nvSpPr>
            <p:cNvPr id="21512" name="Rectangle 7"/>
            <p:cNvSpPr>
              <a:spLocks noChangeArrowheads="1"/>
            </p:cNvSpPr>
            <p:nvPr/>
          </p:nvSpPr>
          <p:spPr bwMode="auto">
            <a:xfrm>
              <a:off x="240" y="2813"/>
              <a:ext cx="567" cy="1252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324000" tIns="118800" rIns="216000" bIns="118800"/>
            <a:lstStyle/>
            <a:p>
              <a:pPr algn="ctr"/>
              <a:r>
                <a:rPr lang="ko-KR" altLang="en-US" sz="2000" b="1"/>
                <a:t>구  축  전  략</a:t>
              </a:r>
              <a:endParaRPr lang="ko-KR" altLang="en-US" sz="2000"/>
            </a:p>
          </p:txBody>
        </p:sp>
        <p:sp>
          <p:nvSpPr>
            <p:cNvPr id="21513" name="Rectangle 8"/>
            <p:cNvSpPr>
              <a:spLocks noChangeArrowheads="1"/>
            </p:cNvSpPr>
            <p:nvPr/>
          </p:nvSpPr>
          <p:spPr bwMode="auto">
            <a:xfrm>
              <a:off x="1312" y="2378"/>
              <a:ext cx="3204" cy="218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36000" rIns="0" bIns="0"/>
            <a:lstStyle/>
            <a:p>
              <a:pPr algn="ctr"/>
              <a:r>
                <a:rPr lang="en-US" altLang="ko-KR" sz="2000" b="1">
                  <a:latin typeface="Times New Roman" pitchFamily="18" charset="0"/>
                  <a:ea typeface="바탕" pitchFamily="18" charset="-127"/>
                </a:rPr>
                <a:t>‘</a:t>
              </a:r>
              <a:r>
                <a:rPr lang="en-US" altLang="ko-KR" sz="2000" b="1"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ko-KR" altLang="en-US" sz="2000" b="1">
                  <a:latin typeface="바탕" pitchFamily="18" charset="-127"/>
                  <a:ea typeface="바탕" pitchFamily="18" charset="-127"/>
                </a:rPr>
                <a:t>정보이용자를 바탕으로 한 웹사이트 구축 </a:t>
              </a:r>
              <a:r>
                <a:rPr lang="ko-KR" altLang="en-US" sz="2000" b="1">
                  <a:latin typeface="Times New Roman" pitchFamily="18" charset="0"/>
                  <a:ea typeface="바탕" pitchFamily="18" charset="-127"/>
                </a:rPr>
                <a:t>’</a:t>
              </a:r>
              <a:r>
                <a:rPr lang="ko-KR" altLang="en-US" sz="1000">
                  <a:latin typeface="바탕" pitchFamily="18" charset="-127"/>
                  <a:ea typeface="바탕" pitchFamily="18" charset="-127"/>
                </a:rPr>
                <a:t> </a:t>
              </a:r>
              <a:endParaRPr lang="ko-KR" altLang="en-US"/>
            </a:p>
          </p:txBody>
        </p:sp>
      </p:grp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4932363" y="404813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웹사이트 구축 전략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179388" y="1196975"/>
            <a:ext cx="8713787" cy="10064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200" b="1">
                <a:latin typeface="굴림체" pitchFamily="49" charset="-127"/>
                <a:ea typeface="굴림체" pitchFamily="49" charset="-127"/>
              </a:rPr>
              <a:t>상명대학교 먹거리 사이트 구축 전략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은 세분화된 대상 별로 컨텐츠를 재그룹화 하여 제공함으로써 다양한 학교 </a:t>
            </a:r>
          </a:p>
          <a:p>
            <a:pPr algn="just">
              <a:spcBef>
                <a:spcPct val="50000"/>
              </a:spcBef>
            </a:pP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내 음식점 관련 컨텐츠 및 서비스의 접근 경로를 최적화하며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타 음식점 사이트와의 차별화 된 경쟁력을 갖추기 위해</a:t>
            </a:r>
          </a:p>
          <a:p>
            <a:pPr algn="just">
              <a:spcBef>
                <a:spcPct val="50000"/>
              </a:spcBef>
            </a:pP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홈페이지의 정보 이용자의 직접적인 참여를 지원하며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본 사이트로 인해 학교 주위 환경 개선과 홍보 효과까지 누릴 것을 목표로 설정하고자 합니다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웹사이트 구축 방안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932363" y="404813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웹사이트 구성 방안</a:t>
            </a:r>
          </a:p>
        </p:txBody>
      </p:sp>
      <p:sp>
        <p:nvSpPr>
          <p:cNvPr id="22532" name="AutoShape 5"/>
          <p:cNvSpPr>
            <a:spLocks noChangeArrowheads="1"/>
          </p:cNvSpPr>
          <p:nvPr/>
        </p:nvSpPr>
        <p:spPr bwMode="auto">
          <a:xfrm>
            <a:off x="509588" y="2276475"/>
            <a:ext cx="4278312" cy="584200"/>
          </a:xfrm>
          <a:prstGeom prst="flowChartTerminator">
            <a:avLst/>
          </a:prstGeom>
          <a:gradFill rotWithShape="1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tIns="46800" bIns="10800"/>
          <a:lstStyle/>
          <a:p>
            <a:pPr algn="just"/>
            <a:r>
              <a:rPr lang="ko-KR" altLang="en-US" sz="2000" b="1"/>
              <a:t>이용자 중심의 컨텐츠 구성 전략</a:t>
            </a:r>
            <a:endParaRPr lang="ko-KR" altLang="en-US" sz="2000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3138488" y="3062288"/>
            <a:ext cx="5754687" cy="42545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b="1"/>
              <a:t>다양한 컨텐츠 및 서비스를 정보이용자에게 제공</a:t>
            </a:r>
            <a:endParaRPr lang="ko-KR" altLang="en-US"/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3138488" y="3487738"/>
            <a:ext cx="5754687" cy="3109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2535" name="Oval 10"/>
          <p:cNvSpPr>
            <a:spLocks noChangeArrowheads="1"/>
          </p:cNvSpPr>
          <p:nvPr/>
        </p:nvSpPr>
        <p:spPr bwMode="auto">
          <a:xfrm>
            <a:off x="6915150" y="4706938"/>
            <a:ext cx="1689100" cy="809625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tIns="154800"/>
          <a:lstStyle/>
          <a:p>
            <a:pPr algn="ctr"/>
            <a:r>
              <a:rPr lang="ko-KR" altLang="en-US" sz="2000" b="1"/>
              <a:t>커뮤니티</a:t>
            </a:r>
            <a:endParaRPr lang="ko-KR" altLang="en-US" sz="2000"/>
          </a:p>
        </p:txBody>
      </p:sp>
      <p:sp>
        <p:nvSpPr>
          <p:cNvPr id="22536" name="Oval 11"/>
          <p:cNvSpPr>
            <a:spLocks noChangeArrowheads="1"/>
          </p:cNvSpPr>
          <p:nvPr/>
        </p:nvSpPr>
        <p:spPr bwMode="auto">
          <a:xfrm>
            <a:off x="3492500" y="4706938"/>
            <a:ext cx="1722438" cy="809625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tIns="154800"/>
          <a:lstStyle/>
          <a:p>
            <a:pPr algn="ctr"/>
            <a:r>
              <a:rPr lang="ko-KR" altLang="en-US" sz="2000" b="1"/>
              <a:t>정보광장</a:t>
            </a:r>
            <a:endParaRPr lang="ko-KR" altLang="en-US" sz="2000"/>
          </a:p>
        </p:txBody>
      </p:sp>
      <p:sp>
        <p:nvSpPr>
          <p:cNvPr id="22537" name="Oval 12"/>
          <p:cNvSpPr>
            <a:spLocks noChangeArrowheads="1"/>
          </p:cNvSpPr>
          <p:nvPr/>
        </p:nvSpPr>
        <p:spPr bwMode="auto">
          <a:xfrm>
            <a:off x="5148263" y="5516563"/>
            <a:ext cx="2084387" cy="912812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118800" rIns="0"/>
          <a:lstStyle/>
          <a:p>
            <a:pPr algn="ctr"/>
            <a:r>
              <a:rPr lang="ko-KR" altLang="en-US" sz="2000" b="1"/>
              <a:t>대학생활 </a:t>
            </a:r>
          </a:p>
          <a:p>
            <a:pPr algn="ctr"/>
            <a:r>
              <a:rPr lang="ko-KR" altLang="en-US" sz="2000" b="1"/>
              <a:t>관련 컨텐츠</a:t>
            </a:r>
            <a:endParaRPr lang="ko-KR" altLang="en-US" sz="2000"/>
          </a:p>
        </p:txBody>
      </p:sp>
      <p:sp>
        <p:nvSpPr>
          <p:cNvPr id="22538" name="Oval 13"/>
          <p:cNvSpPr>
            <a:spLocks noChangeArrowheads="1"/>
          </p:cNvSpPr>
          <p:nvPr/>
        </p:nvSpPr>
        <p:spPr bwMode="auto">
          <a:xfrm>
            <a:off x="5219700" y="3659188"/>
            <a:ext cx="1868488" cy="912812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154800" rIns="0"/>
          <a:lstStyle/>
          <a:p>
            <a:pPr algn="ctr"/>
            <a:r>
              <a:rPr lang="ko-KR" altLang="en-US" sz="2000" b="1"/>
              <a:t>먹거리소개</a:t>
            </a:r>
            <a:endParaRPr lang="ko-KR" altLang="en-US" sz="2000"/>
          </a:p>
        </p:txBody>
      </p:sp>
      <p:sp>
        <p:nvSpPr>
          <p:cNvPr id="22539" name="Line 14"/>
          <p:cNvSpPr>
            <a:spLocks noChangeShapeType="1"/>
          </p:cNvSpPr>
          <p:nvPr/>
        </p:nvSpPr>
        <p:spPr bwMode="auto">
          <a:xfrm flipH="1">
            <a:off x="4937125" y="4435475"/>
            <a:ext cx="539750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tIns="10800"/>
          <a:lstStyle/>
          <a:p>
            <a:endParaRPr lang="ko-KR" altLang="en-US"/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6802438" y="4438650"/>
            <a:ext cx="361950" cy="403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tIns="10800"/>
          <a:lstStyle/>
          <a:p>
            <a:endParaRPr lang="ko-KR" altLang="en-US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6196013" y="4572000"/>
            <a:ext cx="0" cy="944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tIns="10800"/>
          <a:lstStyle/>
          <a:p>
            <a:endParaRPr lang="ko-KR" altLang="en-US"/>
          </a:p>
        </p:txBody>
      </p:sp>
      <p:sp>
        <p:nvSpPr>
          <p:cNvPr id="22542" name="AutoShape 17"/>
          <p:cNvSpPr>
            <a:spLocks noChangeArrowheads="1"/>
          </p:cNvSpPr>
          <p:nvPr/>
        </p:nvSpPr>
        <p:spPr bwMode="auto">
          <a:xfrm>
            <a:off x="395288" y="3927475"/>
            <a:ext cx="2562225" cy="1625600"/>
          </a:xfrm>
          <a:prstGeom prst="rightArrow">
            <a:avLst>
              <a:gd name="adj1" fmla="val 50000"/>
              <a:gd name="adj2" fmla="val 39404"/>
            </a:avLst>
          </a:prstGeom>
          <a:gradFill rotWithShape="1">
            <a:gsLst>
              <a:gs pos="0">
                <a:srgbClr val="33CC33"/>
              </a:gs>
              <a:gs pos="100000">
                <a:srgbClr val="CCFFCC"/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tIns="82800"/>
          <a:lstStyle/>
          <a:p>
            <a:pPr algn="just"/>
            <a:r>
              <a:rPr lang="ko-KR" altLang="en-US" b="1"/>
              <a:t>상명대학교 학생</a:t>
            </a:r>
          </a:p>
          <a:p>
            <a:pPr algn="just"/>
            <a:r>
              <a:rPr lang="ko-KR" altLang="en-US" b="1"/>
              <a:t>및 일반인</a:t>
            </a:r>
            <a:endParaRPr lang="ko-KR" altLang="en-US"/>
          </a:p>
        </p:txBody>
      </p:sp>
      <p:sp>
        <p:nvSpPr>
          <p:cNvPr id="22543" name="Text Box 21"/>
          <p:cNvSpPr txBox="1">
            <a:spLocks noChangeArrowheads="1"/>
          </p:cNvSpPr>
          <p:nvPr/>
        </p:nvSpPr>
        <p:spPr bwMode="auto">
          <a:xfrm>
            <a:off x="250825" y="1349375"/>
            <a:ext cx="8640763" cy="6397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200" b="1">
                <a:latin typeface="굴림체" pitchFamily="49" charset="-127"/>
                <a:ea typeface="굴림체" pitchFamily="49" charset="-127"/>
              </a:rPr>
              <a:t>상명대학교 먹거리 웹사이트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의 컨텐츠 구성 방안은 상명대학교 내의 먹거리 정보를 제공하지만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정보이용자의 차별 없이 내부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외부 고객에게 접근성 및 사용성을 증대 시켜 타 대학과의 차별화와 홍보 및 사이트 활성화를 위한 발전 방향을 가능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지원하게 합니다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ko-KR" smtClean="0"/>
              <a:t>Table of Contents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729654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400" b="1" dirty="0" smtClean="0">
                <a:latin typeface="돋움" pitchFamily="50" charset="-127"/>
                <a:ea typeface="돋움" pitchFamily="50" charset="-127"/>
              </a:rPr>
              <a:t>IV. </a:t>
            </a:r>
            <a:r>
              <a:rPr lang="ko-KR" altLang="en-US" sz="2400" b="1" dirty="0" smtClean="0">
                <a:latin typeface="돋움" pitchFamily="50" charset="-127"/>
                <a:ea typeface="돋움" pitchFamily="50" charset="-127"/>
              </a:rPr>
              <a:t>사업관리 부분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방법론 활용 방안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프로젝트 관리 방안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품질 보증 방안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4. 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수행조직 및 업무분장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5. 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향후 발전 방향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400" b="1" dirty="0" smtClean="0">
                <a:latin typeface="돋움" pitchFamily="50" charset="-127"/>
                <a:ea typeface="돋움" pitchFamily="50" charset="-127"/>
              </a:rPr>
              <a:t>V. </a:t>
            </a:r>
            <a:r>
              <a:rPr lang="ko-KR" altLang="en-US" sz="2400" b="1" dirty="0" smtClean="0">
                <a:latin typeface="돋움" pitchFamily="50" charset="-127"/>
                <a:ea typeface="돋움" pitchFamily="50" charset="-127"/>
              </a:rPr>
              <a:t>지원 부분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유지 보수 계획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기술 이전 계획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재해 복구 절차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4. 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교육 훈련 계획</a:t>
            </a:r>
            <a:endParaRPr lang="en-US" altLang="ko-KR" sz="1600" dirty="0" smtClean="0">
              <a:latin typeface="돋움" pitchFamily="50" charset="-127"/>
              <a:ea typeface="돋움" pitchFamily="50" charset="-127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ko-KR" sz="1600" dirty="0" smtClean="0">
                <a:latin typeface="돋움" pitchFamily="50" charset="-127"/>
                <a:ea typeface="돋움" pitchFamily="50" charset="-127"/>
              </a:rPr>
              <a:t>5. </a:t>
            </a:r>
            <a:r>
              <a:rPr lang="ko-KR" altLang="en-US" sz="1600" dirty="0" smtClean="0">
                <a:latin typeface="돋움" pitchFamily="50" charset="-127"/>
                <a:ea typeface="돋움" pitchFamily="50" charset="-127"/>
              </a:rPr>
              <a:t>유상 유지보수 내용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9600" y="1752600"/>
            <a:ext cx="4186238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 kern="0" dirty="0">
                <a:latin typeface="돋움" pitchFamily="50" charset="-127"/>
                <a:ea typeface="돋움" pitchFamily="50" charset="-127"/>
              </a:rPr>
              <a:t>I. </a:t>
            </a:r>
            <a:r>
              <a:rPr lang="ko-KR" altLang="en-US" sz="2400" b="1" kern="0" dirty="0">
                <a:latin typeface="돋움" pitchFamily="50" charset="-127"/>
                <a:ea typeface="돋움" pitchFamily="50" charset="-127"/>
              </a:rPr>
              <a:t>제안개요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ko-KR" sz="1600" kern="0" dirty="0"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1600" kern="0" dirty="0">
                <a:latin typeface="돋움" pitchFamily="50" charset="-127"/>
                <a:ea typeface="돋움" pitchFamily="50" charset="-127"/>
              </a:rPr>
              <a:t>제안의 배경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ko-KR" sz="1600" kern="0" dirty="0"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1600" kern="0" dirty="0">
                <a:latin typeface="돋움" pitchFamily="50" charset="-127"/>
                <a:ea typeface="돋움" pitchFamily="50" charset="-127"/>
              </a:rPr>
              <a:t>제안의 목적</a:t>
            </a:r>
            <a:endParaRPr lang="en-US" altLang="ko-KR" sz="1600" kern="0" dirty="0">
              <a:latin typeface="돋움" pitchFamily="50" charset="-127"/>
              <a:ea typeface="돋움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ko-KR" sz="1600" kern="0" dirty="0"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1600" kern="0" dirty="0">
                <a:latin typeface="돋움" pitchFamily="50" charset="-127"/>
                <a:ea typeface="돋움" pitchFamily="50" charset="-127"/>
              </a:rPr>
              <a:t>제안의 범위</a:t>
            </a:r>
            <a:endParaRPr lang="en-US" altLang="ko-KR" sz="1600" kern="0" dirty="0">
              <a:latin typeface="돋움" pitchFamily="50" charset="-127"/>
              <a:ea typeface="돋움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ko-KR" sz="1600" kern="0" dirty="0">
                <a:latin typeface="돋움" pitchFamily="50" charset="-127"/>
                <a:ea typeface="돋움" pitchFamily="50" charset="-127"/>
              </a:rPr>
              <a:t>4. </a:t>
            </a:r>
            <a:r>
              <a:rPr lang="ko-KR" altLang="en-US" sz="1600" kern="0" dirty="0">
                <a:latin typeface="돋움" pitchFamily="50" charset="-127"/>
                <a:ea typeface="돋움" pitchFamily="50" charset="-127"/>
              </a:rPr>
              <a:t>제안의 전제조건</a:t>
            </a:r>
            <a:endParaRPr lang="en-US" altLang="ko-KR" sz="1600" kern="0" dirty="0">
              <a:latin typeface="돋움" pitchFamily="50" charset="-127"/>
              <a:ea typeface="돋움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ko-KR" sz="1600" kern="0" dirty="0">
                <a:latin typeface="돋움" pitchFamily="50" charset="-127"/>
                <a:ea typeface="돋움" pitchFamily="50" charset="-127"/>
              </a:rPr>
              <a:t>5. </a:t>
            </a:r>
            <a:r>
              <a:rPr lang="ko-KR" altLang="en-US" sz="1600" kern="0" dirty="0">
                <a:latin typeface="돋움" pitchFamily="50" charset="-127"/>
                <a:ea typeface="돋움" pitchFamily="50" charset="-127"/>
              </a:rPr>
              <a:t>사업 수행 전략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 kern="0" dirty="0">
                <a:latin typeface="돋움" pitchFamily="50" charset="-127"/>
                <a:ea typeface="돋움" pitchFamily="50" charset="-127"/>
              </a:rPr>
              <a:t>II. </a:t>
            </a:r>
            <a:r>
              <a:rPr lang="ko-KR" altLang="en-US" sz="2400" b="1" kern="0" dirty="0">
                <a:latin typeface="돋움" pitchFamily="50" charset="-127"/>
                <a:ea typeface="돋움" pitchFamily="50" charset="-127"/>
              </a:rPr>
              <a:t>제안업체 일반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ko-KR" sz="1600" kern="0" dirty="0"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1600" kern="0" dirty="0">
                <a:latin typeface="돋움" pitchFamily="50" charset="-127"/>
                <a:ea typeface="돋움" pitchFamily="50" charset="-127"/>
              </a:rPr>
              <a:t>일반현황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ko-KR" sz="1600" kern="0" dirty="0"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1600" kern="0" dirty="0">
                <a:latin typeface="돋움" pitchFamily="50" charset="-127"/>
                <a:ea typeface="돋움" pitchFamily="50" charset="-127"/>
              </a:rPr>
              <a:t>조직 및 인원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ko-KR" sz="1600" kern="0" dirty="0"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1600" kern="0" dirty="0">
                <a:latin typeface="돋움" pitchFamily="50" charset="-127"/>
                <a:ea typeface="돋움" pitchFamily="50" charset="-127"/>
              </a:rPr>
              <a:t>주요사업실적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 kern="0" dirty="0">
                <a:latin typeface="돋움" pitchFamily="50" charset="-127"/>
                <a:ea typeface="돋움" pitchFamily="50" charset="-127"/>
              </a:rPr>
              <a:t>III. </a:t>
            </a:r>
            <a:r>
              <a:rPr lang="ko-KR" altLang="en-US" sz="2400" b="1" kern="0" dirty="0">
                <a:latin typeface="돋움" pitchFamily="50" charset="-127"/>
                <a:ea typeface="돋움" pitchFamily="50" charset="-127"/>
              </a:rPr>
              <a:t>시스템 구축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ko-KR" sz="1600" kern="0" dirty="0"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1600" kern="0" dirty="0">
                <a:latin typeface="돋움" pitchFamily="50" charset="-127"/>
                <a:ea typeface="돋움" pitchFamily="50" charset="-127"/>
              </a:rPr>
              <a:t>시스템 구성도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ko-KR" sz="1600" kern="0" dirty="0"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1600" kern="0" dirty="0" smtClean="0">
                <a:latin typeface="돋움" pitchFamily="50" charset="-127"/>
                <a:ea typeface="돋움" pitchFamily="50" charset="-127"/>
              </a:rPr>
              <a:t>환경 분석</a:t>
            </a:r>
            <a:endParaRPr lang="ko-KR" altLang="en-US" sz="1600" kern="0" dirty="0">
              <a:latin typeface="돋움" pitchFamily="50" charset="-127"/>
              <a:ea typeface="돋움" pitchFamily="50" charset="-127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ko-KR" sz="1600" kern="0" dirty="0"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1600" kern="0" dirty="0" smtClean="0">
                <a:latin typeface="돋움" pitchFamily="50" charset="-127"/>
                <a:ea typeface="돋움" pitchFamily="50" charset="-127"/>
              </a:rPr>
              <a:t>웹사이트 구축 방안</a:t>
            </a:r>
            <a:endParaRPr lang="en-US" altLang="ko-KR" sz="1600" kern="0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웹사이트 구축 방안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71500" y="1700213"/>
            <a:ext cx="8072438" cy="4367212"/>
            <a:chOff x="360" y="1071"/>
            <a:chExt cx="5085" cy="2751"/>
          </a:xfrm>
        </p:grpSpPr>
        <p:sp>
          <p:nvSpPr>
            <p:cNvPr id="44037" name="모서리가 둥근 직사각형 7"/>
            <p:cNvSpPr>
              <a:spLocks noChangeArrowheads="1"/>
            </p:cNvSpPr>
            <p:nvPr/>
          </p:nvSpPr>
          <p:spPr bwMode="auto">
            <a:xfrm>
              <a:off x="450" y="1071"/>
              <a:ext cx="2340" cy="31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25400" algn="ctr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0" lang="ko-KR" altLang="en-US" sz="2400" b="1">
                  <a:latin typeface="돋움" pitchFamily="50" charset="-127"/>
                  <a:ea typeface="돋움" pitchFamily="50" charset="-127"/>
                </a:rPr>
                <a:t>추진 전략</a:t>
              </a:r>
            </a:p>
          </p:txBody>
        </p:sp>
        <p:pic>
          <p:nvPicPr>
            <p:cNvPr id="44038" name="Picture 11" descr="버튼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45" y="1570"/>
              <a:ext cx="110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9" name="Picture 11" descr="버튼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40" y="1570"/>
              <a:ext cx="110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0" name="Picture 11" descr="버튼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80" y="1570"/>
              <a:ext cx="1104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990" y="1885"/>
              <a:ext cx="1035" cy="491"/>
            </a:xfrm>
            <a:prstGeom prst="bevel">
              <a:avLst>
                <a:gd name="adj" fmla="val 1810"/>
              </a:avLst>
            </a:prstGeom>
            <a:gradFill rotWithShape="0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ctr" latinLnBrk="0" hangingPunct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None/>
                <a:defRPr/>
              </a:pPr>
              <a:r>
                <a:rPr kumimoji="0" lang="ko-KR" altLang="en-US" sz="1200" dirty="0" err="1">
                  <a:latin typeface="돋움" pitchFamily="50" charset="-127"/>
                  <a:ea typeface="돋움" pitchFamily="50" charset="-127"/>
                </a:rPr>
                <a:t>프레임웍</a:t>
              </a:r>
              <a:r>
                <a:rPr kumimoji="0" lang="ko-KR" altLang="en-US" sz="1200" dirty="0">
                  <a:latin typeface="돋움" pitchFamily="50" charset="-127"/>
                  <a:ea typeface="돋움" pitchFamily="50" charset="-127"/>
                </a:rPr>
                <a:t> 기반의 </a:t>
              </a:r>
              <a:r>
                <a:rPr kumimoji="0" lang="ko-KR" altLang="en-US" sz="1200" dirty="0" err="1">
                  <a:latin typeface="돋움" pitchFamily="50" charset="-127"/>
                  <a:ea typeface="돋움" pitchFamily="50" charset="-127"/>
                </a:rPr>
                <a:t>표준화되고체계적인</a:t>
              </a:r>
              <a:r>
                <a:rPr kumimoji="0" lang="ko-KR" altLang="en-US" sz="1200" dirty="0">
                  <a:latin typeface="돋움" pitchFamily="50" charset="-127"/>
                  <a:ea typeface="돋움" pitchFamily="50" charset="-127"/>
                </a:rPr>
                <a:t> 사이트 개발</a:t>
              </a:r>
              <a:endParaRPr kumimoji="0" lang="ko-KR" altLang="ko-KR" sz="1200" dirty="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2340" y="1885"/>
              <a:ext cx="1080" cy="491"/>
            </a:xfrm>
            <a:prstGeom prst="bevel">
              <a:avLst>
                <a:gd name="adj" fmla="val 1810"/>
              </a:avLst>
            </a:prstGeom>
            <a:gradFill rotWithShape="0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ctr" latinLnBrk="0" hangingPunct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None/>
                <a:defRPr/>
              </a:pPr>
              <a:r>
                <a:rPr kumimoji="0" lang="ko-KR" altLang="en-US" sz="1200" dirty="0">
                  <a:latin typeface="돋움" pitchFamily="50" charset="-127"/>
                  <a:ea typeface="돋움" pitchFamily="50" charset="-127"/>
                </a:rPr>
                <a:t>사이트 운영에 필요한 </a:t>
              </a:r>
              <a:r>
                <a:rPr kumimoji="0" lang="ko-KR" altLang="en-US" sz="1200" dirty="0" err="1">
                  <a:latin typeface="돋움" pitchFamily="50" charset="-127"/>
                  <a:ea typeface="돋움" pitchFamily="50" charset="-127"/>
                </a:rPr>
                <a:t>컴퍼넌트</a:t>
              </a:r>
              <a:r>
                <a:rPr kumimoji="0" lang="ko-KR" altLang="en-US" sz="1200" dirty="0">
                  <a:latin typeface="돋움" pitchFamily="50" charset="-127"/>
                  <a:ea typeface="돋움" pitchFamily="50" charset="-127"/>
                </a:rPr>
                <a:t> 제공 및 구현</a:t>
              </a:r>
              <a:endParaRPr kumimoji="0" lang="ko-KR" altLang="ko-KR" sz="1200" dirty="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3780" y="1840"/>
              <a:ext cx="1080" cy="546"/>
            </a:xfrm>
            <a:prstGeom prst="bevel">
              <a:avLst>
                <a:gd name="adj" fmla="val 1810"/>
              </a:avLst>
            </a:prstGeom>
            <a:gradFill rotWithShape="0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6350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fontAlgn="ctr" latinLnBrk="0" hangingPunct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Font typeface="Symbol" pitchFamily="18" charset="2"/>
                <a:buNone/>
                <a:defRPr/>
              </a:pPr>
              <a:r>
                <a:rPr kumimoji="0" lang="ko-KR" altLang="en-US" sz="1200" dirty="0">
                  <a:latin typeface="돋움" pitchFamily="50" charset="-127"/>
                  <a:ea typeface="돋움" pitchFamily="50" charset="-127"/>
                </a:rPr>
                <a:t>시스템의 체계적 관리</a:t>
              </a:r>
              <a:r>
                <a:rPr kumimoji="0" lang="en-US" altLang="ko-KR" sz="1200" dirty="0">
                  <a:latin typeface="돋움" pitchFamily="50" charset="-127"/>
                  <a:ea typeface="돋움" pitchFamily="50" charset="-127"/>
                </a:rPr>
                <a:t>, </a:t>
              </a:r>
              <a:r>
                <a:rPr kumimoji="0" lang="ko-KR" altLang="en-US" sz="1200" dirty="0">
                  <a:latin typeface="돋움" pitchFamily="50" charset="-127"/>
                  <a:ea typeface="돋움" pitchFamily="50" charset="-127"/>
                </a:rPr>
                <a:t>유지보수 및</a:t>
              </a:r>
              <a:r>
                <a:rPr kumimoji="0" lang="en-US" altLang="ko-KR" sz="1200" dirty="0">
                  <a:latin typeface="돋움" pitchFamily="50" charset="-127"/>
                  <a:ea typeface="돋움" pitchFamily="50" charset="-127"/>
                </a:rPr>
                <a:t> </a:t>
              </a:r>
              <a:r>
                <a:rPr kumimoji="0" lang="ko-KR" altLang="en-US" sz="1200" dirty="0" err="1">
                  <a:latin typeface="돋움" pitchFamily="50" charset="-127"/>
                  <a:ea typeface="돋움" pitchFamily="50" charset="-127"/>
                </a:rPr>
                <a:t>확장성</a:t>
              </a:r>
              <a:r>
                <a:rPr kumimoji="0" lang="ko-KR" altLang="en-US" sz="1200" dirty="0">
                  <a:latin typeface="돋움" pitchFamily="50" charset="-127"/>
                  <a:ea typeface="돋움" pitchFamily="50" charset="-127"/>
                </a:rPr>
                <a:t> 보장</a:t>
              </a:r>
              <a:endParaRPr kumimoji="0" lang="ko-KR" altLang="ko-KR" sz="1200" dirty="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44044" name="Freeform 3"/>
            <p:cNvSpPr>
              <a:spLocks/>
            </p:cNvSpPr>
            <p:nvPr/>
          </p:nvSpPr>
          <p:spPr bwMode="auto">
            <a:xfrm rot="5400000">
              <a:off x="2545" y="1052"/>
              <a:ext cx="360" cy="3110"/>
            </a:xfrm>
            <a:custGeom>
              <a:avLst/>
              <a:gdLst>
                <a:gd name="T0" fmla="*/ 0 w 1111"/>
                <a:gd name="T1" fmla="*/ 0 h 2828"/>
                <a:gd name="T2" fmla="*/ 35701 w 1111"/>
                <a:gd name="T3" fmla="*/ 2043769 h 2828"/>
                <a:gd name="T4" fmla="*/ 35701 w 1111"/>
                <a:gd name="T5" fmla="*/ 1093671 h 2828"/>
                <a:gd name="T6" fmla="*/ 60006 w 1111"/>
                <a:gd name="T7" fmla="*/ 2738399 h 2828"/>
                <a:gd name="T8" fmla="*/ 37321 w 1111"/>
                <a:gd name="T9" fmla="*/ 4273335 h 2828"/>
                <a:gd name="T10" fmla="*/ 37321 w 1111"/>
                <a:gd name="T11" fmla="*/ 3500589 h 2828"/>
                <a:gd name="T12" fmla="*/ 864 w 1111"/>
                <a:gd name="T13" fmla="*/ 5970848 h 28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1"/>
                <a:gd name="T22" fmla="*/ 0 h 2828"/>
                <a:gd name="T23" fmla="*/ 1111 w 1111"/>
                <a:gd name="T24" fmla="*/ 2828 h 28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1" h="2828">
                  <a:moveTo>
                    <a:pt x="0" y="0"/>
                  </a:moveTo>
                  <a:lnTo>
                    <a:pt x="661" y="968"/>
                  </a:lnTo>
                  <a:lnTo>
                    <a:pt x="661" y="518"/>
                  </a:lnTo>
                  <a:lnTo>
                    <a:pt x="1111" y="1297"/>
                  </a:lnTo>
                  <a:lnTo>
                    <a:pt x="691" y="2024"/>
                  </a:lnTo>
                  <a:lnTo>
                    <a:pt x="691" y="1658"/>
                  </a:lnTo>
                  <a:lnTo>
                    <a:pt x="16" y="2828"/>
                  </a:lnTo>
                </a:path>
              </a:pathLst>
            </a:custGeom>
            <a:gradFill rotWithShape="0">
              <a:gsLst>
                <a:gs pos="0">
                  <a:srgbClr val="FFFAF6"/>
                </a:gs>
                <a:gs pos="100000">
                  <a:srgbClr val="FFCC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 vert="eaVert" tIns="0" bIns="0"/>
            <a:lstStyle/>
            <a:p>
              <a:endParaRPr kumimoji="0" lang="ko-KR" altLang="ko-KR">
                <a:latin typeface="돋움" pitchFamily="50" charset="-127"/>
                <a:ea typeface="돋움" pitchFamily="50" charset="-127"/>
              </a:endParaRP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115" y="2787"/>
              <a:ext cx="1592" cy="192"/>
              <a:chOff x="1408" y="4610"/>
              <a:chExt cx="1592" cy="192"/>
            </a:xfrm>
          </p:grpSpPr>
          <p:sp>
            <p:nvSpPr>
              <p:cNvPr id="44058" name="AutoShape 15"/>
              <p:cNvSpPr>
                <a:spLocks noChangeArrowheads="1"/>
              </p:cNvSpPr>
              <p:nvPr/>
            </p:nvSpPr>
            <p:spPr bwMode="auto">
              <a:xfrm>
                <a:off x="1408" y="4610"/>
                <a:ext cx="1592" cy="192"/>
              </a:xfrm>
              <a:prstGeom prst="bevel">
                <a:avLst>
                  <a:gd name="adj" fmla="val 50000"/>
                </a:avLst>
              </a:prstGeom>
              <a:solidFill>
                <a:srgbClr val="A8D37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kumimoji="0" lang="ko-KR" altLang="ko-KR">
                  <a:latin typeface="돋움" pitchFamily="50" charset="-127"/>
                  <a:ea typeface="돋움" pitchFamily="50" charset="-127"/>
                </a:endParaRPr>
              </a:p>
            </p:txBody>
          </p:sp>
          <p:sp>
            <p:nvSpPr>
              <p:cNvPr id="22" name="AutoShape 16"/>
              <p:cNvSpPr>
                <a:spLocks noChangeArrowheads="1"/>
              </p:cNvSpPr>
              <p:nvPr/>
            </p:nvSpPr>
            <p:spPr bwMode="auto">
              <a:xfrm>
                <a:off x="1505" y="4639"/>
                <a:ext cx="1414" cy="133"/>
              </a:xfrm>
              <a:prstGeom prst="hexagon">
                <a:avLst>
                  <a:gd name="adj" fmla="val 88596"/>
                  <a:gd name="vf" fmla="val 115470"/>
                </a:avLst>
              </a:prstGeom>
              <a:solidFill>
                <a:srgbClr val="EDF4E4"/>
              </a:solidFill>
              <a:ln w="9525">
                <a:noFill/>
                <a:miter lim="800000"/>
                <a:headEnd/>
                <a:tailEnd/>
              </a:ln>
              <a:effectLst>
                <a:prstShdw prst="shdw18" dist="17961" dir="13500000">
                  <a:srgbClr val="EDF4E4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lIns="90000" tIns="46800" rIns="90000" bIns="4680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2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돋움" pitchFamily="50" charset="-127"/>
                    <a:ea typeface="돋움" pitchFamily="50" charset="-127"/>
                  </a:rPr>
                  <a:t>통합관리시스템을 통한 개선</a:t>
                </a:r>
                <a:endParaRPr kumimoji="0" lang="ko-KR" altLang="ko-KR" sz="12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돋움" pitchFamily="50" charset="-127"/>
                  <a:ea typeface="돋움" pitchFamily="50" charset="-127"/>
                </a:endParaRPr>
              </a:p>
            </p:txBody>
          </p:sp>
        </p:grpSp>
        <p:sp>
          <p:nvSpPr>
            <p:cNvPr id="44046" name="AutoShape 11"/>
            <p:cNvSpPr>
              <a:spLocks noChangeArrowheads="1"/>
            </p:cNvSpPr>
            <p:nvPr/>
          </p:nvSpPr>
          <p:spPr bwMode="auto">
            <a:xfrm>
              <a:off x="360" y="3027"/>
              <a:ext cx="5085" cy="795"/>
            </a:xfrm>
            <a:prstGeom prst="roundRect">
              <a:avLst>
                <a:gd name="adj" fmla="val 3120"/>
              </a:avLst>
            </a:prstGeom>
            <a:solidFill>
              <a:srgbClr val="DEECC4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608000" prstMaterial="legacyMatte">
              <a:bevelT w="13500" h="13500" prst="angle"/>
              <a:bevelB w="13500" h="13500" prst="angle"/>
              <a:extrusionClr>
                <a:srgbClr val="DEECC4"/>
              </a:extrusionClr>
            </a:sp3d>
          </p:spPr>
          <p:txBody>
            <a:bodyPr wrap="none" anchor="ctr">
              <a:flatTx/>
            </a:bodyPr>
            <a:lstStyle/>
            <a:p>
              <a:pPr algn="ctr" defTabSz="762000" eaLnBrk="0" latinLnBrk="0" hangingPunct="0"/>
              <a:endParaRPr kumimoji="0" lang="ko-KR" altLang="ko-KR" sz="120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44047" name="AutoShape 12"/>
            <p:cNvSpPr>
              <a:spLocks noChangeArrowheads="1"/>
            </p:cNvSpPr>
            <p:nvPr/>
          </p:nvSpPr>
          <p:spPr bwMode="auto">
            <a:xfrm>
              <a:off x="405" y="3053"/>
              <a:ext cx="4995" cy="724"/>
            </a:xfrm>
            <a:prstGeom prst="roundRect">
              <a:avLst>
                <a:gd name="adj" fmla="val 2435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ko-KR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44048" name="Rectangle 18"/>
            <p:cNvSpPr>
              <a:spLocks noChangeArrowheads="1"/>
            </p:cNvSpPr>
            <p:nvPr/>
          </p:nvSpPr>
          <p:spPr bwMode="auto">
            <a:xfrm>
              <a:off x="630" y="3102"/>
              <a:ext cx="1260" cy="225"/>
            </a:xfrm>
            <a:prstGeom prst="rect">
              <a:avLst/>
            </a:prstGeom>
            <a:solidFill>
              <a:srgbClr val="D7E8C8"/>
            </a:solidFill>
            <a:ln w="9525">
              <a:solidFill>
                <a:srgbClr val="33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ko-KR" altLang="en-US" sz="1200">
                  <a:latin typeface="돋움" pitchFamily="50" charset="-127"/>
                  <a:ea typeface="돋움" pitchFamily="50" charset="-127"/>
                </a:rPr>
                <a:t>체계적인 관리 방식</a:t>
              </a:r>
            </a:p>
          </p:txBody>
        </p:sp>
        <p:sp>
          <p:nvSpPr>
            <p:cNvPr id="44049" name="Rectangle 17"/>
            <p:cNvSpPr>
              <a:spLocks noChangeArrowheads="1"/>
            </p:cNvSpPr>
            <p:nvPr/>
          </p:nvSpPr>
          <p:spPr bwMode="auto">
            <a:xfrm>
              <a:off x="630" y="3327"/>
              <a:ext cx="1260" cy="405"/>
            </a:xfrm>
            <a:prstGeom prst="rect">
              <a:avLst/>
            </a:prstGeom>
            <a:solidFill>
              <a:srgbClr val="FEFEF8"/>
            </a:solidFill>
            <a:ln w="9525">
              <a:solidFill>
                <a:srgbClr val="33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t" hangingPunct="0">
                <a:buFont typeface="Arial" pitchFamily="34" charset="0"/>
                <a:buChar char="•"/>
              </a:pPr>
              <a:r>
                <a:rPr kumimoji="0" lang="en-US" altLang="ko-KR" sz="1200">
                  <a:latin typeface="돋움" pitchFamily="50" charset="-127"/>
                  <a:ea typeface="돋움" pitchFamily="50" charset="-127"/>
                </a:rPr>
                <a:t> </a:t>
              </a:r>
              <a:r>
                <a:rPr kumimoji="0" lang="ko-KR" altLang="en-US" sz="1200">
                  <a:latin typeface="돋움" pitchFamily="50" charset="-127"/>
                  <a:ea typeface="돋움" pitchFamily="50" charset="-127"/>
                </a:rPr>
                <a:t>사이트별 기반</a:t>
              </a:r>
            </a:p>
            <a:p>
              <a:pPr fontAlgn="t" hangingPunct="0">
                <a:buFont typeface="Arial" pitchFamily="34" charset="0"/>
                <a:buChar char="•"/>
              </a:pPr>
              <a:r>
                <a:rPr kumimoji="0" lang="ko-KR" altLang="en-US" sz="1200">
                  <a:latin typeface="돋움" pitchFamily="50" charset="-127"/>
                  <a:ea typeface="돋움" pitchFamily="50" charset="-127"/>
                </a:rPr>
                <a:t> 역학기반</a:t>
              </a:r>
            </a:p>
            <a:p>
              <a:pPr fontAlgn="t" hangingPunct="0">
                <a:buFont typeface="Arial" pitchFamily="34" charset="0"/>
                <a:buChar char="•"/>
              </a:pPr>
              <a:r>
                <a:rPr kumimoji="0" lang="ko-KR" altLang="en-US" sz="1200">
                  <a:latin typeface="돋움" pitchFamily="50" charset="-127"/>
                  <a:ea typeface="돋움" pitchFamily="50" charset="-127"/>
                </a:rPr>
                <a:t> 웹기반</a:t>
              </a:r>
            </a:p>
            <a:p>
              <a:pPr fontAlgn="t" hangingPunct="0"/>
              <a:endParaRPr kumimoji="0" lang="ko-KR" altLang="ko-KR" sz="120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44050" name="Rectangle 18"/>
            <p:cNvSpPr>
              <a:spLocks noChangeArrowheads="1"/>
            </p:cNvSpPr>
            <p:nvPr/>
          </p:nvSpPr>
          <p:spPr bwMode="auto">
            <a:xfrm>
              <a:off x="2295" y="3102"/>
              <a:ext cx="1260" cy="225"/>
            </a:xfrm>
            <a:prstGeom prst="rect">
              <a:avLst/>
            </a:prstGeom>
            <a:solidFill>
              <a:srgbClr val="D7E8C8"/>
            </a:solidFill>
            <a:ln w="9525">
              <a:solidFill>
                <a:srgbClr val="33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ko-KR" altLang="en-US" sz="1200">
                  <a:latin typeface="돋움" pitchFamily="50" charset="-127"/>
                  <a:ea typeface="돋움" pitchFamily="50" charset="-127"/>
                </a:rPr>
                <a:t>높은 효율성 제공</a:t>
              </a:r>
            </a:p>
          </p:txBody>
        </p:sp>
        <p:sp>
          <p:nvSpPr>
            <p:cNvPr id="44051" name="Rectangle 18"/>
            <p:cNvSpPr>
              <a:spLocks noChangeArrowheads="1"/>
            </p:cNvSpPr>
            <p:nvPr/>
          </p:nvSpPr>
          <p:spPr bwMode="auto">
            <a:xfrm>
              <a:off x="3915" y="3102"/>
              <a:ext cx="1260" cy="225"/>
            </a:xfrm>
            <a:prstGeom prst="rect">
              <a:avLst/>
            </a:prstGeom>
            <a:solidFill>
              <a:srgbClr val="D7E8C8"/>
            </a:solidFill>
            <a:ln w="9525">
              <a:solidFill>
                <a:srgbClr val="33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kumimoji="0" lang="ko-KR" altLang="en-US" sz="1200">
                  <a:latin typeface="돋움" pitchFamily="50" charset="-127"/>
                  <a:ea typeface="돋움" pitchFamily="50" charset="-127"/>
                </a:rPr>
                <a:t>낮은 관리비용</a:t>
              </a:r>
            </a:p>
          </p:txBody>
        </p:sp>
        <p:sp>
          <p:nvSpPr>
            <p:cNvPr id="44052" name="AutoShape 12"/>
            <p:cNvSpPr>
              <a:spLocks noChangeArrowheads="1"/>
            </p:cNvSpPr>
            <p:nvPr/>
          </p:nvSpPr>
          <p:spPr bwMode="auto">
            <a:xfrm>
              <a:off x="945" y="1570"/>
              <a:ext cx="1104" cy="192"/>
            </a:xfrm>
            <a:prstGeom prst="bevel">
              <a:avLst>
                <a:gd name="adj" fmla="val 80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latinLnBrk="0" hangingPunct="0">
                <a:lnSpc>
                  <a:spcPct val="105000"/>
                </a:lnSpc>
                <a:buFont typeface="Symbol" pitchFamily="18" charset="2"/>
                <a:buNone/>
              </a:pPr>
              <a:r>
                <a:rPr kumimoji="0" lang="ko-KR" altLang="en-US" sz="1200" b="1">
                  <a:latin typeface="돋움" pitchFamily="50" charset="-127"/>
                  <a:ea typeface="돋움" pitchFamily="50" charset="-127"/>
                </a:rPr>
                <a:t>사이트 구축</a:t>
              </a:r>
              <a:endParaRPr kumimoji="0" lang="ko-KR" altLang="ko-KR" sz="1200" b="1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44053" name="AutoShape 12"/>
            <p:cNvSpPr>
              <a:spLocks noChangeArrowheads="1"/>
            </p:cNvSpPr>
            <p:nvPr/>
          </p:nvSpPr>
          <p:spPr bwMode="auto">
            <a:xfrm>
              <a:off x="2340" y="1570"/>
              <a:ext cx="1104" cy="192"/>
            </a:xfrm>
            <a:prstGeom prst="bevel">
              <a:avLst>
                <a:gd name="adj" fmla="val 80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latinLnBrk="0" hangingPunct="0">
                <a:lnSpc>
                  <a:spcPct val="105000"/>
                </a:lnSpc>
                <a:buFont typeface="Symbol" pitchFamily="18" charset="2"/>
                <a:buNone/>
              </a:pPr>
              <a:r>
                <a:rPr kumimoji="0" lang="ko-KR" altLang="en-US" sz="1200" b="1">
                  <a:latin typeface="돋움" pitchFamily="50" charset="-127"/>
                  <a:ea typeface="돋움" pitchFamily="50" charset="-127"/>
                </a:rPr>
                <a:t>사이트 운영</a:t>
              </a:r>
              <a:endParaRPr kumimoji="0" lang="ko-KR" altLang="ko-KR" sz="1200" b="1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44054" name="AutoShape 12"/>
            <p:cNvSpPr>
              <a:spLocks noChangeArrowheads="1"/>
            </p:cNvSpPr>
            <p:nvPr/>
          </p:nvSpPr>
          <p:spPr bwMode="auto">
            <a:xfrm>
              <a:off x="3780" y="1570"/>
              <a:ext cx="1104" cy="192"/>
            </a:xfrm>
            <a:prstGeom prst="bevel">
              <a:avLst>
                <a:gd name="adj" fmla="val 80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ctr" latinLnBrk="0" hangingPunct="0">
                <a:lnSpc>
                  <a:spcPct val="105000"/>
                </a:lnSpc>
                <a:buFont typeface="Symbol" pitchFamily="18" charset="2"/>
                <a:buNone/>
              </a:pPr>
              <a:r>
                <a:rPr kumimoji="0" lang="ko-KR" altLang="en-US" sz="1200" b="1">
                  <a:latin typeface="돋움" pitchFamily="50" charset="-127"/>
                  <a:ea typeface="돋움" pitchFamily="50" charset="-127"/>
                </a:rPr>
                <a:t>사이트 관리</a:t>
              </a:r>
              <a:endParaRPr kumimoji="0" lang="ko-KR" altLang="ko-KR" sz="1400" b="1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519" y="2427"/>
              <a:ext cx="2712" cy="2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 </a:t>
              </a:r>
              <a:r>
                <a:rPr kumimoji="0" lang="ko-KR" altLang="en-US" sz="1200" dirty="0">
                  <a:solidFill>
                    <a:schemeClr val="accent2">
                      <a:lumMod val="75000"/>
                    </a:schemeClr>
                  </a:solidFill>
                  <a:latin typeface="돋움" pitchFamily="50" charset="-127"/>
                  <a:ea typeface="돋움" pitchFamily="50" charset="-127"/>
                </a:rPr>
                <a:t>안정적인 사이트 구축</a:t>
              </a:r>
              <a:r>
                <a:rPr kumimoji="0" lang="en-US" altLang="ko-KR" sz="1200" dirty="0">
                  <a:solidFill>
                    <a:schemeClr val="accent2">
                      <a:lumMod val="75000"/>
                    </a:schemeClr>
                  </a:solidFill>
                  <a:latin typeface="돋움" pitchFamily="50" charset="-127"/>
                  <a:ea typeface="돋움" pitchFamily="50" charset="-127"/>
                </a:rPr>
                <a:t>, </a:t>
              </a:r>
              <a:r>
                <a:rPr kumimoji="0" lang="ko-KR" altLang="en-US" sz="1200" dirty="0">
                  <a:solidFill>
                    <a:schemeClr val="accent2">
                      <a:lumMod val="75000"/>
                    </a:schemeClr>
                  </a:solidFill>
                  <a:latin typeface="돋움" pitchFamily="50" charset="-127"/>
                  <a:ea typeface="돋움" pitchFamily="50" charset="-127"/>
                </a:rPr>
                <a:t>운영</a:t>
              </a:r>
              <a:r>
                <a:rPr kumimoji="0" lang="en-US" altLang="ko-KR" sz="1200" dirty="0">
                  <a:solidFill>
                    <a:schemeClr val="accent2">
                      <a:lumMod val="75000"/>
                    </a:schemeClr>
                  </a:solidFill>
                  <a:latin typeface="돋움" pitchFamily="50" charset="-127"/>
                  <a:ea typeface="돋움" pitchFamily="50" charset="-127"/>
                </a:rPr>
                <a:t>, </a:t>
              </a:r>
              <a:r>
                <a:rPr kumimoji="0" lang="ko-KR" altLang="en-US" sz="1200" dirty="0">
                  <a:solidFill>
                    <a:schemeClr val="accent2">
                      <a:lumMod val="75000"/>
                    </a:schemeClr>
                  </a:solidFill>
                  <a:latin typeface="돋움" pitchFamily="50" charset="-127"/>
                  <a:ea typeface="돋움" pitchFamily="50" charset="-127"/>
                </a:rPr>
                <a:t>관리를 위한 </a:t>
              </a:r>
              <a:r>
                <a:rPr kumimoji="0" lang="ko-KR" altLang="en-US" sz="1200" dirty="0" err="1">
                  <a:solidFill>
                    <a:schemeClr val="accent2">
                      <a:lumMod val="75000"/>
                    </a:schemeClr>
                  </a:solidFill>
                  <a:latin typeface="돋움" pitchFamily="50" charset="-127"/>
                  <a:ea typeface="돋움" pitchFamily="50" charset="-127"/>
                </a:rPr>
                <a:t>제반환경</a:t>
              </a:r>
              <a:r>
                <a:rPr kumimoji="0" lang="ko-KR" altLang="en-US" sz="1200" dirty="0">
                  <a:solidFill>
                    <a:schemeClr val="accent2">
                      <a:lumMod val="75000"/>
                    </a:schemeClr>
                  </a:solidFill>
                  <a:latin typeface="돋움" pitchFamily="50" charset="-127"/>
                  <a:ea typeface="돋움" pitchFamily="50" charset="-127"/>
                </a:rPr>
                <a:t> 구축</a:t>
              </a:r>
            </a:p>
          </p:txBody>
        </p:sp>
        <p:sp>
          <p:nvSpPr>
            <p:cNvPr id="44056" name="Rectangle 17"/>
            <p:cNvSpPr>
              <a:spLocks noChangeArrowheads="1"/>
            </p:cNvSpPr>
            <p:nvPr/>
          </p:nvSpPr>
          <p:spPr bwMode="auto">
            <a:xfrm>
              <a:off x="2295" y="3327"/>
              <a:ext cx="1260" cy="405"/>
            </a:xfrm>
            <a:prstGeom prst="rect">
              <a:avLst/>
            </a:prstGeom>
            <a:solidFill>
              <a:srgbClr val="FEFEF8"/>
            </a:solidFill>
            <a:ln w="9525">
              <a:solidFill>
                <a:srgbClr val="33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t" hangingPunct="0">
                <a:buFont typeface="Arial" pitchFamily="34" charset="0"/>
                <a:buChar char="•"/>
              </a:pPr>
              <a:r>
                <a:rPr kumimoji="0" lang="en-US" altLang="ko-KR" sz="1200">
                  <a:latin typeface="돋움" pitchFamily="50" charset="-127"/>
                  <a:ea typeface="돋움" pitchFamily="50" charset="-127"/>
                </a:rPr>
                <a:t> </a:t>
              </a:r>
              <a:r>
                <a:rPr kumimoji="0" lang="ko-KR" altLang="en-US" sz="1200">
                  <a:latin typeface="돋움" pitchFamily="50" charset="-127"/>
                  <a:ea typeface="돋움" pitchFamily="50" charset="-127"/>
                </a:rPr>
                <a:t>재사용</a:t>
              </a:r>
            </a:p>
            <a:p>
              <a:pPr fontAlgn="t" hangingPunct="0">
                <a:buFont typeface="Arial" pitchFamily="34" charset="0"/>
                <a:buChar char="•"/>
              </a:pPr>
              <a:r>
                <a:rPr kumimoji="0" lang="ko-KR" altLang="en-US" sz="1200">
                  <a:latin typeface="돋움" pitchFamily="50" charset="-127"/>
                  <a:ea typeface="돋움" pitchFamily="50" charset="-127"/>
                </a:rPr>
                <a:t> 재조립</a:t>
              </a:r>
            </a:p>
            <a:p>
              <a:pPr fontAlgn="t" hangingPunct="0">
                <a:buFont typeface="Arial" pitchFamily="34" charset="0"/>
                <a:buChar char="•"/>
              </a:pPr>
              <a:r>
                <a:rPr kumimoji="0" lang="ko-KR" altLang="en-US" sz="1200">
                  <a:latin typeface="돋움" pitchFamily="50" charset="-127"/>
                  <a:ea typeface="돋움" pitchFamily="50" charset="-127"/>
                </a:rPr>
                <a:t> 쉬운 편집</a:t>
              </a:r>
              <a:endParaRPr kumimoji="0" lang="ko-KR" altLang="ko-KR" sz="120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44057" name="Rectangle 17"/>
            <p:cNvSpPr>
              <a:spLocks noChangeArrowheads="1"/>
            </p:cNvSpPr>
            <p:nvPr/>
          </p:nvSpPr>
          <p:spPr bwMode="auto">
            <a:xfrm>
              <a:off x="3915" y="3327"/>
              <a:ext cx="1260" cy="405"/>
            </a:xfrm>
            <a:prstGeom prst="rect">
              <a:avLst/>
            </a:prstGeom>
            <a:solidFill>
              <a:srgbClr val="FEFEF8"/>
            </a:solidFill>
            <a:ln w="9525">
              <a:solidFill>
                <a:srgbClr val="3366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fontAlgn="t" hangingPunct="0">
                <a:buFont typeface="Arial" pitchFamily="34" charset="0"/>
                <a:buChar char="•"/>
              </a:pPr>
              <a:r>
                <a:rPr kumimoji="0" lang="en-US" altLang="ko-KR" sz="1200">
                  <a:latin typeface="돋움" pitchFamily="50" charset="-127"/>
                  <a:ea typeface="돋움" pitchFamily="50" charset="-127"/>
                </a:rPr>
                <a:t> </a:t>
              </a:r>
              <a:r>
                <a:rPr kumimoji="0" lang="ko-KR" altLang="en-US" sz="1200">
                  <a:latin typeface="돋움" pitchFamily="50" charset="-127"/>
                  <a:ea typeface="돋움" pitchFamily="50" charset="-127"/>
                </a:rPr>
                <a:t>관리자의 단일화</a:t>
              </a:r>
            </a:p>
            <a:p>
              <a:pPr fontAlgn="t" hangingPunct="0">
                <a:buFont typeface="Arial" pitchFamily="34" charset="0"/>
                <a:buChar char="•"/>
              </a:pPr>
              <a:r>
                <a:rPr kumimoji="0" lang="ko-KR" altLang="en-US" sz="1200">
                  <a:latin typeface="돋움" pitchFamily="50" charset="-127"/>
                  <a:ea typeface="돋움" pitchFamily="50" charset="-127"/>
                </a:rPr>
                <a:t> 짧은 개발시간</a:t>
              </a:r>
            </a:p>
            <a:p>
              <a:pPr fontAlgn="t" hangingPunct="0">
                <a:buFont typeface="Arial" pitchFamily="34" charset="0"/>
                <a:buChar char="•"/>
              </a:pPr>
              <a:r>
                <a:rPr kumimoji="0" lang="ko-KR" altLang="en-US" sz="1200">
                  <a:latin typeface="돋움" pitchFamily="50" charset="-127"/>
                  <a:ea typeface="돋움" pitchFamily="50" charset="-127"/>
                </a:rPr>
                <a:t> 짧은 교육시간</a:t>
              </a:r>
            </a:p>
            <a:p>
              <a:pPr fontAlgn="t" hangingPunct="0"/>
              <a:endParaRPr kumimoji="0" lang="ko-KR" altLang="ko-KR" sz="1200">
                <a:latin typeface="돋움" pitchFamily="50" charset="-127"/>
                <a:ea typeface="돋움" pitchFamily="50" charset="-127"/>
              </a:endParaRPr>
            </a:p>
          </p:txBody>
        </p:sp>
      </p:grpSp>
      <p:sp>
        <p:nvSpPr>
          <p:cNvPr id="44036" name="Text Box 29"/>
          <p:cNvSpPr txBox="1">
            <a:spLocks noChangeArrowheads="1"/>
          </p:cNvSpPr>
          <p:nvPr/>
        </p:nvSpPr>
        <p:spPr bwMode="auto">
          <a:xfrm>
            <a:off x="5003800" y="404813"/>
            <a:ext cx="2093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시스템 구축 방안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웹사이트 구축 방안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5003800" y="385763"/>
            <a:ext cx="2093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컨텐츠 구성 방안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611188" y="1196975"/>
            <a:ext cx="316865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b="1"/>
              <a:t>상명인 브리지 페이지 구성</a:t>
            </a:r>
          </a:p>
        </p:txBody>
      </p:sp>
      <p:grpSp>
        <p:nvGrpSpPr>
          <p:cNvPr id="23557" name="Group 26"/>
          <p:cNvGrpSpPr>
            <a:grpSpLocks/>
          </p:cNvGrpSpPr>
          <p:nvPr/>
        </p:nvGrpSpPr>
        <p:grpSpPr bwMode="auto">
          <a:xfrm>
            <a:off x="468313" y="1700213"/>
            <a:ext cx="8208962" cy="850900"/>
            <a:chOff x="249" y="618"/>
            <a:chExt cx="5171" cy="590"/>
          </a:xfrm>
        </p:grpSpPr>
        <p:sp>
          <p:nvSpPr>
            <p:cNvPr id="39963" name="Rectangle 27"/>
            <p:cNvSpPr>
              <a:spLocks noChangeArrowheads="1"/>
            </p:cNvSpPr>
            <p:nvPr/>
          </p:nvSpPr>
          <p:spPr bwMode="auto">
            <a:xfrm>
              <a:off x="249" y="618"/>
              <a:ext cx="817" cy="59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200" b="1"/>
                <a:t>특징</a:t>
              </a:r>
            </a:p>
          </p:txBody>
        </p:sp>
        <p:sp>
          <p:nvSpPr>
            <p:cNvPr id="39964" name="Rectangle 28"/>
            <p:cNvSpPr>
              <a:spLocks noChangeArrowheads="1"/>
            </p:cNvSpPr>
            <p:nvPr/>
          </p:nvSpPr>
          <p:spPr bwMode="auto">
            <a:xfrm>
              <a:off x="1156" y="618"/>
              <a:ext cx="4264" cy="59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marL="342900" indent="-342900">
                <a:buFontTx/>
                <a:buAutoNum type="circleNumDbPlain"/>
                <a:defRPr/>
              </a:pPr>
              <a:r>
                <a:rPr lang="ko-KR" altLang="en-US" sz="1200" b="1" dirty="0"/>
                <a:t>온라인 설문조사를 통한 이달의 맛 집 이미지 영역</a:t>
              </a:r>
              <a:r>
                <a:rPr lang="en-US" altLang="ko-KR" sz="1200" b="1" dirty="0"/>
                <a:t>.</a:t>
              </a:r>
            </a:p>
            <a:p>
              <a:pPr marL="342900" indent="-342900">
                <a:buFontTx/>
                <a:buAutoNum type="circleNumDbPlain"/>
                <a:defRPr/>
              </a:pPr>
              <a:r>
                <a:rPr lang="ko-KR" altLang="en-US" sz="1200" b="1" dirty="0"/>
                <a:t>이달의 맛 집 선정 결과와 맛 집의 선정 이유 소개</a:t>
              </a:r>
              <a:r>
                <a:rPr lang="en-US" altLang="ko-KR" sz="1200" b="1" dirty="0"/>
                <a:t>.</a:t>
              </a:r>
            </a:p>
            <a:p>
              <a:pPr marL="342900" indent="-342900">
                <a:buFontTx/>
                <a:buAutoNum type="circleNumDbPlain"/>
                <a:defRPr/>
              </a:pPr>
              <a:r>
                <a:rPr lang="ko-KR" altLang="en-US" sz="1200" b="1" dirty="0"/>
                <a:t>상명대학교 구성원 및 지역주민에 </a:t>
              </a:r>
              <a:r>
                <a:rPr lang="ko-KR" altLang="en-US" sz="1200" b="1" dirty="0" err="1"/>
                <a:t>제공해야할</a:t>
              </a:r>
              <a:r>
                <a:rPr lang="ko-KR" altLang="en-US" sz="1200" b="1" dirty="0"/>
                <a:t> </a:t>
              </a:r>
              <a:r>
                <a:rPr lang="ko-KR" altLang="en-US" sz="1200" b="1" dirty="0" err="1"/>
                <a:t>콘텐츠</a:t>
              </a:r>
              <a:r>
                <a:rPr lang="ko-KR" altLang="en-US" sz="1200" b="1" dirty="0"/>
                <a:t> 영역 </a:t>
              </a:r>
            </a:p>
            <a:p>
              <a:pPr marL="342900" indent="-342900">
                <a:buFontTx/>
                <a:buAutoNum type="circleNumDbPlain"/>
                <a:defRPr/>
              </a:pPr>
              <a:r>
                <a:rPr lang="ko-KR" altLang="en-US" sz="1200" b="1" dirty="0"/>
                <a:t>매달 제공되는 </a:t>
              </a:r>
              <a:r>
                <a:rPr lang="ko-KR" altLang="en-US" sz="1200" b="1" dirty="0" smtClean="0"/>
                <a:t>쿠폰출력 </a:t>
              </a:r>
              <a:r>
                <a:rPr lang="ko-KR" altLang="en-US" sz="1200" b="1" dirty="0"/>
                <a:t>및 주요 사이트 </a:t>
              </a:r>
              <a:r>
                <a:rPr lang="ko-KR" altLang="en-US" sz="1200" b="1" dirty="0" err="1"/>
                <a:t>베너</a:t>
              </a:r>
              <a:r>
                <a:rPr lang="ko-KR" altLang="en-US" sz="1200" b="1" dirty="0"/>
                <a:t> 영역</a:t>
              </a:r>
              <a:r>
                <a:rPr lang="en-US" altLang="ko-KR" sz="1200" b="1" dirty="0"/>
                <a:t>.</a:t>
              </a:r>
            </a:p>
          </p:txBody>
        </p:sp>
      </p:grpSp>
      <p:sp>
        <p:nvSpPr>
          <p:cNvPr id="23558" name="Rectangle 30"/>
          <p:cNvSpPr>
            <a:spLocks noChangeArrowheads="1"/>
          </p:cNvSpPr>
          <p:nvPr/>
        </p:nvSpPr>
        <p:spPr bwMode="auto">
          <a:xfrm>
            <a:off x="2268538" y="5622925"/>
            <a:ext cx="6408737" cy="1046163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ko-KR" altLang="en-US" sz="1200" b="1"/>
              <a:t>공지사항</a:t>
            </a:r>
          </a:p>
          <a:p>
            <a:r>
              <a:rPr lang="ko-KR" altLang="en-US" sz="1200" b="1"/>
              <a:t>   </a:t>
            </a:r>
            <a:r>
              <a:rPr lang="en-US" altLang="ko-KR" sz="1200" b="1"/>
              <a:t>- [</a:t>
            </a:r>
            <a:r>
              <a:rPr lang="ko-KR" altLang="en-US" sz="1200" b="1"/>
              <a:t>맛집 이벤트 </a:t>
            </a:r>
            <a:r>
              <a:rPr lang="en-US" altLang="ko-KR" sz="1200" b="1"/>
              <a:t>] </a:t>
            </a:r>
            <a:r>
              <a:rPr lang="ko-KR" altLang="en-US" sz="1200" b="1"/>
              <a:t>이달의 쿠폰</a:t>
            </a:r>
          </a:p>
          <a:p>
            <a:r>
              <a:rPr lang="ko-KR" altLang="en-US" sz="1200" b="1"/>
              <a:t>   </a:t>
            </a:r>
            <a:r>
              <a:rPr lang="en-US" altLang="ko-KR" sz="1200" b="1"/>
              <a:t>- [</a:t>
            </a:r>
            <a:r>
              <a:rPr lang="ko-KR" altLang="en-US" sz="1200" b="1"/>
              <a:t>맛집 소개</a:t>
            </a:r>
            <a:r>
              <a:rPr lang="en-US" altLang="ko-KR" sz="1200" b="1"/>
              <a:t>] </a:t>
            </a:r>
            <a:r>
              <a:rPr lang="ko-KR" altLang="en-US" sz="1200" b="1"/>
              <a:t>맛집들의 신메뉴 소개</a:t>
            </a:r>
          </a:p>
          <a:p>
            <a:r>
              <a:rPr lang="ko-KR" altLang="en-US" sz="1200" b="1"/>
              <a:t>   </a:t>
            </a:r>
            <a:r>
              <a:rPr lang="en-US" altLang="ko-KR" sz="1200" b="1"/>
              <a:t>- [</a:t>
            </a:r>
            <a:r>
              <a:rPr lang="ko-KR" altLang="en-US" sz="1200" b="1"/>
              <a:t>맛집 뉴스</a:t>
            </a:r>
            <a:r>
              <a:rPr lang="en-US" altLang="ko-KR" sz="1200" b="1"/>
              <a:t>] </a:t>
            </a:r>
            <a:r>
              <a:rPr lang="ko-KR" altLang="en-US" sz="1200" b="1"/>
              <a:t>맛집 신메뉴 집회 안내</a:t>
            </a:r>
          </a:p>
          <a:p>
            <a:r>
              <a:rPr lang="ko-KR" altLang="en-US" sz="1200" b="1"/>
              <a:t>   </a:t>
            </a:r>
            <a:r>
              <a:rPr lang="en-US" altLang="ko-KR" sz="1200" b="1"/>
              <a:t>…………………………………………………</a:t>
            </a:r>
          </a:p>
          <a:p>
            <a:endParaRPr lang="en-US" altLang="ko-KR" sz="1200" b="1"/>
          </a:p>
        </p:txBody>
      </p:sp>
      <p:sp>
        <p:nvSpPr>
          <p:cNvPr id="23559" name="Rectangle 31"/>
          <p:cNvSpPr>
            <a:spLocks noChangeArrowheads="1"/>
          </p:cNvSpPr>
          <p:nvPr/>
        </p:nvSpPr>
        <p:spPr bwMode="auto">
          <a:xfrm>
            <a:off x="2268538" y="2746375"/>
            <a:ext cx="6408737" cy="9159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fontAlgn="b"/>
            <a:endParaRPr lang="en-US" altLang="ko-KR" sz="1200" b="1"/>
          </a:p>
          <a:p>
            <a:pPr algn="r" fontAlgn="b"/>
            <a:endParaRPr lang="en-US" altLang="ko-KR" sz="1200" b="1"/>
          </a:p>
          <a:p>
            <a:pPr algn="r" fontAlgn="b"/>
            <a:endParaRPr lang="en-US" altLang="ko-KR" sz="1200" b="1"/>
          </a:p>
          <a:p>
            <a:pPr algn="r" fontAlgn="b"/>
            <a:endParaRPr lang="en-US" altLang="ko-KR" sz="1200" b="1"/>
          </a:p>
          <a:p>
            <a:pPr algn="r" fontAlgn="b"/>
            <a:r>
              <a:rPr lang="ko-KR" altLang="en-US" sz="1200" b="1"/>
              <a:t>맛집소개 </a:t>
            </a:r>
            <a:r>
              <a:rPr lang="en-US" altLang="ko-KR" sz="1200" b="1"/>
              <a:t>/ </a:t>
            </a:r>
            <a:r>
              <a:rPr lang="ko-KR" altLang="en-US" sz="1200" b="1"/>
              <a:t>맛집광장 </a:t>
            </a:r>
            <a:r>
              <a:rPr lang="en-US" altLang="ko-KR" sz="1200" b="1"/>
              <a:t>/ </a:t>
            </a:r>
            <a:r>
              <a:rPr lang="ko-KR" altLang="en-US" sz="1200" b="1"/>
              <a:t>이벤트 </a:t>
            </a:r>
            <a:r>
              <a:rPr lang="en-US" altLang="ko-KR" sz="1200" b="1"/>
              <a:t>/ </a:t>
            </a:r>
            <a:r>
              <a:rPr lang="ko-KR" altLang="en-US" sz="1200" b="1"/>
              <a:t>고객지원 </a:t>
            </a:r>
            <a:r>
              <a:rPr lang="en-US" altLang="ko-KR" sz="1200" b="1"/>
              <a:t>/ </a:t>
            </a:r>
            <a:r>
              <a:rPr lang="ko-KR" altLang="en-US" sz="1200" b="1"/>
              <a:t>마이페이지</a:t>
            </a:r>
          </a:p>
        </p:txBody>
      </p:sp>
      <p:sp>
        <p:nvSpPr>
          <p:cNvPr id="23560" name="Rectangle 32"/>
          <p:cNvSpPr>
            <a:spLocks noChangeArrowheads="1"/>
          </p:cNvSpPr>
          <p:nvPr/>
        </p:nvSpPr>
        <p:spPr bwMode="auto">
          <a:xfrm>
            <a:off x="468313" y="4576763"/>
            <a:ext cx="1800225" cy="20923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b="1"/>
              <a:t>베너 영역</a:t>
            </a:r>
          </a:p>
        </p:txBody>
      </p:sp>
      <p:sp>
        <p:nvSpPr>
          <p:cNvPr id="23561" name="Rectangle 33"/>
          <p:cNvSpPr>
            <a:spLocks noChangeArrowheads="1"/>
          </p:cNvSpPr>
          <p:nvPr/>
        </p:nvSpPr>
        <p:spPr bwMode="auto">
          <a:xfrm>
            <a:off x="468313" y="3662363"/>
            <a:ext cx="1800225" cy="914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altLang="ko-KR" sz="1200" b="1"/>
          </a:p>
          <a:p>
            <a:pPr algn="r"/>
            <a:endParaRPr lang="en-US" altLang="ko-KR" sz="1200" b="1"/>
          </a:p>
          <a:p>
            <a:pPr algn="r"/>
            <a:endParaRPr lang="en-US" altLang="ko-KR" sz="1200" b="1"/>
          </a:p>
          <a:p>
            <a:pPr algn="r"/>
            <a:endParaRPr lang="en-US" altLang="ko-KR" sz="1200" b="1"/>
          </a:p>
          <a:p>
            <a:pPr algn="r"/>
            <a:r>
              <a:rPr lang="en-US" altLang="ko-KR" sz="1200" b="1"/>
              <a:t>ID</a:t>
            </a:r>
            <a:r>
              <a:rPr lang="ko-KR" altLang="en-US" sz="1200" b="1"/>
              <a:t>찾기</a:t>
            </a:r>
            <a:r>
              <a:rPr lang="en-US" altLang="ko-KR" sz="1200" b="1"/>
              <a:t>/</a:t>
            </a:r>
            <a:r>
              <a:rPr lang="ko-KR" altLang="en-US" sz="1200" b="1"/>
              <a:t>비번찾기</a:t>
            </a:r>
          </a:p>
        </p:txBody>
      </p:sp>
      <p:sp>
        <p:nvSpPr>
          <p:cNvPr id="23562" name="Rectangle 34"/>
          <p:cNvSpPr>
            <a:spLocks noChangeArrowheads="1"/>
          </p:cNvSpPr>
          <p:nvPr/>
        </p:nvSpPr>
        <p:spPr bwMode="auto">
          <a:xfrm>
            <a:off x="6013450" y="3662363"/>
            <a:ext cx="2663825" cy="1960562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200" b="1"/>
              <a:t>- </a:t>
            </a:r>
            <a:r>
              <a:rPr lang="ko-KR" altLang="en-US" sz="1200" b="1"/>
              <a:t>이달의 맛집 소개</a:t>
            </a:r>
          </a:p>
          <a:p>
            <a:r>
              <a:rPr lang="en-US" altLang="ko-KR" sz="1200" b="1"/>
              <a:t>- </a:t>
            </a:r>
            <a:r>
              <a:rPr lang="ko-KR" altLang="en-US" sz="1200" b="1"/>
              <a:t>맛집 메뉴 소개</a:t>
            </a:r>
          </a:p>
          <a:p>
            <a:r>
              <a:rPr lang="en-US" altLang="ko-KR" sz="1200" b="1"/>
              <a:t>- </a:t>
            </a:r>
            <a:r>
              <a:rPr lang="ko-KR" altLang="en-US" sz="1200" b="1"/>
              <a:t>맛집 선정이유</a:t>
            </a:r>
          </a:p>
          <a:p>
            <a:r>
              <a:rPr lang="en-US" altLang="ko-KR" sz="1200" b="1"/>
              <a:t>- </a:t>
            </a:r>
            <a:r>
              <a:rPr lang="ko-KR" altLang="en-US" sz="1200" b="1"/>
              <a:t>설문조사 결과</a:t>
            </a:r>
          </a:p>
          <a:p>
            <a:pPr>
              <a:buFontTx/>
              <a:buChar char="-"/>
            </a:pPr>
            <a:r>
              <a:rPr lang="ko-KR" altLang="en-US" sz="1200" b="1"/>
              <a:t>댓글 광장</a:t>
            </a:r>
          </a:p>
          <a:p>
            <a:endParaRPr lang="ko-KR" altLang="en-US" sz="1200" b="1"/>
          </a:p>
          <a:p>
            <a:endParaRPr lang="ko-KR" altLang="en-US" sz="1200" b="1"/>
          </a:p>
          <a:p>
            <a:endParaRPr lang="ko-KR" altLang="en-US" sz="1200" b="1"/>
          </a:p>
          <a:p>
            <a:endParaRPr lang="ko-KR" altLang="en-US" sz="1200" b="1"/>
          </a:p>
          <a:p>
            <a:endParaRPr lang="ko-KR" altLang="en-US" sz="1200" b="1"/>
          </a:p>
          <a:p>
            <a:endParaRPr lang="en-US" altLang="ko-KR" sz="1200" b="1"/>
          </a:p>
        </p:txBody>
      </p:sp>
      <p:sp>
        <p:nvSpPr>
          <p:cNvPr id="23563" name="Rectangle 35"/>
          <p:cNvSpPr>
            <a:spLocks noChangeArrowheads="1"/>
          </p:cNvSpPr>
          <p:nvPr/>
        </p:nvSpPr>
        <p:spPr bwMode="auto">
          <a:xfrm>
            <a:off x="2268538" y="3662363"/>
            <a:ext cx="3744912" cy="1960562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200" b="1"/>
              <a:t>Image </a:t>
            </a:r>
            <a:r>
              <a:rPr lang="ko-KR" altLang="en-US" sz="1200" b="1"/>
              <a:t>영역</a:t>
            </a:r>
          </a:p>
        </p:txBody>
      </p:sp>
      <p:sp>
        <p:nvSpPr>
          <p:cNvPr id="23564" name="Rectangle 36"/>
          <p:cNvSpPr>
            <a:spLocks noChangeArrowheads="1"/>
          </p:cNvSpPr>
          <p:nvPr/>
        </p:nvSpPr>
        <p:spPr bwMode="auto">
          <a:xfrm>
            <a:off x="468313" y="2746375"/>
            <a:ext cx="1800225" cy="9159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b="1"/>
              <a:t>맛집 로고</a:t>
            </a:r>
          </a:p>
        </p:txBody>
      </p:sp>
      <p:sp>
        <p:nvSpPr>
          <p:cNvPr id="23565" name="Rectangle 37"/>
          <p:cNvSpPr>
            <a:spLocks noChangeArrowheads="1"/>
          </p:cNvSpPr>
          <p:nvPr/>
        </p:nvSpPr>
        <p:spPr bwMode="auto">
          <a:xfrm>
            <a:off x="973138" y="3790950"/>
            <a:ext cx="1150937" cy="196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566" name="Rectangle 38"/>
          <p:cNvSpPr>
            <a:spLocks noChangeArrowheads="1"/>
          </p:cNvSpPr>
          <p:nvPr/>
        </p:nvSpPr>
        <p:spPr bwMode="auto">
          <a:xfrm>
            <a:off x="973138" y="4054475"/>
            <a:ext cx="1150937" cy="1952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567" name="Rectangle 39"/>
          <p:cNvSpPr>
            <a:spLocks noChangeArrowheads="1"/>
          </p:cNvSpPr>
          <p:nvPr/>
        </p:nvSpPr>
        <p:spPr bwMode="auto">
          <a:xfrm>
            <a:off x="468313" y="3790950"/>
            <a:ext cx="431800" cy="19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tIns="0" bIns="0" anchor="ctr"/>
          <a:lstStyle/>
          <a:p>
            <a:pPr algn="ctr"/>
            <a:r>
              <a:rPr lang="en-US" altLang="ko-KR" sz="1200" b="1"/>
              <a:t>ID</a:t>
            </a:r>
          </a:p>
        </p:txBody>
      </p:sp>
      <p:sp>
        <p:nvSpPr>
          <p:cNvPr id="23568" name="Rectangle 40"/>
          <p:cNvSpPr>
            <a:spLocks noChangeArrowheads="1"/>
          </p:cNvSpPr>
          <p:nvPr/>
        </p:nvSpPr>
        <p:spPr bwMode="auto">
          <a:xfrm>
            <a:off x="468313" y="4054475"/>
            <a:ext cx="431800" cy="19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b="1"/>
              <a:t>비번</a:t>
            </a:r>
          </a:p>
        </p:txBody>
      </p:sp>
      <p:sp>
        <p:nvSpPr>
          <p:cNvPr id="23569" name="Oval 41"/>
          <p:cNvSpPr>
            <a:spLocks noChangeArrowheads="1"/>
          </p:cNvSpPr>
          <p:nvPr/>
        </p:nvSpPr>
        <p:spPr bwMode="auto">
          <a:xfrm>
            <a:off x="541338" y="4706938"/>
            <a:ext cx="431800" cy="3254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570" name="Oval 42"/>
          <p:cNvSpPr>
            <a:spLocks noChangeArrowheads="1"/>
          </p:cNvSpPr>
          <p:nvPr/>
        </p:nvSpPr>
        <p:spPr bwMode="auto">
          <a:xfrm>
            <a:off x="8101013" y="5689600"/>
            <a:ext cx="431800" cy="3254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571" name="Oval 43"/>
          <p:cNvSpPr>
            <a:spLocks noChangeArrowheads="1"/>
          </p:cNvSpPr>
          <p:nvPr/>
        </p:nvSpPr>
        <p:spPr bwMode="auto">
          <a:xfrm>
            <a:off x="6084888" y="5165725"/>
            <a:ext cx="431800" cy="3254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572" name="Oval 44"/>
          <p:cNvSpPr>
            <a:spLocks noChangeArrowheads="1"/>
          </p:cNvSpPr>
          <p:nvPr/>
        </p:nvSpPr>
        <p:spPr bwMode="auto">
          <a:xfrm>
            <a:off x="2484438" y="3857625"/>
            <a:ext cx="431800" cy="327025"/>
          </a:xfrm>
          <a:prstGeom prst="ellipse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b="1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웹사이트 구축 방안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66725" y="1125538"/>
            <a:ext cx="295275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ko-KR" altLang="en-US" b="1"/>
              <a:t>메인컨텐츠 구성 </a:t>
            </a:r>
            <a:r>
              <a:rPr lang="en-US" altLang="ko-KR" b="1"/>
              <a:t>- </a:t>
            </a:r>
            <a:r>
              <a:rPr lang="ko-KR" altLang="en-US" b="1"/>
              <a:t>국문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95288" y="1628775"/>
            <a:ext cx="8424862" cy="360363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1600"/>
              <a:t>* </a:t>
            </a:r>
            <a:r>
              <a:rPr lang="ko-KR" altLang="en-US" sz="1600"/>
              <a:t>본 메뉴 구성안은 </a:t>
            </a:r>
            <a:r>
              <a:rPr lang="ko-KR" altLang="en-US" sz="1600" b="1"/>
              <a:t>정보제공자 중심의 일반메뉴</a:t>
            </a:r>
            <a:r>
              <a:rPr lang="ko-KR" altLang="en-US" sz="1600"/>
              <a:t> 구성안 입니다</a:t>
            </a:r>
            <a:r>
              <a:rPr lang="en-US" altLang="ko-KR" sz="1600"/>
              <a:t>.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3849688" y="2205038"/>
            <a:ext cx="1370012" cy="333375"/>
          </a:xfrm>
          <a:prstGeom prst="rect">
            <a:avLst/>
          </a:prstGeom>
          <a:gradFill rotWithShape="1">
            <a:gsLst>
              <a:gs pos="0">
                <a:srgbClr val="CC00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1200" b="1"/>
              <a:t>Home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3849688" y="2811463"/>
            <a:ext cx="1370012" cy="3333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b="1" dirty="0"/>
              <a:t>이벤트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5938838" y="2205038"/>
            <a:ext cx="1801812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b="1"/>
              <a:t>상명대학교 </a:t>
            </a:r>
            <a:r>
              <a:rPr lang="en-US" altLang="ko-KR" sz="1200" b="1"/>
              <a:t>Home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684213" y="3306763"/>
            <a:ext cx="1368425" cy="712787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b="1"/>
              <a:t>선호도별</a:t>
            </a:r>
          </a:p>
          <a:p>
            <a:pPr algn="ctr">
              <a:defRPr/>
            </a:pPr>
            <a:r>
              <a:rPr lang="ko-KR" altLang="en-US" sz="1200" b="1"/>
              <a:t>종류별</a:t>
            </a:r>
          </a:p>
          <a:p>
            <a:pPr algn="ctr">
              <a:defRPr/>
            </a:pPr>
            <a:r>
              <a:rPr lang="ko-KR" altLang="en-US" sz="1200" b="1"/>
              <a:t>위치별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2268538" y="2811463"/>
            <a:ext cx="1368425" cy="3333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b="1"/>
              <a:t>맛집광장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5435600" y="2811463"/>
            <a:ext cx="1366838" cy="3333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b="1"/>
              <a:t>고객지원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7018338" y="2811463"/>
            <a:ext cx="1370012" cy="3333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1200" b="1"/>
              <a:t>My Page</a:t>
            </a: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684213" y="2811463"/>
            <a:ext cx="1368425" cy="3333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b="1"/>
              <a:t>맛집소개</a:t>
            </a:r>
          </a:p>
        </p:txBody>
      </p:sp>
      <p:sp>
        <p:nvSpPr>
          <p:cNvPr id="24589" name="Rectangle 16"/>
          <p:cNvSpPr>
            <a:spLocks noChangeArrowheads="1"/>
          </p:cNvSpPr>
          <p:nvPr/>
        </p:nvSpPr>
        <p:spPr bwMode="auto">
          <a:xfrm>
            <a:off x="5435600" y="3138488"/>
            <a:ext cx="136842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100"/>
              <a:t> Q &amp; A</a:t>
            </a:r>
          </a:p>
          <a:p>
            <a:pPr>
              <a:buFontTx/>
              <a:buChar char="-"/>
            </a:pPr>
            <a:r>
              <a:rPr lang="en-US" altLang="ko-KR" sz="1100"/>
              <a:t> 1:1 </a:t>
            </a:r>
            <a:r>
              <a:rPr lang="ko-KR" altLang="en-US" sz="1100"/>
              <a:t>고객지원</a:t>
            </a:r>
          </a:p>
          <a:p>
            <a:pPr>
              <a:buFontTx/>
              <a:buChar char="-"/>
            </a:pPr>
            <a:r>
              <a:rPr lang="ko-KR" altLang="en-US" sz="1100"/>
              <a:t>  </a:t>
            </a:r>
            <a:r>
              <a:rPr lang="en-US" altLang="ko-KR" sz="1100"/>
              <a:t>FAQ</a:t>
            </a:r>
          </a:p>
        </p:txBody>
      </p:sp>
      <p:sp>
        <p:nvSpPr>
          <p:cNvPr id="24590" name="Rectangle 17"/>
          <p:cNvSpPr>
            <a:spLocks noChangeArrowheads="1"/>
          </p:cNvSpPr>
          <p:nvPr/>
        </p:nvSpPr>
        <p:spPr bwMode="auto">
          <a:xfrm>
            <a:off x="3849688" y="3116263"/>
            <a:ext cx="13700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100"/>
              <a:t> </a:t>
            </a:r>
            <a:r>
              <a:rPr lang="ko-KR" altLang="en-US" sz="1100"/>
              <a:t>지나간 이벤트</a:t>
            </a:r>
          </a:p>
          <a:p>
            <a:pPr>
              <a:buFontTx/>
              <a:buChar char="-"/>
            </a:pPr>
            <a:r>
              <a:rPr lang="ko-KR" altLang="en-US" sz="1100"/>
              <a:t> 현재 진행 이벤트</a:t>
            </a:r>
          </a:p>
          <a:p>
            <a:pPr>
              <a:buFontTx/>
              <a:buChar char="-"/>
            </a:pPr>
            <a:r>
              <a:rPr lang="ko-KR" altLang="en-US" sz="1100"/>
              <a:t> 당첨자 안내</a:t>
            </a:r>
          </a:p>
          <a:p>
            <a:pPr>
              <a:buFontTx/>
              <a:buChar char="-"/>
            </a:pPr>
            <a:r>
              <a:rPr lang="ko-KR" altLang="en-US" sz="1100"/>
              <a:t> 이달의 쿠폰</a:t>
            </a:r>
          </a:p>
          <a:p>
            <a:pPr>
              <a:buFontTx/>
              <a:buChar char="-"/>
            </a:pPr>
            <a:endParaRPr lang="en-US" altLang="ko-KR" sz="1100"/>
          </a:p>
        </p:txBody>
      </p:sp>
      <p:sp>
        <p:nvSpPr>
          <p:cNvPr id="24591" name="Rectangle 18"/>
          <p:cNvSpPr>
            <a:spLocks noChangeArrowheads="1"/>
          </p:cNvSpPr>
          <p:nvPr/>
        </p:nvSpPr>
        <p:spPr bwMode="auto">
          <a:xfrm>
            <a:off x="2268538" y="3717925"/>
            <a:ext cx="143986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/>
            <a:r>
              <a:rPr lang="en-US" altLang="ko-KR" sz="1100"/>
              <a:t>- </a:t>
            </a:r>
            <a:r>
              <a:rPr lang="ko-KR" altLang="en-US" sz="1100"/>
              <a:t>맛 </a:t>
            </a:r>
            <a:r>
              <a:rPr lang="en-US" altLang="ko-KR" sz="1100"/>
              <a:t>&amp; </a:t>
            </a:r>
            <a:r>
              <a:rPr lang="ko-KR" altLang="en-US" sz="1100"/>
              <a:t>멋</a:t>
            </a:r>
          </a:p>
          <a:p>
            <a:pPr>
              <a:buFontTx/>
              <a:buChar char="-"/>
            </a:pPr>
            <a:r>
              <a:rPr lang="ko-KR" altLang="en-US" sz="1100"/>
              <a:t> 맛집뒷담화</a:t>
            </a:r>
          </a:p>
          <a:p>
            <a:pPr>
              <a:buFontTx/>
              <a:buChar char="-"/>
            </a:pPr>
            <a:r>
              <a:rPr lang="ko-KR" altLang="en-US" sz="1100"/>
              <a:t> 맛개발소</a:t>
            </a:r>
          </a:p>
          <a:p>
            <a:pPr>
              <a:buFontTx/>
              <a:buChar char="-"/>
            </a:pPr>
            <a:r>
              <a:rPr lang="ko-KR" altLang="en-US" sz="1100"/>
              <a:t> 설문조사</a:t>
            </a:r>
          </a:p>
          <a:p>
            <a:pPr>
              <a:buFontTx/>
              <a:buChar char="-"/>
            </a:pPr>
            <a:r>
              <a:rPr lang="ko-KR" altLang="en-US" sz="1100"/>
              <a:t> 이달의 맛집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2268538" y="3319463"/>
            <a:ext cx="1368425" cy="3333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b="1"/>
              <a:t>맛집 게시판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684213" y="4168775"/>
            <a:ext cx="1368425" cy="33337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b="1"/>
              <a:t>음식점 목록</a:t>
            </a:r>
          </a:p>
        </p:txBody>
      </p:sp>
      <p:sp>
        <p:nvSpPr>
          <p:cNvPr id="24594" name="Rectangle 21"/>
          <p:cNvSpPr>
            <a:spLocks noChangeArrowheads="1"/>
          </p:cNvSpPr>
          <p:nvPr/>
        </p:nvSpPr>
        <p:spPr bwMode="auto">
          <a:xfrm>
            <a:off x="684213" y="5529263"/>
            <a:ext cx="13684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100"/>
              <a:t> </a:t>
            </a:r>
            <a:r>
              <a:rPr lang="ko-KR" altLang="en-US" sz="1100"/>
              <a:t>음식점</a:t>
            </a:r>
          </a:p>
          <a:p>
            <a:pPr>
              <a:buFontTx/>
              <a:buChar char="-"/>
            </a:pPr>
            <a:r>
              <a:rPr lang="ko-KR" altLang="en-US" sz="1100"/>
              <a:t> 내용</a:t>
            </a:r>
          </a:p>
          <a:p>
            <a:pPr>
              <a:buFontTx/>
              <a:buChar char="-"/>
            </a:pPr>
            <a:r>
              <a:rPr lang="ko-KR" altLang="en-US" sz="1100"/>
              <a:t> 예약</a:t>
            </a:r>
          </a:p>
          <a:p>
            <a:pPr>
              <a:buFontTx/>
              <a:buChar char="-"/>
            </a:pPr>
            <a:r>
              <a:rPr lang="ko-KR" altLang="en-US" sz="1100"/>
              <a:t> 추천</a:t>
            </a:r>
          </a:p>
          <a:p>
            <a:pPr>
              <a:buFontTx/>
              <a:buChar char="-"/>
            </a:pPr>
            <a:r>
              <a:rPr lang="ko-KR" altLang="en-US" sz="1100"/>
              <a:t> 댓글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684213" y="5151438"/>
            <a:ext cx="1368425" cy="33178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b="1"/>
              <a:t>맛집 소개</a:t>
            </a:r>
          </a:p>
        </p:txBody>
      </p:sp>
      <p:sp>
        <p:nvSpPr>
          <p:cNvPr id="24596" name="Rectangle 23"/>
          <p:cNvSpPr>
            <a:spLocks noChangeArrowheads="1"/>
          </p:cNvSpPr>
          <p:nvPr/>
        </p:nvSpPr>
        <p:spPr bwMode="auto">
          <a:xfrm>
            <a:off x="684213" y="4545013"/>
            <a:ext cx="13684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100"/>
              <a:t> </a:t>
            </a:r>
            <a:r>
              <a:rPr lang="ko-KR" altLang="en-US" sz="1100"/>
              <a:t>이름별 목록</a:t>
            </a:r>
          </a:p>
          <a:p>
            <a:pPr>
              <a:buFontTx/>
              <a:buChar char="-"/>
            </a:pPr>
            <a:r>
              <a:rPr lang="ko-KR" altLang="en-US" sz="1100"/>
              <a:t> 맛집 소개</a:t>
            </a:r>
          </a:p>
        </p:txBody>
      </p:sp>
      <p:sp>
        <p:nvSpPr>
          <p:cNvPr id="24597" name="Rectangle 24"/>
          <p:cNvSpPr>
            <a:spLocks noChangeArrowheads="1"/>
          </p:cNvSpPr>
          <p:nvPr/>
        </p:nvSpPr>
        <p:spPr bwMode="auto">
          <a:xfrm>
            <a:off x="7018338" y="3036888"/>
            <a:ext cx="1370012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altLang="ko-KR" sz="1100"/>
              <a:t> </a:t>
            </a:r>
            <a:r>
              <a:rPr lang="ko-KR" altLang="en-US" sz="1100"/>
              <a:t>개인정보변경</a:t>
            </a:r>
          </a:p>
          <a:p>
            <a:pPr>
              <a:buFontTx/>
              <a:buChar char="-"/>
            </a:pPr>
            <a:r>
              <a:rPr lang="ko-KR" altLang="en-US" sz="1100"/>
              <a:t> 예약 확인</a:t>
            </a:r>
          </a:p>
          <a:p>
            <a:pPr>
              <a:buFontTx/>
              <a:buChar char="-"/>
            </a:pPr>
            <a:r>
              <a:rPr lang="ko-KR" altLang="en-US" sz="1100"/>
              <a:t> 회원탈퇴</a:t>
            </a:r>
          </a:p>
          <a:p>
            <a:pPr>
              <a:buFontTx/>
              <a:buChar char="-"/>
            </a:pPr>
            <a:r>
              <a:rPr lang="ko-KR" altLang="en-US" sz="1100"/>
              <a:t> 당첨 이벤트</a:t>
            </a:r>
          </a:p>
          <a:p>
            <a:pPr>
              <a:buFontTx/>
              <a:buChar char="-"/>
            </a:pPr>
            <a:endParaRPr lang="en-US" altLang="ko-KR" sz="1100"/>
          </a:p>
        </p:txBody>
      </p:sp>
      <p:cxnSp>
        <p:nvCxnSpPr>
          <p:cNvPr id="24598" name="AutoShape 25"/>
          <p:cNvCxnSpPr>
            <a:cxnSpLocks noChangeShapeType="1"/>
            <a:stCxn id="38920" idx="2"/>
            <a:endCxn id="38921" idx="0"/>
          </p:cNvCxnSpPr>
          <p:nvPr/>
        </p:nvCxnSpPr>
        <p:spPr bwMode="auto">
          <a:xfrm>
            <a:off x="4535488" y="2538413"/>
            <a:ext cx="0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99" name="AutoShape 26"/>
          <p:cNvCxnSpPr>
            <a:cxnSpLocks noChangeShapeType="1"/>
            <a:stCxn id="38927" idx="3"/>
            <a:endCxn id="38924" idx="1"/>
          </p:cNvCxnSpPr>
          <p:nvPr/>
        </p:nvCxnSpPr>
        <p:spPr bwMode="auto">
          <a:xfrm>
            <a:off x="2052638" y="2978150"/>
            <a:ext cx="215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0" name="AutoShape 27"/>
          <p:cNvCxnSpPr>
            <a:cxnSpLocks noChangeShapeType="1"/>
            <a:stCxn id="38924" idx="3"/>
            <a:endCxn id="38921" idx="1"/>
          </p:cNvCxnSpPr>
          <p:nvPr/>
        </p:nvCxnSpPr>
        <p:spPr bwMode="auto">
          <a:xfrm>
            <a:off x="3636963" y="2978150"/>
            <a:ext cx="212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1" name="AutoShape 28"/>
          <p:cNvCxnSpPr>
            <a:cxnSpLocks noChangeShapeType="1"/>
            <a:stCxn id="38921" idx="3"/>
            <a:endCxn id="38925" idx="1"/>
          </p:cNvCxnSpPr>
          <p:nvPr/>
        </p:nvCxnSpPr>
        <p:spPr bwMode="auto">
          <a:xfrm>
            <a:off x="5219700" y="2978150"/>
            <a:ext cx="215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2" name="AutoShape 29"/>
          <p:cNvCxnSpPr>
            <a:cxnSpLocks noChangeShapeType="1"/>
            <a:stCxn id="38925" idx="3"/>
            <a:endCxn id="38926" idx="1"/>
          </p:cNvCxnSpPr>
          <p:nvPr/>
        </p:nvCxnSpPr>
        <p:spPr bwMode="auto">
          <a:xfrm>
            <a:off x="6802438" y="2978150"/>
            <a:ext cx="2159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3" name="AutoShape 30"/>
          <p:cNvCxnSpPr>
            <a:cxnSpLocks noChangeShapeType="1"/>
            <a:stCxn id="38927" idx="2"/>
            <a:endCxn id="38923" idx="0"/>
          </p:cNvCxnSpPr>
          <p:nvPr/>
        </p:nvCxnSpPr>
        <p:spPr bwMode="auto">
          <a:xfrm>
            <a:off x="1368425" y="3144838"/>
            <a:ext cx="0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4" name="AutoShape 31"/>
          <p:cNvCxnSpPr>
            <a:cxnSpLocks noChangeShapeType="1"/>
            <a:stCxn id="38924" idx="2"/>
            <a:endCxn id="38931" idx="0"/>
          </p:cNvCxnSpPr>
          <p:nvPr/>
        </p:nvCxnSpPr>
        <p:spPr bwMode="auto">
          <a:xfrm>
            <a:off x="2952750" y="3144838"/>
            <a:ext cx="0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5" name="AutoShape 32"/>
          <p:cNvCxnSpPr>
            <a:cxnSpLocks noChangeShapeType="1"/>
            <a:stCxn id="38923" idx="1"/>
            <a:endCxn id="38932" idx="1"/>
          </p:cNvCxnSpPr>
          <p:nvPr/>
        </p:nvCxnSpPr>
        <p:spPr bwMode="auto">
          <a:xfrm rot="10800000" flipH="1" flipV="1">
            <a:off x="684213" y="3662363"/>
            <a:ext cx="1587" cy="673100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4606" name="AutoShape 33"/>
          <p:cNvCxnSpPr>
            <a:cxnSpLocks noChangeShapeType="1"/>
            <a:stCxn id="38932" idx="1"/>
            <a:endCxn id="38934" idx="1"/>
          </p:cNvCxnSpPr>
          <p:nvPr/>
        </p:nvCxnSpPr>
        <p:spPr bwMode="auto">
          <a:xfrm rot="10800000" flipH="1" flipV="1">
            <a:off x="684213" y="4335463"/>
            <a:ext cx="1587" cy="982662"/>
          </a:xfrm>
          <a:prstGeom prst="bent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4607" name="AutoShape 34"/>
          <p:cNvCxnSpPr>
            <a:cxnSpLocks noChangeShapeType="1"/>
            <a:stCxn id="38920" idx="3"/>
            <a:endCxn id="38922" idx="1"/>
          </p:cNvCxnSpPr>
          <p:nvPr/>
        </p:nvCxnSpPr>
        <p:spPr bwMode="auto">
          <a:xfrm>
            <a:off x="5219700" y="2371725"/>
            <a:ext cx="7191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608" name="AutoShape 35"/>
          <p:cNvCxnSpPr>
            <a:cxnSpLocks noChangeShapeType="1"/>
            <a:stCxn id="38927" idx="0"/>
            <a:endCxn id="38926" idx="0"/>
          </p:cNvCxnSpPr>
          <p:nvPr/>
        </p:nvCxnSpPr>
        <p:spPr bwMode="auto">
          <a:xfrm rot="5400000" flipV="1">
            <a:off x="4535488" y="-355600"/>
            <a:ext cx="1587" cy="6335713"/>
          </a:xfrm>
          <a:prstGeom prst="bentConnector3">
            <a:avLst>
              <a:gd name="adj1" fmla="val -89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4609" name="AutoShape 36"/>
          <p:cNvCxnSpPr>
            <a:cxnSpLocks noChangeShapeType="1"/>
            <a:stCxn id="38924" idx="0"/>
            <a:endCxn id="38925" idx="0"/>
          </p:cNvCxnSpPr>
          <p:nvPr/>
        </p:nvCxnSpPr>
        <p:spPr bwMode="auto">
          <a:xfrm rot="5400000" flipV="1">
            <a:off x="4535488" y="1228725"/>
            <a:ext cx="1587" cy="3167063"/>
          </a:xfrm>
          <a:prstGeom prst="bentConnector3">
            <a:avLst>
              <a:gd name="adj1" fmla="val -89000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2363788" y="5137150"/>
            <a:ext cx="1681162" cy="357188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1200" b="1"/>
              <a:t>오늘의 구내식당</a:t>
            </a:r>
          </a:p>
        </p:txBody>
      </p:sp>
      <p:sp>
        <p:nvSpPr>
          <p:cNvPr id="24611" name="Rectangle 38"/>
          <p:cNvSpPr>
            <a:spLocks noChangeArrowheads="1"/>
          </p:cNvSpPr>
          <p:nvPr/>
        </p:nvSpPr>
        <p:spPr bwMode="auto">
          <a:xfrm>
            <a:off x="2411413" y="5554663"/>
            <a:ext cx="18732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ctr"/>
            <a:r>
              <a:rPr lang="en-US" altLang="ko-KR" sz="1100"/>
              <a:t>- </a:t>
            </a:r>
            <a:r>
              <a:rPr lang="ko-KR" altLang="en-US" sz="1100"/>
              <a:t>오늘의 메뉴</a:t>
            </a:r>
          </a:p>
          <a:p>
            <a:pPr>
              <a:buFontTx/>
              <a:buChar char="-"/>
            </a:pPr>
            <a:r>
              <a:rPr lang="ko-KR" altLang="en-US" sz="1100"/>
              <a:t> 설문조사</a:t>
            </a:r>
          </a:p>
          <a:p>
            <a:pPr>
              <a:buFontTx/>
              <a:buChar char="-"/>
            </a:pPr>
            <a:r>
              <a:rPr lang="ko-KR" altLang="en-US" sz="1100"/>
              <a:t> ‘구식’에 바란다</a:t>
            </a:r>
          </a:p>
        </p:txBody>
      </p:sp>
      <p:cxnSp>
        <p:nvCxnSpPr>
          <p:cNvPr id="24612" name="AutoShape 39"/>
          <p:cNvCxnSpPr>
            <a:cxnSpLocks noChangeShapeType="1"/>
            <a:stCxn id="38934" idx="3"/>
            <a:endCxn id="38949" idx="1"/>
          </p:cNvCxnSpPr>
          <p:nvPr/>
        </p:nvCxnSpPr>
        <p:spPr bwMode="auto">
          <a:xfrm flipV="1">
            <a:off x="2052638" y="5316538"/>
            <a:ext cx="3111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613" name="Text Box 5"/>
          <p:cNvSpPr txBox="1">
            <a:spLocks noChangeArrowheads="1"/>
          </p:cNvSpPr>
          <p:nvPr/>
        </p:nvSpPr>
        <p:spPr bwMode="auto">
          <a:xfrm>
            <a:off x="5003800" y="385763"/>
            <a:ext cx="2093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컨텐츠 구성 방안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웹사이트 구축 방안</a:t>
            </a:r>
          </a:p>
        </p:txBody>
      </p:sp>
      <p:grpSp>
        <p:nvGrpSpPr>
          <p:cNvPr id="25603" name="Group 5"/>
          <p:cNvGrpSpPr>
            <a:grpSpLocks/>
          </p:cNvGrpSpPr>
          <p:nvPr/>
        </p:nvGrpSpPr>
        <p:grpSpPr bwMode="auto">
          <a:xfrm>
            <a:off x="612775" y="1412875"/>
            <a:ext cx="7920038" cy="4895850"/>
            <a:chOff x="340" y="482"/>
            <a:chExt cx="4989" cy="3084"/>
          </a:xfrm>
        </p:grpSpPr>
        <p:sp>
          <p:nvSpPr>
            <p:cNvPr id="41990" name="AutoShape 6"/>
            <p:cNvSpPr>
              <a:spLocks noChangeArrowheads="1"/>
            </p:cNvSpPr>
            <p:nvPr/>
          </p:nvSpPr>
          <p:spPr bwMode="auto">
            <a:xfrm>
              <a:off x="340" y="482"/>
              <a:ext cx="4989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200" b="1"/>
                <a:t>본 맛집 소개 웹사이트 구축 전략에 의해 제안요청에 제시된 요구사항에 부합되는 신규 </a:t>
              </a:r>
            </a:p>
            <a:p>
              <a:pPr algn="ctr">
                <a:defRPr/>
              </a:pPr>
              <a:r>
                <a:rPr lang="ko-KR" altLang="en-US" sz="1200" b="1"/>
                <a:t>서비스 항목 구현 상세 내역은 다음과 같습니다</a:t>
              </a:r>
              <a:r>
                <a:rPr lang="en-US" altLang="ko-KR" sz="1200" b="1"/>
                <a:t>.</a:t>
              </a:r>
            </a:p>
          </p:txBody>
        </p:sp>
        <p:grpSp>
          <p:nvGrpSpPr>
            <p:cNvPr id="25606" name="Group 7"/>
            <p:cNvGrpSpPr>
              <a:grpSpLocks/>
            </p:cNvGrpSpPr>
            <p:nvPr/>
          </p:nvGrpSpPr>
          <p:grpSpPr bwMode="auto">
            <a:xfrm>
              <a:off x="340" y="1071"/>
              <a:ext cx="4944" cy="2495"/>
              <a:chOff x="385" y="1071"/>
              <a:chExt cx="4763" cy="2405"/>
            </a:xfrm>
          </p:grpSpPr>
          <p:sp>
            <p:nvSpPr>
              <p:cNvPr id="41992" name="Rectangle 8"/>
              <p:cNvSpPr>
                <a:spLocks noChangeArrowheads="1"/>
              </p:cNvSpPr>
              <p:nvPr/>
            </p:nvSpPr>
            <p:spPr bwMode="auto">
              <a:xfrm>
                <a:off x="385" y="1071"/>
                <a:ext cx="1996" cy="272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200" b="1"/>
                  <a:t>사이트 구성 특화 아이템</a:t>
                </a:r>
              </a:p>
            </p:txBody>
          </p:sp>
          <p:sp>
            <p:nvSpPr>
              <p:cNvPr id="41993" name="Rectangle 9"/>
              <p:cNvSpPr>
                <a:spLocks noChangeArrowheads="1"/>
              </p:cNvSpPr>
              <p:nvPr/>
            </p:nvSpPr>
            <p:spPr bwMode="auto">
              <a:xfrm>
                <a:off x="2699" y="1480"/>
                <a:ext cx="2449" cy="18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200" b="1"/>
                  <a:t>개 발 방 안</a:t>
                </a:r>
              </a:p>
            </p:txBody>
          </p:sp>
          <p:sp>
            <p:nvSpPr>
              <p:cNvPr id="41994" name="Rectangle 10"/>
              <p:cNvSpPr>
                <a:spLocks noChangeArrowheads="1"/>
              </p:cNvSpPr>
              <p:nvPr/>
            </p:nvSpPr>
            <p:spPr bwMode="auto">
              <a:xfrm>
                <a:off x="385" y="1480"/>
                <a:ext cx="1996" cy="181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200" b="1"/>
                  <a:t>목 표 점</a:t>
                </a:r>
              </a:p>
            </p:txBody>
          </p:sp>
          <p:sp>
            <p:nvSpPr>
              <p:cNvPr id="41995" name="Rectangle 11"/>
              <p:cNvSpPr>
                <a:spLocks noChangeArrowheads="1"/>
              </p:cNvSpPr>
              <p:nvPr/>
            </p:nvSpPr>
            <p:spPr bwMode="auto">
              <a:xfrm>
                <a:off x="2699" y="2069"/>
                <a:ext cx="2449" cy="227"/>
              </a:xfrm>
              <a:prstGeom prst="rect">
                <a:avLst/>
              </a:prstGeom>
              <a:solidFill>
                <a:srgbClr val="99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200" b="1"/>
                  <a:t>온라인 설문조사를 통한 맛집 이미지 개선</a:t>
                </a:r>
              </a:p>
            </p:txBody>
          </p:sp>
          <p:sp>
            <p:nvSpPr>
              <p:cNvPr id="41996" name="Rectangle 12"/>
              <p:cNvSpPr>
                <a:spLocks noChangeArrowheads="1"/>
              </p:cNvSpPr>
              <p:nvPr/>
            </p:nvSpPr>
            <p:spPr bwMode="auto">
              <a:xfrm>
                <a:off x="2699" y="1797"/>
                <a:ext cx="2449" cy="227"/>
              </a:xfrm>
              <a:prstGeom prst="rect">
                <a:avLst/>
              </a:prstGeom>
              <a:solidFill>
                <a:srgbClr val="99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200" b="1"/>
                  <a:t>먹거리 소개 게시판을 통한 맛집 홍보 구축</a:t>
                </a:r>
              </a:p>
            </p:txBody>
          </p:sp>
          <p:sp>
            <p:nvSpPr>
              <p:cNvPr id="41997" name="Rectangle 13"/>
              <p:cNvSpPr>
                <a:spLocks noChangeArrowheads="1"/>
              </p:cNvSpPr>
              <p:nvPr/>
            </p:nvSpPr>
            <p:spPr bwMode="auto">
              <a:xfrm>
                <a:off x="385" y="1797"/>
                <a:ext cx="1996" cy="499"/>
              </a:xfrm>
              <a:prstGeom prst="rect">
                <a:avLst/>
              </a:prstGeom>
              <a:solidFill>
                <a:srgbClr val="99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200" b="1"/>
                  <a:t>맛집 및 상명대 홍보의 극대화</a:t>
                </a:r>
              </a:p>
            </p:txBody>
          </p:sp>
          <p:sp>
            <p:nvSpPr>
              <p:cNvPr id="25613" name="AutoShape 14"/>
              <p:cNvSpPr>
                <a:spLocks noChangeArrowheads="1"/>
              </p:cNvSpPr>
              <p:nvPr/>
            </p:nvSpPr>
            <p:spPr bwMode="auto">
              <a:xfrm>
                <a:off x="2426" y="1842"/>
                <a:ext cx="227" cy="40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99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1999" name="Rectangle 15"/>
              <p:cNvSpPr>
                <a:spLocks noChangeArrowheads="1"/>
              </p:cNvSpPr>
              <p:nvPr/>
            </p:nvSpPr>
            <p:spPr bwMode="auto">
              <a:xfrm>
                <a:off x="385" y="2387"/>
                <a:ext cx="1996" cy="499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200" b="1"/>
                  <a:t>커뮤니케이션 채널 활성화</a:t>
                </a:r>
              </a:p>
            </p:txBody>
          </p:sp>
          <p:sp>
            <p:nvSpPr>
              <p:cNvPr id="25615" name="AutoShape 16"/>
              <p:cNvSpPr>
                <a:spLocks noChangeArrowheads="1"/>
              </p:cNvSpPr>
              <p:nvPr/>
            </p:nvSpPr>
            <p:spPr bwMode="auto">
              <a:xfrm>
                <a:off x="2426" y="2432"/>
                <a:ext cx="227" cy="40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001" name="Rectangle 17"/>
              <p:cNvSpPr>
                <a:spLocks noChangeArrowheads="1"/>
              </p:cNvSpPr>
              <p:nvPr/>
            </p:nvSpPr>
            <p:spPr bwMode="auto">
              <a:xfrm>
                <a:off x="2699" y="2387"/>
                <a:ext cx="2449" cy="22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200" b="1"/>
                  <a:t>구성원 및 지역주민 간의 커뮤니케이션 채널</a:t>
                </a:r>
              </a:p>
            </p:txBody>
          </p:sp>
          <p:sp>
            <p:nvSpPr>
              <p:cNvPr id="42002" name="Rectangle 18"/>
              <p:cNvSpPr>
                <a:spLocks noChangeArrowheads="1"/>
              </p:cNvSpPr>
              <p:nvPr/>
            </p:nvSpPr>
            <p:spPr bwMode="auto">
              <a:xfrm>
                <a:off x="2699" y="2659"/>
                <a:ext cx="2449" cy="22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200" b="1"/>
                  <a:t>상명대 방문자를 위한 커뮤니티 구축</a:t>
                </a:r>
              </a:p>
            </p:txBody>
          </p:sp>
          <p:sp>
            <p:nvSpPr>
              <p:cNvPr id="42003" name="Rectangle 19"/>
              <p:cNvSpPr>
                <a:spLocks noChangeArrowheads="1"/>
              </p:cNvSpPr>
              <p:nvPr/>
            </p:nvSpPr>
            <p:spPr bwMode="auto">
              <a:xfrm>
                <a:off x="385" y="2976"/>
                <a:ext cx="1996" cy="499"/>
              </a:xfrm>
              <a:prstGeom prst="rect">
                <a:avLst/>
              </a:prstGeom>
              <a:solidFill>
                <a:srgbClr val="33CC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200" b="1"/>
                  <a:t>맛집의 이미지 개선및 이익의 극대화</a:t>
                </a:r>
              </a:p>
            </p:txBody>
          </p:sp>
          <p:sp>
            <p:nvSpPr>
              <p:cNvPr id="42004" name="Rectangle 20"/>
              <p:cNvSpPr>
                <a:spLocks noChangeArrowheads="1"/>
              </p:cNvSpPr>
              <p:nvPr/>
            </p:nvSpPr>
            <p:spPr bwMode="auto">
              <a:xfrm>
                <a:off x="2699" y="2976"/>
                <a:ext cx="2449" cy="227"/>
              </a:xfrm>
              <a:prstGeom prst="rect">
                <a:avLst/>
              </a:prstGeom>
              <a:solidFill>
                <a:srgbClr val="33CC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200" b="1"/>
                  <a:t>게시판을 통한 맛집 발전 채널 구축</a:t>
                </a:r>
              </a:p>
            </p:txBody>
          </p:sp>
          <p:sp>
            <p:nvSpPr>
              <p:cNvPr id="42005" name="Rectangle 21"/>
              <p:cNvSpPr>
                <a:spLocks noChangeArrowheads="1"/>
              </p:cNvSpPr>
              <p:nvPr/>
            </p:nvSpPr>
            <p:spPr bwMode="auto">
              <a:xfrm>
                <a:off x="2699" y="3249"/>
                <a:ext cx="2449" cy="227"/>
              </a:xfrm>
              <a:prstGeom prst="rect">
                <a:avLst/>
              </a:prstGeom>
              <a:solidFill>
                <a:srgbClr val="33CC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o-KR" altLang="en-US" sz="1200" b="1"/>
                  <a:t>홍보자료를 통한 맛집의 이미지 개선 극대화</a:t>
                </a:r>
              </a:p>
            </p:txBody>
          </p:sp>
          <p:sp>
            <p:nvSpPr>
              <p:cNvPr id="25621" name="AutoShape 22"/>
              <p:cNvSpPr>
                <a:spLocks noChangeArrowheads="1"/>
              </p:cNvSpPr>
              <p:nvPr/>
            </p:nvSpPr>
            <p:spPr bwMode="auto">
              <a:xfrm>
                <a:off x="2426" y="3022"/>
                <a:ext cx="227" cy="408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33CC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32363" y="404813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세부 실행 계획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웹사이트 구축 방안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932363" y="404813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세부 실행 계획</a:t>
            </a:r>
          </a:p>
        </p:txBody>
      </p:sp>
      <p:grpSp>
        <p:nvGrpSpPr>
          <p:cNvPr id="27653" name="Group 22"/>
          <p:cNvGrpSpPr>
            <a:grpSpLocks/>
          </p:cNvGrpSpPr>
          <p:nvPr/>
        </p:nvGrpSpPr>
        <p:grpSpPr bwMode="auto">
          <a:xfrm>
            <a:off x="611188" y="1428736"/>
            <a:ext cx="7921625" cy="4967287"/>
            <a:chOff x="385" y="1071"/>
            <a:chExt cx="4990" cy="3129"/>
          </a:xfrm>
        </p:grpSpPr>
        <p:sp>
          <p:nvSpPr>
            <p:cNvPr id="27654" name="AutoShape 6"/>
            <p:cNvSpPr>
              <a:spLocks noChangeArrowheads="1"/>
            </p:cNvSpPr>
            <p:nvPr/>
          </p:nvSpPr>
          <p:spPr bwMode="auto">
            <a:xfrm>
              <a:off x="385" y="1071"/>
              <a:ext cx="4990" cy="565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400"/>
                <a:t>상명대학교 대학 구성원간 및 지역주민간의 커뮤니케이션 채널 활성화를 위해 블로그형 게시판</a:t>
              </a:r>
              <a:r>
                <a:rPr lang="en-US" altLang="ko-KR" sz="1400"/>
                <a:t>, </a:t>
              </a:r>
            </a:p>
            <a:p>
              <a:pPr algn="ctr"/>
              <a:r>
                <a:rPr lang="ko-KR" altLang="en-US" sz="1400"/>
                <a:t>온라인 설문조사 시스템을 통해 대학 구성원과 지역주민간의 자연스러운 커뮤니케이션을 </a:t>
              </a:r>
            </a:p>
            <a:p>
              <a:pPr algn="ctr"/>
              <a:r>
                <a:rPr lang="ko-KR" altLang="en-US" sz="1400"/>
                <a:t>이끌어내며 자연스러운 공감대 형성으로 인한 시너지 효과를 형성할수 있도록합니다</a:t>
              </a:r>
              <a:r>
                <a:rPr lang="en-US" altLang="ko-KR" sz="1400"/>
                <a:t>. </a:t>
              </a:r>
            </a:p>
          </p:txBody>
        </p:sp>
        <p:sp>
          <p:nvSpPr>
            <p:cNvPr id="27655" name="AutoShape 7"/>
            <p:cNvSpPr>
              <a:spLocks noChangeArrowheads="1"/>
            </p:cNvSpPr>
            <p:nvPr/>
          </p:nvSpPr>
          <p:spPr bwMode="auto">
            <a:xfrm>
              <a:off x="385" y="1723"/>
              <a:ext cx="4990" cy="521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400"/>
                <a:t>커뮤니티 서비스는 상명대학교 구성원과 지역주민 모두에게 자부심과 재미를 부여할수 있는 </a:t>
              </a:r>
            </a:p>
            <a:p>
              <a:pPr algn="ctr"/>
              <a:r>
                <a:rPr lang="ko-KR" altLang="en-US" sz="1400"/>
                <a:t>경험을 제공하여 구성원간의 자연스러운 소속감 및 유대감을 부여할수 있어야 합니다</a:t>
              </a:r>
              <a:r>
                <a:rPr lang="en-US" altLang="ko-KR" sz="1400"/>
                <a:t>. </a:t>
              </a:r>
            </a:p>
          </p:txBody>
        </p:sp>
        <p:sp>
          <p:nvSpPr>
            <p:cNvPr id="27656" name="AutoShape 9"/>
            <p:cNvSpPr>
              <a:spLocks noChangeArrowheads="1"/>
            </p:cNvSpPr>
            <p:nvPr/>
          </p:nvSpPr>
          <p:spPr bwMode="auto">
            <a:xfrm>
              <a:off x="1980" y="3591"/>
              <a:ext cx="1536" cy="609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vert="eaVert"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27657" name="Oval 10"/>
            <p:cNvSpPr>
              <a:spLocks noChangeArrowheads="1"/>
            </p:cNvSpPr>
            <p:nvPr/>
          </p:nvSpPr>
          <p:spPr bwMode="auto">
            <a:xfrm>
              <a:off x="1681" y="2418"/>
              <a:ext cx="2303" cy="1000"/>
            </a:xfrm>
            <a:prstGeom prst="ellipse">
              <a:avLst/>
            </a:prstGeom>
            <a:solidFill>
              <a:srgbClr val="00CC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27658" name="Text Box 11"/>
            <p:cNvSpPr txBox="1">
              <a:spLocks noChangeArrowheads="1"/>
            </p:cNvSpPr>
            <p:nvPr/>
          </p:nvSpPr>
          <p:spPr bwMode="auto">
            <a:xfrm>
              <a:off x="2107" y="2504"/>
              <a:ext cx="1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200" b="1">
                  <a:latin typeface="Arial" pitchFamily="34" charset="0"/>
                </a:rPr>
                <a:t>‘</a:t>
              </a:r>
              <a:r>
                <a:rPr lang="ko-KR" altLang="en-US" sz="1200" b="1"/>
                <a:t>맛</a:t>
              </a:r>
              <a:r>
                <a:rPr lang="ko-KR" altLang="en-US" sz="1200" b="1">
                  <a:latin typeface="Arial" pitchFamily="34" charset="0"/>
                </a:rPr>
                <a:t>’</a:t>
              </a:r>
              <a:r>
                <a:rPr lang="ko-KR" altLang="en-US" sz="1200" b="1"/>
                <a:t> 과 </a:t>
              </a:r>
              <a:r>
                <a:rPr lang="ko-KR" altLang="en-US" sz="1200" b="1">
                  <a:latin typeface="Arial" pitchFamily="34" charset="0"/>
                </a:rPr>
                <a:t>‘</a:t>
              </a:r>
              <a:r>
                <a:rPr lang="ko-KR" altLang="en-US" sz="1200" b="1"/>
                <a:t>멋</a:t>
              </a:r>
              <a:r>
                <a:rPr lang="ko-KR" altLang="en-US" sz="1200" b="1">
                  <a:latin typeface="Arial" pitchFamily="34" charset="0"/>
                </a:rPr>
                <a:t>’</a:t>
              </a:r>
              <a:r>
                <a:rPr lang="ko-KR" altLang="en-US" sz="1200" b="1"/>
                <a:t> 그리고 </a:t>
              </a:r>
              <a:r>
                <a:rPr lang="ko-KR" altLang="en-US" sz="1200" b="1">
                  <a:latin typeface="Arial" pitchFamily="34" charset="0"/>
                </a:rPr>
                <a:t>‘</a:t>
              </a:r>
              <a:r>
                <a:rPr lang="ko-KR" altLang="en-US" sz="1200" b="1"/>
                <a:t>참여</a:t>
              </a:r>
              <a:r>
                <a:rPr lang="ko-KR" altLang="en-US" sz="1200" b="1">
                  <a:latin typeface="Arial" pitchFamily="34" charset="0"/>
                </a:rPr>
                <a:t>’</a:t>
              </a:r>
              <a:r>
                <a:rPr lang="ko-KR" altLang="en-US" sz="1200" b="1"/>
                <a:t> 가 있는 커뮤니티 공간</a:t>
              </a:r>
              <a:r>
                <a:rPr lang="en-US" altLang="ko-KR" sz="1200" b="1"/>
                <a:t>. </a:t>
              </a:r>
            </a:p>
          </p:txBody>
        </p:sp>
        <p:sp>
          <p:nvSpPr>
            <p:cNvPr id="27659" name="Text Box 12"/>
            <p:cNvSpPr txBox="1">
              <a:spLocks noChangeArrowheads="1"/>
            </p:cNvSpPr>
            <p:nvPr/>
          </p:nvSpPr>
          <p:spPr bwMode="auto">
            <a:xfrm>
              <a:off x="2234" y="2981"/>
              <a:ext cx="3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ko-KR" altLang="ko-KR"/>
            </a:p>
          </p:txBody>
        </p:sp>
        <p:sp>
          <p:nvSpPr>
            <p:cNvPr id="27660" name="AutoShape 13"/>
            <p:cNvSpPr>
              <a:spLocks noChangeArrowheads="1"/>
            </p:cNvSpPr>
            <p:nvPr/>
          </p:nvSpPr>
          <p:spPr bwMode="auto">
            <a:xfrm>
              <a:off x="481" y="2461"/>
              <a:ext cx="1023" cy="104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99CC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ko-KR" altLang="en-US" b="1"/>
                <a:t>교직원</a:t>
              </a:r>
            </a:p>
          </p:txBody>
        </p:sp>
        <p:sp>
          <p:nvSpPr>
            <p:cNvPr id="27661" name="AutoShape 14"/>
            <p:cNvSpPr>
              <a:spLocks noChangeArrowheads="1"/>
            </p:cNvSpPr>
            <p:nvPr/>
          </p:nvSpPr>
          <p:spPr bwMode="auto">
            <a:xfrm>
              <a:off x="4128" y="2461"/>
              <a:ext cx="1024" cy="1049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sp>
          <p:nvSpPr>
            <p:cNvPr id="27662" name="Text Box 15"/>
            <p:cNvSpPr txBox="1">
              <a:spLocks noChangeArrowheads="1"/>
            </p:cNvSpPr>
            <p:nvPr/>
          </p:nvSpPr>
          <p:spPr bwMode="auto">
            <a:xfrm>
              <a:off x="4432" y="2882"/>
              <a:ext cx="8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b="1"/>
                <a:t>학생</a:t>
              </a:r>
            </a:p>
          </p:txBody>
        </p:sp>
        <p:sp>
          <p:nvSpPr>
            <p:cNvPr id="27663" name="Text Box 16"/>
            <p:cNvSpPr txBox="1">
              <a:spLocks noChangeArrowheads="1"/>
            </p:cNvSpPr>
            <p:nvPr/>
          </p:nvSpPr>
          <p:spPr bwMode="auto">
            <a:xfrm>
              <a:off x="2398" y="3766"/>
              <a:ext cx="7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b="1" dirty="0"/>
                <a:t>지역주민</a:t>
              </a:r>
            </a:p>
          </p:txBody>
        </p:sp>
        <p:sp>
          <p:nvSpPr>
            <p:cNvPr id="27664" name="AutoShape 17"/>
            <p:cNvSpPr>
              <a:spLocks noChangeArrowheads="1"/>
            </p:cNvSpPr>
            <p:nvPr/>
          </p:nvSpPr>
          <p:spPr bwMode="auto">
            <a:xfrm>
              <a:off x="2449" y="3157"/>
              <a:ext cx="703" cy="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ko-KR" altLang="en-US" b="1"/>
                <a:t>참여</a:t>
              </a:r>
            </a:p>
          </p:txBody>
        </p:sp>
        <p:sp>
          <p:nvSpPr>
            <p:cNvPr id="27665" name="AutoShape 18"/>
            <p:cNvSpPr>
              <a:spLocks noChangeArrowheads="1"/>
            </p:cNvSpPr>
            <p:nvPr/>
          </p:nvSpPr>
          <p:spPr bwMode="auto">
            <a:xfrm>
              <a:off x="3072" y="2852"/>
              <a:ext cx="703" cy="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ko-KR" altLang="en-US" b="1"/>
                <a:t>멋</a:t>
              </a:r>
            </a:p>
          </p:txBody>
        </p:sp>
        <p:sp>
          <p:nvSpPr>
            <p:cNvPr id="27666" name="AutoShape 19"/>
            <p:cNvSpPr>
              <a:spLocks noChangeArrowheads="1"/>
            </p:cNvSpPr>
            <p:nvPr/>
          </p:nvSpPr>
          <p:spPr bwMode="auto">
            <a:xfrm>
              <a:off x="1825" y="2896"/>
              <a:ext cx="703" cy="2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ko-KR" altLang="en-US" b="1"/>
                <a:t>맛</a:t>
              </a:r>
            </a:p>
          </p:txBody>
        </p:sp>
        <p:sp>
          <p:nvSpPr>
            <p:cNvPr id="27667" name="AutoShape 20"/>
            <p:cNvSpPr>
              <a:spLocks noChangeArrowheads="1"/>
            </p:cNvSpPr>
            <p:nvPr/>
          </p:nvSpPr>
          <p:spPr bwMode="auto">
            <a:xfrm>
              <a:off x="2689" y="2896"/>
              <a:ext cx="257" cy="142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웹사이트 구축 방안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932363" y="404813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세부 실행 계획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68596" y="1196975"/>
            <a:ext cx="108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tx2"/>
                </a:solidFill>
              </a:rPr>
              <a:t>커뮤니티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grpSp>
        <p:nvGrpSpPr>
          <p:cNvPr id="28677" name="Group 52"/>
          <p:cNvGrpSpPr>
            <a:grpSpLocks/>
          </p:cNvGrpSpPr>
          <p:nvPr/>
        </p:nvGrpSpPr>
        <p:grpSpPr bwMode="auto">
          <a:xfrm>
            <a:off x="684213" y="1846263"/>
            <a:ext cx="7704137" cy="4606925"/>
            <a:chOff x="431" y="1163"/>
            <a:chExt cx="4853" cy="2902"/>
          </a:xfrm>
        </p:grpSpPr>
        <p:sp>
          <p:nvSpPr>
            <p:cNvPr id="28678" name="AutoShape 20"/>
            <p:cNvSpPr>
              <a:spLocks noChangeArrowheads="1"/>
            </p:cNvSpPr>
            <p:nvPr/>
          </p:nvSpPr>
          <p:spPr bwMode="auto">
            <a:xfrm>
              <a:off x="4102" y="2165"/>
              <a:ext cx="1182" cy="1899"/>
            </a:xfrm>
            <a:prstGeom prst="roundRect">
              <a:avLst>
                <a:gd name="adj" fmla="val 13745"/>
              </a:avLst>
            </a:prstGeom>
            <a:solidFill>
              <a:srgbClr val="EAEAEA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28679" name="AutoShape 21"/>
            <p:cNvSpPr>
              <a:spLocks noChangeArrowheads="1"/>
            </p:cNvSpPr>
            <p:nvPr/>
          </p:nvSpPr>
          <p:spPr bwMode="auto">
            <a:xfrm>
              <a:off x="2868" y="2166"/>
              <a:ext cx="1182" cy="1899"/>
            </a:xfrm>
            <a:prstGeom prst="roundRect">
              <a:avLst>
                <a:gd name="adj" fmla="val 13745"/>
              </a:avLst>
            </a:prstGeom>
            <a:solidFill>
              <a:srgbClr val="EAEAEA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28680" name="AutoShape 22"/>
            <p:cNvSpPr>
              <a:spLocks noChangeArrowheads="1"/>
            </p:cNvSpPr>
            <p:nvPr/>
          </p:nvSpPr>
          <p:spPr bwMode="auto">
            <a:xfrm>
              <a:off x="1649" y="2165"/>
              <a:ext cx="1183" cy="1899"/>
            </a:xfrm>
            <a:prstGeom prst="roundRect">
              <a:avLst>
                <a:gd name="adj" fmla="val 13745"/>
              </a:avLst>
            </a:prstGeom>
            <a:solidFill>
              <a:srgbClr val="EAEAEA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grpSp>
          <p:nvGrpSpPr>
            <p:cNvPr id="28681" name="Group 23"/>
            <p:cNvGrpSpPr>
              <a:grpSpLocks/>
            </p:cNvGrpSpPr>
            <p:nvPr/>
          </p:nvGrpSpPr>
          <p:grpSpPr bwMode="auto">
            <a:xfrm>
              <a:off x="647" y="1163"/>
              <a:ext cx="4300" cy="726"/>
              <a:chOff x="624" y="1152"/>
              <a:chExt cx="4080" cy="720"/>
            </a:xfrm>
          </p:grpSpPr>
          <p:sp>
            <p:nvSpPr>
              <p:cNvPr id="28691" name="Rectangle 24"/>
              <p:cNvSpPr>
                <a:spLocks noChangeArrowheads="1"/>
              </p:cNvSpPr>
              <p:nvPr/>
            </p:nvSpPr>
            <p:spPr bwMode="gray">
              <a:xfrm rot="3419336">
                <a:off x="624" y="1200"/>
                <a:ext cx="672" cy="672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grpSp>
            <p:nvGrpSpPr>
              <p:cNvPr id="28692" name="Group 25"/>
              <p:cNvGrpSpPr>
                <a:grpSpLocks/>
              </p:cNvGrpSpPr>
              <p:nvPr/>
            </p:nvGrpSpPr>
            <p:grpSpPr bwMode="auto">
              <a:xfrm>
                <a:off x="1296" y="1296"/>
                <a:ext cx="624" cy="96"/>
                <a:chOff x="2003" y="3439"/>
                <a:chExt cx="468" cy="244"/>
              </a:xfrm>
            </p:grpSpPr>
            <p:sp>
              <p:nvSpPr>
                <p:cNvPr id="46106" name="Oval 26"/>
                <p:cNvSpPr>
                  <a:spLocks noChangeArrowheads="1"/>
                </p:cNvSpPr>
                <p:nvPr/>
              </p:nvSpPr>
              <p:spPr bwMode="gray">
                <a:xfrm>
                  <a:off x="2003" y="3438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46107" name="Rectangle 27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9" cy="24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46108" name="Oval 28"/>
                <p:cNvSpPr>
                  <a:spLocks noChangeArrowheads="1"/>
                </p:cNvSpPr>
                <p:nvPr/>
              </p:nvSpPr>
              <p:spPr bwMode="gray">
                <a:xfrm>
                  <a:off x="2400" y="3444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46109" name="Oval 29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</p:grpSp>
          <p:sp>
            <p:nvSpPr>
              <p:cNvPr id="28693" name="Rectangle 30"/>
              <p:cNvSpPr>
                <a:spLocks noChangeArrowheads="1"/>
              </p:cNvSpPr>
              <p:nvPr/>
            </p:nvSpPr>
            <p:spPr bwMode="gray">
              <a:xfrm rot="3419336">
                <a:off x="1776" y="1152"/>
                <a:ext cx="672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grpSp>
            <p:nvGrpSpPr>
              <p:cNvPr id="28694" name="Group 31"/>
              <p:cNvGrpSpPr>
                <a:grpSpLocks/>
              </p:cNvGrpSpPr>
              <p:nvPr/>
            </p:nvGrpSpPr>
            <p:grpSpPr bwMode="auto">
              <a:xfrm>
                <a:off x="2448" y="1296"/>
                <a:ext cx="624" cy="96"/>
                <a:chOff x="2003" y="3439"/>
                <a:chExt cx="468" cy="244"/>
              </a:xfrm>
            </p:grpSpPr>
            <p:sp>
              <p:nvSpPr>
                <p:cNvPr id="46112" name="Oval 32"/>
                <p:cNvSpPr>
                  <a:spLocks noChangeArrowheads="1"/>
                </p:cNvSpPr>
                <p:nvPr/>
              </p:nvSpPr>
              <p:spPr bwMode="gray">
                <a:xfrm>
                  <a:off x="2003" y="3438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46113" name="Rectangle 33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9" cy="24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46114" name="Oval 34"/>
                <p:cNvSpPr>
                  <a:spLocks noChangeArrowheads="1"/>
                </p:cNvSpPr>
                <p:nvPr/>
              </p:nvSpPr>
              <p:spPr bwMode="gray">
                <a:xfrm>
                  <a:off x="2400" y="3444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46115" name="Oval 35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</p:grpSp>
          <p:sp>
            <p:nvSpPr>
              <p:cNvPr id="28695" name="Rectangle 36"/>
              <p:cNvSpPr>
                <a:spLocks noChangeArrowheads="1"/>
              </p:cNvSpPr>
              <p:nvPr/>
            </p:nvSpPr>
            <p:spPr bwMode="gray">
              <a:xfrm rot="3419336">
                <a:off x="2880" y="1152"/>
                <a:ext cx="672" cy="672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  <p:grpSp>
            <p:nvGrpSpPr>
              <p:cNvPr id="28696" name="Group 37"/>
              <p:cNvGrpSpPr>
                <a:grpSpLocks/>
              </p:cNvGrpSpPr>
              <p:nvPr/>
            </p:nvGrpSpPr>
            <p:grpSpPr bwMode="auto">
              <a:xfrm>
                <a:off x="3600" y="1296"/>
                <a:ext cx="816" cy="96"/>
                <a:chOff x="2003" y="3439"/>
                <a:chExt cx="468" cy="244"/>
              </a:xfrm>
            </p:grpSpPr>
            <p:sp>
              <p:nvSpPr>
                <p:cNvPr id="46118" name="Oval 38"/>
                <p:cNvSpPr>
                  <a:spLocks noChangeArrowheads="1"/>
                </p:cNvSpPr>
                <p:nvPr/>
              </p:nvSpPr>
              <p:spPr bwMode="gray">
                <a:xfrm>
                  <a:off x="2003" y="3438"/>
                  <a:ext cx="79" cy="24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46119" name="Rectangle 39"/>
                <p:cNvSpPr>
                  <a:spLocks noChangeArrowheads="1"/>
                </p:cNvSpPr>
                <p:nvPr/>
              </p:nvSpPr>
              <p:spPr bwMode="gray">
                <a:xfrm>
                  <a:off x="2048" y="3441"/>
                  <a:ext cx="388" cy="24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46120" name="Oval 40"/>
                <p:cNvSpPr>
                  <a:spLocks noChangeArrowheads="1"/>
                </p:cNvSpPr>
                <p:nvPr/>
              </p:nvSpPr>
              <p:spPr bwMode="gray">
                <a:xfrm>
                  <a:off x="2400" y="3444"/>
                  <a:ext cx="71" cy="23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46121" name="Oval 41"/>
                <p:cNvSpPr>
                  <a:spLocks noChangeArrowheads="1"/>
                </p:cNvSpPr>
                <p:nvPr/>
              </p:nvSpPr>
              <p:spPr bwMode="gray">
                <a:xfrm>
                  <a:off x="2438" y="3519"/>
                  <a:ext cx="20" cy="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</p:grpSp>
          <p:sp>
            <p:nvSpPr>
              <p:cNvPr id="28697" name="Rectangle 42"/>
              <p:cNvSpPr>
                <a:spLocks noChangeArrowheads="1"/>
              </p:cNvSpPr>
              <p:nvPr/>
            </p:nvSpPr>
            <p:spPr bwMode="gray">
              <a:xfrm rot="3419336">
                <a:off x="4032" y="1152"/>
                <a:ext cx="672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8682" name="AutoShape 43"/>
            <p:cNvSpPr>
              <a:spLocks noChangeArrowheads="1"/>
            </p:cNvSpPr>
            <p:nvPr/>
          </p:nvSpPr>
          <p:spPr bwMode="white">
            <a:xfrm>
              <a:off x="606" y="1414"/>
              <a:ext cx="844" cy="276"/>
            </a:xfrm>
            <a:prstGeom prst="roundRect">
              <a:avLst>
                <a:gd name="adj" fmla="val 50000"/>
              </a:avLst>
            </a:prstGeom>
            <a:noFill/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latinLnBrk="0" hangingPunct="0"/>
              <a:r>
                <a:rPr kumimoji="0" lang="ko-KR" altLang="en-US" sz="1600" b="1"/>
                <a:t>맛</a:t>
              </a:r>
              <a:r>
                <a:rPr kumimoji="0" lang="en-US" altLang="ko-KR" sz="1600" b="1"/>
                <a:t>&amp;</a:t>
              </a:r>
              <a:r>
                <a:rPr kumimoji="0" lang="ko-KR" altLang="en-US" sz="1600" b="1"/>
                <a:t>멋 </a:t>
              </a:r>
              <a:endParaRPr kumimoji="0" lang="ko-KR" altLang="en-US" sz="1600" b="1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8683" name="AutoShape 44"/>
            <p:cNvSpPr>
              <a:spLocks noChangeArrowheads="1"/>
            </p:cNvSpPr>
            <p:nvPr/>
          </p:nvSpPr>
          <p:spPr bwMode="white">
            <a:xfrm>
              <a:off x="1816" y="1376"/>
              <a:ext cx="856" cy="276"/>
            </a:xfrm>
            <a:prstGeom prst="roundRect">
              <a:avLst>
                <a:gd name="adj" fmla="val 50000"/>
              </a:avLst>
            </a:prstGeom>
            <a:noFill/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latinLnBrk="0" hangingPunct="0"/>
              <a:r>
                <a:rPr kumimoji="0" lang="ko-KR" altLang="en-US" sz="1600" b="1"/>
                <a:t>맛집 뒷담화 </a:t>
              </a:r>
            </a:p>
          </p:txBody>
        </p:sp>
        <p:sp>
          <p:nvSpPr>
            <p:cNvPr id="28684" name="AutoShape 45"/>
            <p:cNvSpPr>
              <a:spLocks noChangeArrowheads="1"/>
            </p:cNvSpPr>
            <p:nvPr/>
          </p:nvSpPr>
          <p:spPr bwMode="white">
            <a:xfrm>
              <a:off x="4150" y="1361"/>
              <a:ext cx="950" cy="276"/>
            </a:xfrm>
            <a:prstGeom prst="roundRect">
              <a:avLst>
                <a:gd name="adj" fmla="val 50000"/>
              </a:avLst>
            </a:prstGeom>
            <a:noFill/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latinLnBrk="0" hangingPunct="0"/>
              <a:r>
                <a:rPr kumimoji="0" lang="ko-KR" altLang="en-US" sz="1600" b="1"/>
                <a:t>맛집설문조사 </a:t>
              </a:r>
            </a:p>
          </p:txBody>
        </p:sp>
        <p:sp>
          <p:nvSpPr>
            <p:cNvPr id="28685" name="AutoShape 46"/>
            <p:cNvSpPr>
              <a:spLocks noChangeArrowheads="1"/>
            </p:cNvSpPr>
            <p:nvPr/>
          </p:nvSpPr>
          <p:spPr bwMode="white">
            <a:xfrm>
              <a:off x="2986" y="1376"/>
              <a:ext cx="855" cy="276"/>
            </a:xfrm>
            <a:prstGeom prst="roundRect">
              <a:avLst>
                <a:gd name="adj" fmla="val 50000"/>
              </a:avLst>
            </a:prstGeom>
            <a:noFill/>
            <a:ln w="38100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latinLnBrk="0" hangingPunct="0"/>
              <a:r>
                <a:rPr kumimoji="0" lang="ko-KR" altLang="en-US" sz="1600" b="1"/>
                <a:t>맛개발소 </a:t>
              </a:r>
            </a:p>
          </p:txBody>
        </p:sp>
        <p:sp>
          <p:nvSpPr>
            <p:cNvPr id="28686" name="AutoShape 47"/>
            <p:cNvSpPr>
              <a:spLocks noChangeArrowheads="1"/>
            </p:cNvSpPr>
            <p:nvPr/>
          </p:nvSpPr>
          <p:spPr bwMode="auto">
            <a:xfrm>
              <a:off x="431" y="2165"/>
              <a:ext cx="1182" cy="1899"/>
            </a:xfrm>
            <a:prstGeom prst="roundRect">
              <a:avLst>
                <a:gd name="adj" fmla="val 13745"/>
              </a:avLst>
            </a:prstGeom>
            <a:solidFill>
              <a:srgbClr val="EAEAEA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28687" name="Text Box 48"/>
            <p:cNvSpPr txBox="1">
              <a:spLocks noChangeArrowheads="1"/>
            </p:cNvSpPr>
            <p:nvPr/>
          </p:nvSpPr>
          <p:spPr bwMode="auto">
            <a:xfrm>
              <a:off x="495" y="2632"/>
              <a:ext cx="1070" cy="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1600"/>
                <a:t>맛 </a:t>
              </a:r>
              <a:r>
                <a:rPr lang="en-US" altLang="ko-KR" sz="1600"/>
                <a:t>&amp; </a:t>
              </a:r>
              <a:r>
                <a:rPr lang="ko-KR" altLang="en-US" sz="1600"/>
                <a:t>멋에서는 대학구성원과 지역주민간의 맛과 멋을 통한 자연스러운 의사소통을 구현합니다</a:t>
              </a:r>
              <a:r>
                <a:rPr lang="en-US" altLang="ko-KR" sz="1600"/>
                <a:t>. </a:t>
              </a:r>
            </a:p>
          </p:txBody>
        </p:sp>
        <p:sp>
          <p:nvSpPr>
            <p:cNvPr id="28688" name="Text Box 49"/>
            <p:cNvSpPr txBox="1">
              <a:spLocks noChangeArrowheads="1"/>
            </p:cNvSpPr>
            <p:nvPr/>
          </p:nvSpPr>
          <p:spPr bwMode="auto">
            <a:xfrm>
              <a:off x="1663" y="2478"/>
              <a:ext cx="1126" cy="1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1600"/>
                <a:t>맛에 얽힌 사연이나 맛집에 관한 자유스러운 발언으로 유대감을 형성하며 맛집 발전에 영향을 줄 수 있는 커뮤니티 공간 </a:t>
              </a:r>
            </a:p>
          </p:txBody>
        </p:sp>
        <p:sp>
          <p:nvSpPr>
            <p:cNvPr id="28689" name="Text Box 50"/>
            <p:cNvSpPr txBox="1">
              <a:spLocks noChangeArrowheads="1"/>
            </p:cNvSpPr>
            <p:nvPr/>
          </p:nvSpPr>
          <p:spPr bwMode="auto">
            <a:xfrm>
              <a:off x="2835" y="2555"/>
              <a:ext cx="1216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1600"/>
                <a:t>사이트에 참여하는 모두가 자신이 원하는 메뉴를 선정하고 또한 개발을 원함으로써 맛집 개선방향을 선도합니다</a:t>
              </a:r>
              <a:r>
                <a:rPr lang="en-US" altLang="ko-KR" sz="1600"/>
                <a:t>. </a:t>
              </a:r>
            </a:p>
          </p:txBody>
        </p:sp>
        <p:sp>
          <p:nvSpPr>
            <p:cNvPr id="28690" name="Text Box 51"/>
            <p:cNvSpPr txBox="1">
              <a:spLocks noChangeArrowheads="1"/>
            </p:cNvSpPr>
            <p:nvPr/>
          </p:nvSpPr>
          <p:spPr bwMode="auto">
            <a:xfrm>
              <a:off x="4102" y="2632"/>
              <a:ext cx="1167" cy="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1600"/>
                <a:t>여러 맛집을 설문 조사하여 맛집의 이미지를 재 창출하며 맛집 이익의 극대화를 불러옵니다</a:t>
              </a:r>
              <a:r>
                <a:rPr lang="en-US" altLang="ko-KR" sz="1600"/>
                <a:t>. 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웹사이트 구축 방안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932363" y="404813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세부 실행 계획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9750" y="1196975"/>
            <a:ext cx="2125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[</a:t>
            </a:r>
            <a:r>
              <a:rPr lang="ko-KR" altLang="en-US" b="1">
                <a:solidFill>
                  <a:schemeClr val="tx2"/>
                </a:solidFill>
              </a:rPr>
              <a:t>디자인 구현 원칙</a:t>
            </a:r>
            <a:r>
              <a:rPr lang="en-US" altLang="ko-KR" b="1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611188" y="1844675"/>
            <a:ext cx="7920037" cy="809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611188" y="1924050"/>
            <a:ext cx="788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/>
              <a:t> </a:t>
            </a:r>
            <a:r>
              <a:rPr lang="ko-KR" altLang="en-US" sz="1200"/>
              <a:t>본 맛집 소개 사이트는 다음과 같은 기본적인 전제 사항들을 수립하여 이를 준수하면서 구현하도록 합니다 </a:t>
            </a:r>
            <a:r>
              <a:rPr lang="en-US" altLang="ko-KR" sz="1200"/>
              <a:t>. </a:t>
            </a:r>
          </a:p>
          <a:p>
            <a:r>
              <a:rPr lang="ko-KR" altLang="en-US" sz="1200"/>
              <a:t>이 같은 기본전제를 확립한 이유는 보다 일관성 있는 홈페이지를 아이덴티티를 구축하기 위해서 이며 인터페이스 디자인 작업을 효율적으로 수행하고 사이트 유지</a:t>
            </a:r>
            <a:r>
              <a:rPr lang="en-US" altLang="ko-KR" sz="1200"/>
              <a:t>, </a:t>
            </a:r>
            <a:r>
              <a:rPr lang="ko-KR" altLang="en-US" sz="1200"/>
              <a:t>관리를 제어하기 위함입니다</a:t>
            </a:r>
            <a:r>
              <a:rPr lang="en-US" altLang="ko-KR" sz="1200"/>
              <a:t>. 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682625" y="2895600"/>
            <a:ext cx="7850188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</a:pPr>
            <a:r>
              <a:rPr lang="en-US" altLang="ko-KR" sz="1600"/>
              <a:t>1. </a:t>
            </a:r>
            <a:r>
              <a:rPr lang="ko-KR" altLang="en-US" sz="1600"/>
              <a:t>사이트 컨텐츠의 양과 사용자의 사용환경을 고려하여 </a:t>
            </a:r>
            <a:r>
              <a:rPr lang="en-US" altLang="ko-KR" sz="1600"/>
              <a:t>800*600 </a:t>
            </a:r>
            <a:r>
              <a:rPr lang="ko-KR" altLang="en-US" sz="1600"/>
              <a:t>모드로 가로</a:t>
            </a:r>
          </a:p>
          <a:p>
            <a:pPr marL="342900" indent="-342900">
              <a:lnSpc>
                <a:spcPct val="110000"/>
              </a:lnSpc>
            </a:pPr>
            <a:r>
              <a:rPr lang="ko-KR" altLang="en-US" sz="1600"/>
              <a:t>    </a:t>
            </a:r>
            <a:r>
              <a:rPr lang="en-US" altLang="ko-KR" sz="1600"/>
              <a:t>800pixel/16bit color </a:t>
            </a:r>
            <a:r>
              <a:rPr lang="ko-KR" altLang="en-US" sz="1600"/>
              <a:t>의 해상도를 기준으로 한다</a:t>
            </a:r>
            <a:r>
              <a:rPr lang="en-US" altLang="ko-KR" sz="1600"/>
              <a:t>.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ko-KR" sz="1600"/>
              <a:t>2. </a:t>
            </a:r>
            <a:r>
              <a:rPr lang="ko-KR" altLang="en-US" sz="1600"/>
              <a:t>페이지의 세로길이는 내용의 양에 따라 유동적이나 </a:t>
            </a:r>
            <a:r>
              <a:rPr lang="en-US" altLang="ko-KR" sz="1600"/>
              <a:t>600 pixel </a:t>
            </a:r>
            <a:r>
              <a:rPr lang="ko-KR" altLang="en-US" sz="1600"/>
              <a:t>을 넘지 않도록</a:t>
            </a:r>
          </a:p>
          <a:p>
            <a:pPr marL="342900" indent="-342900">
              <a:lnSpc>
                <a:spcPct val="110000"/>
              </a:lnSpc>
            </a:pPr>
            <a:r>
              <a:rPr lang="ko-KR" altLang="en-US" sz="1600"/>
              <a:t>   고려하며</a:t>
            </a:r>
            <a:r>
              <a:rPr lang="en-US" altLang="ko-KR" sz="1600"/>
              <a:t>, </a:t>
            </a:r>
            <a:r>
              <a:rPr lang="ko-KR" altLang="en-US" sz="1600"/>
              <a:t>불가피하게 늘어나는 경우 스크롤바를 사용하여 사용자의 신속한</a:t>
            </a:r>
          </a:p>
          <a:p>
            <a:pPr marL="342900" indent="-342900">
              <a:lnSpc>
                <a:spcPct val="110000"/>
              </a:lnSpc>
            </a:pPr>
            <a:r>
              <a:rPr lang="ko-KR" altLang="en-US" sz="1600"/>
              <a:t>   네비게이션을 가능하도록 한다</a:t>
            </a:r>
            <a:r>
              <a:rPr lang="en-US" altLang="ko-KR" sz="1600"/>
              <a:t>.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ko-KR" sz="1600"/>
              <a:t>3. </a:t>
            </a:r>
            <a:r>
              <a:rPr lang="ko-KR" altLang="en-US" sz="1600"/>
              <a:t>모든 이미지는 </a:t>
            </a:r>
            <a:r>
              <a:rPr lang="en-US" altLang="ko-KR" sz="1600"/>
              <a:t>gif </a:t>
            </a:r>
            <a:r>
              <a:rPr lang="ko-KR" altLang="en-US" sz="1600"/>
              <a:t>포맷을 기준으로 하며 선명한 이미지나 사진 이미지의 사용시</a:t>
            </a:r>
          </a:p>
          <a:p>
            <a:pPr marL="342900" indent="-342900">
              <a:lnSpc>
                <a:spcPct val="110000"/>
              </a:lnSpc>
            </a:pPr>
            <a:r>
              <a:rPr lang="ko-KR" altLang="en-US" sz="1600"/>
              <a:t>    </a:t>
            </a:r>
            <a:r>
              <a:rPr lang="en-US" altLang="ko-KR" sz="1600"/>
              <a:t>jpeg </a:t>
            </a:r>
            <a:r>
              <a:rPr lang="ko-KR" altLang="en-US" sz="1600"/>
              <a:t>포맷을 사용한다</a:t>
            </a:r>
            <a:r>
              <a:rPr lang="en-US" altLang="ko-KR" sz="1600"/>
              <a:t>.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ko-KR" sz="1600"/>
              <a:t>4. </a:t>
            </a:r>
            <a:r>
              <a:rPr lang="ko-KR" altLang="en-US" sz="1600"/>
              <a:t>모든 이미지는 사이트의 속도 향상을 위해 디더링 하는 것을 원칙으로 한다</a:t>
            </a:r>
            <a:r>
              <a:rPr lang="en-US" altLang="ko-KR" sz="1600"/>
              <a:t>.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ko-KR" sz="1600"/>
              <a:t>5. </a:t>
            </a:r>
            <a:r>
              <a:rPr lang="ko-KR" altLang="en-US" sz="1600"/>
              <a:t>모든 메뉴는 일목요연한 메뉴나열과 사용상의 편의를 위해 메뉴 확장 규칙을</a:t>
            </a:r>
          </a:p>
          <a:p>
            <a:pPr marL="342900" indent="-342900">
              <a:lnSpc>
                <a:spcPct val="110000"/>
              </a:lnSpc>
            </a:pPr>
            <a:r>
              <a:rPr lang="ko-KR" altLang="en-US" sz="1600"/>
              <a:t>   만들고 이에 의해 제어되도록 한다</a:t>
            </a:r>
            <a:r>
              <a:rPr lang="en-US" altLang="ko-KR" sz="1600"/>
              <a:t>.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ko-KR" sz="1600"/>
              <a:t>6. </a:t>
            </a:r>
            <a:r>
              <a:rPr lang="ko-KR" altLang="en-US" sz="1600"/>
              <a:t>사용자의 편의를 위하여 검색 창과 디렉토리 별로 나누어 찾고자 하는 정보를</a:t>
            </a:r>
          </a:p>
          <a:p>
            <a:pPr marL="342900" indent="-342900">
              <a:lnSpc>
                <a:spcPct val="110000"/>
              </a:lnSpc>
            </a:pPr>
            <a:r>
              <a:rPr lang="ko-KR" altLang="en-US" sz="1600"/>
              <a:t>   쉽게 찾을 수 있도록 한다</a:t>
            </a:r>
            <a:r>
              <a:rPr lang="en-US" altLang="ko-KR" sz="1600"/>
              <a:t>. </a:t>
            </a:r>
          </a:p>
          <a:p>
            <a:pPr marL="342900" indent="-342900">
              <a:lnSpc>
                <a:spcPct val="110000"/>
              </a:lnSpc>
            </a:pPr>
            <a:r>
              <a:rPr lang="en-US" altLang="ko-KR" sz="1600"/>
              <a:t>7. </a:t>
            </a:r>
            <a:r>
              <a:rPr lang="ko-KR" altLang="en-US" sz="1600"/>
              <a:t>인간의 일반적인 시선의 흐름을 고려하여 </a:t>
            </a:r>
            <a:r>
              <a:rPr lang="en-US" altLang="ko-KR" sz="1600"/>
              <a:t>(human Experience:</a:t>
            </a:r>
            <a:r>
              <a:rPr lang="ko-KR" altLang="en-US" sz="1600"/>
              <a:t>좌</a:t>
            </a:r>
            <a:r>
              <a:rPr lang="en-US" altLang="ko-KR" sz="1600"/>
              <a:t>-&gt;</a:t>
            </a:r>
            <a:r>
              <a:rPr lang="ko-KR" altLang="en-US" sz="1600"/>
              <a:t>우</a:t>
            </a:r>
            <a:r>
              <a:rPr lang="en-US" altLang="ko-KR" sz="1600"/>
              <a:t>)</a:t>
            </a:r>
            <a:r>
              <a:rPr lang="ko-KR" altLang="en-US" sz="1600"/>
              <a:t>구현한다</a:t>
            </a:r>
            <a:r>
              <a:rPr lang="en-US" altLang="ko-KR" sz="1600"/>
              <a:t>.</a:t>
            </a:r>
            <a:r>
              <a:rPr lang="en-US" altLang="ko-KR" sz="1600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웹사이트 구축 방안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932363" y="404813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세부 실행 계획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9750" y="1196975"/>
            <a:ext cx="257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[</a:t>
            </a:r>
            <a:r>
              <a:rPr lang="ko-KR" altLang="en-US" b="1">
                <a:solidFill>
                  <a:schemeClr val="tx2"/>
                </a:solidFill>
              </a:rPr>
              <a:t>세부디자인 구현 방안</a:t>
            </a:r>
            <a:r>
              <a:rPr lang="en-US" altLang="ko-KR" b="1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539750" y="1827213"/>
            <a:ext cx="806450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ko-KR" b="1"/>
              <a:t> </a:t>
            </a:r>
            <a:r>
              <a:rPr lang="ko-KR" altLang="en-US" b="1"/>
              <a:t>이미지의 압축 </a:t>
            </a:r>
          </a:p>
          <a:p>
            <a:r>
              <a:rPr lang="en-US" altLang="ko-KR" sz="1600"/>
              <a:t>color </a:t>
            </a:r>
            <a:r>
              <a:rPr lang="ko-KR" altLang="en-US" sz="1600"/>
              <a:t>의 수가 많은 실사 이미지들은 </a:t>
            </a:r>
            <a:r>
              <a:rPr lang="en-US" altLang="ko-KR" sz="1600"/>
              <a:t>jpge </a:t>
            </a:r>
            <a:r>
              <a:rPr lang="ko-KR" altLang="en-US" sz="1600"/>
              <a:t>포맷으로 압축을 하여 저장을 하고 </a:t>
            </a:r>
            <a:r>
              <a:rPr lang="en-US" altLang="ko-KR" sz="1600"/>
              <a:t>color </a:t>
            </a:r>
            <a:r>
              <a:rPr lang="ko-KR" altLang="en-US" sz="1600"/>
              <a:t>의 수가 적은 이미지들은 </a:t>
            </a:r>
            <a:r>
              <a:rPr lang="en-US" altLang="ko-KR" sz="1600"/>
              <a:t>gif </a:t>
            </a:r>
            <a:r>
              <a:rPr lang="ko-KR" altLang="en-US" sz="1600"/>
              <a:t>포맷으로 저장을 하여 이미지의 용량을 줄인다</a:t>
            </a:r>
            <a:r>
              <a:rPr lang="en-US" altLang="ko-KR" sz="1600"/>
              <a:t>. </a:t>
            </a:r>
          </a:p>
          <a:p>
            <a:r>
              <a:rPr lang="en-US" altLang="ko-KR" sz="1600"/>
              <a:t>gif </a:t>
            </a:r>
            <a:r>
              <a:rPr lang="ko-KR" altLang="en-US" sz="1600"/>
              <a:t>포맷의 이미지들은 </a:t>
            </a:r>
            <a:r>
              <a:rPr lang="en-US" altLang="ko-KR" sz="1600"/>
              <a:t>interfaced </a:t>
            </a:r>
            <a:r>
              <a:rPr lang="ko-KR" altLang="en-US" sz="1600"/>
              <a:t>처리를 하여 사용자로 하여금 이미지의 로딩속도를 빠르게 느낄 수 있도록 한다</a:t>
            </a:r>
            <a:r>
              <a:rPr lang="en-US" altLang="ko-KR" sz="1600"/>
              <a:t>. </a:t>
            </a:r>
          </a:p>
          <a:p>
            <a:endParaRPr lang="en-US" altLang="ko-KR" sz="1600"/>
          </a:p>
          <a:p>
            <a:pPr>
              <a:buFontTx/>
              <a:buChar char="•"/>
            </a:pPr>
            <a:r>
              <a:rPr lang="en-US" altLang="ko-KR" b="1"/>
              <a:t> </a:t>
            </a:r>
            <a:r>
              <a:rPr lang="ko-KR" altLang="en-US" b="1"/>
              <a:t>대용량 파일의 세분화</a:t>
            </a:r>
            <a:r>
              <a:rPr lang="ko-KR" altLang="en-US"/>
              <a:t> </a:t>
            </a:r>
          </a:p>
          <a:p>
            <a:r>
              <a:rPr lang="ko-KR" altLang="en-US" sz="1600"/>
              <a:t>어쩔 수 없이 파일크기가 큰 이미지를 사용해야 할 경우 여러 개의 조각들로 나누어 제작하여 개별적이 이미지 파일의 로딩으로 이용자에게 빠른 느낌을 주도록 한다</a:t>
            </a:r>
            <a:r>
              <a:rPr lang="en-US" altLang="ko-KR" sz="1600"/>
              <a:t>. </a:t>
            </a:r>
          </a:p>
          <a:p>
            <a:r>
              <a:rPr lang="ko-KR" altLang="en-US" sz="1600"/>
              <a:t>큰 이미지를 조각으로 나눌 경우 포토샵의 </a:t>
            </a:r>
            <a:r>
              <a:rPr lang="en-US" altLang="ko-KR" sz="1600"/>
              <a:t>grid</a:t>
            </a:r>
            <a:r>
              <a:rPr lang="ko-KR" altLang="en-US" sz="1600"/>
              <a:t>나 </a:t>
            </a:r>
            <a:r>
              <a:rPr lang="en-US" altLang="ko-KR" sz="1600"/>
              <a:t>channel </a:t>
            </a:r>
            <a:r>
              <a:rPr lang="ko-KR" altLang="en-US" sz="1600"/>
              <a:t>을 이용하여 세밀하게 편집한다</a:t>
            </a:r>
            <a:r>
              <a:rPr lang="en-US" altLang="ko-KR" sz="1600"/>
              <a:t>. </a:t>
            </a:r>
            <a:br>
              <a:rPr lang="en-US" altLang="ko-KR" sz="1600"/>
            </a:br>
            <a:endParaRPr lang="en-US" altLang="ko-KR" sz="1600"/>
          </a:p>
          <a:p>
            <a:pPr>
              <a:buFontTx/>
              <a:buChar char="•"/>
            </a:pPr>
            <a:r>
              <a:rPr lang="en-US" altLang="ko-KR" b="1"/>
              <a:t> dynamic html </a:t>
            </a:r>
          </a:p>
          <a:p>
            <a:r>
              <a:rPr lang="ko-KR" altLang="en-US" sz="1600"/>
              <a:t>웹페이지의 외양을 제어하는 기술적 언어인 </a:t>
            </a:r>
            <a:r>
              <a:rPr lang="en-US" altLang="ko-KR" sz="1600"/>
              <a:t>style sheet </a:t>
            </a:r>
            <a:r>
              <a:rPr lang="ko-KR" altLang="en-US" sz="1600"/>
              <a:t>의 사용으로 각 항목의 글 자체나 색 또는 항목의 페이지 상의 위치 등을 지정하고 어떠한 객체에 대한 특성이나 행동에 대해서 기술해 놓은 스크립트를 사용하여 </a:t>
            </a:r>
            <a:r>
              <a:rPr lang="en-US" altLang="ko-KR" sz="1600"/>
              <a:t>(netscape</a:t>
            </a:r>
            <a:r>
              <a:rPr lang="ko-KR" altLang="en-US" sz="1600"/>
              <a:t>와 </a:t>
            </a:r>
            <a:r>
              <a:rPr lang="en-US" altLang="ko-KR" sz="1600"/>
              <a:t>msie</a:t>
            </a:r>
            <a:r>
              <a:rPr lang="ko-KR" altLang="en-US" sz="1600"/>
              <a:t>에서 모두 지원되는 </a:t>
            </a:r>
            <a:r>
              <a:rPr lang="en-US" altLang="ko-KR" sz="1600"/>
              <a:t>javascript</a:t>
            </a:r>
            <a:r>
              <a:rPr lang="ko-KR" altLang="en-US" sz="1600"/>
              <a:t>를 사용</a:t>
            </a:r>
            <a:r>
              <a:rPr lang="en-US" altLang="ko-KR" sz="1600"/>
              <a:t>) </a:t>
            </a:r>
            <a:r>
              <a:rPr lang="ko-KR" altLang="en-US" sz="1600"/>
              <a:t>역동적인 </a:t>
            </a:r>
            <a:r>
              <a:rPr lang="en-US" altLang="ko-KR" sz="1600"/>
              <a:t>webpage </a:t>
            </a:r>
            <a:r>
              <a:rPr lang="ko-KR" altLang="en-US" sz="1600"/>
              <a:t>를 제작합니다</a:t>
            </a:r>
            <a:r>
              <a:rPr lang="en-US" altLang="ko-KR" sz="1600"/>
              <a:t>..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웹사이트 구축 방안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932363" y="404813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세부 실행 계획</a:t>
            </a:r>
          </a:p>
        </p:txBody>
      </p:sp>
      <p:sp>
        <p:nvSpPr>
          <p:cNvPr id="31749" name="Rectangle 37"/>
          <p:cNvSpPr>
            <a:spLocks noChangeArrowheads="1"/>
          </p:cNvSpPr>
          <p:nvPr/>
        </p:nvSpPr>
        <p:spPr bwMode="auto">
          <a:xfrm>
            <a:off x="611188" y="1628775"/>
            <a:ext cx="792162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ko-KR" b="1"/>
              <a:t> </a:t>
            </a:r>
            <a:r>
              <a:rPr lang="ko-KR" altLang="en-US" b="1"/>
              <a:t>다양한 사용자 만족실현을 위한 인터페이스 개발 </a:t>
            </a:r>
          </a:p>
          <a:p>
            <a:r>
              <a:rPr lang="ko-KR" altLang="en-US" sz="1600"/>
              <a:t>사이트로의 방문 및 이동을 위한 중심지 역할을 하는 메인 사이트와 각각의 허브 사이트를 통합적 관리 및 서비스로의 접근경로를 최적화하여 사용자에게 쉽고 편리한 환경을 제공하도록 합니다</a:t>
            </a:r>
            <a:r>
              <a:rPr lang="en-US" altLang="ko-KR" sz="1600"/>
              <a:t>. </a:t>
            </a:r>
          </a:p>
          <a:p>
            <a:endParaRPr lang="en-US" altLang="ko-KR"/>
          </a:p>
          <a:p>
            <a:pPr>
              <a:buFontTx/>
              <a:buChar char="•"/>
            </a:pPr>
            <a:r>
              <a:rPr lang="en-US" altLang="ko-KR" b="1"/>
              <a:t> </a:t>
            </a:r>
            <a:r>
              <a:rPr lang="ko-KR" altLang="en-US" b="1"/>
              <a:t>상명대학교 주변 맛집에 대한 대표 이미지 개발 </a:t>
            </a:r>
            <a:endParaRPr lang="ko-KR" altLang="en-US"/>
          </a:p>
          <a:p>
            <a:r>
              <a:rPr lang="ko-KR" altLang="en-US" sz="1600"/>
              <a:t>상명대학교 주변 맛집에 대한 대표 이미지를 웹상에서 효과적으로 표현하며 체계적인 사이트 개발을 통하여 주변 맛집 브랜드 이미지를 극대화 하도록 한다</a:t>
            </a:r>
            <a:r>
              <a:rPr lang="en-US" altLang="ko-KR" sz="1600"/>
              <a:t>. </a:t>
            </a:r>
          </a:p>
        </p:txBody>
      </p:sp>
      <p:sp>
        <p:nvSpPr>
          <p:cNvPr id="31750" name="Rectangle 38"/>
          <p:cNvSpPr>
            <a:spLocks noChangeArrowheads="1"/>
          </p:cNvSpPr>
          <p:nvPr/>
        </p:nvSpPr>
        <p:spPr bwMode="auto">
          <a:xfrm>
            <a:off x="611188" y="4284663"/>
            <a:ext cx="78486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ko-KR" b="1"/>
              <a:t> UI</a:t>
            </a:r>
          </a:p>
          <a:p>
            <a:r>
              <a:rPr lang="ko-KR" altLang="en-US" sz="1600"/>
              <a:t>사용자의 목적에 따라 자신이 선택해야 할 메뉴를 쉽게 찾을 수 있도록 직관적인 이미지를 사용한 네비게이션으로 디자인합니다</a:t>
            </a:r>
            <a:r>
              <a:rPr lang="en-US" altLang="ko-KR" sz="1600"/>
              <a:t>. </a:t>
            </a:r>
          </a:p>
          <a:p>
            <a:endParaRPr lang="en-US" altLang="ko-KR"/>
          </a:p>
          <a:p>
            <a:pPr>
              <a:buFontTx/>
              <a:buChar char="•"/>
            </a:pPr>
            <a:r>
              <a:rPr lang="en-US" altLang="ko-KR" b="1"/>
              <a:t> layout </a:t>
            </a:r>
          </a:p>
          <a:p>
            <a:r>
              <a:rPr lang="ko-KR" altLang="en-US" sz="1600"/>
              <a:t>맛집 사이트들의 통일감을 동일한 아이덴티티를 갖는 레이아웃으로 느낄 수 있도록 디자인 되었습니다</a:t>
            </a:r>
            <a:r>
              <a:rPr lang="en-US" altLang="ko-KR" sz="1600"/>
              <a:t>. </a:t>
            </a:r>
            <a:r>
              <a:rPr lang="ko-KR" altLang="en-US" sz="1600"/>
              <a:t>상단의 무게감 있는 이미지 바 부분과 우측으로 크로스 되는 세로바가 안정되고 강인한 느낌을 주게 됩니다</a:t>
            </a:r>
            <a:r>
              <a:rPr lang="en-US" altLang="ko-KR" sz="1600"/>
              <a:t>.</a:t>
            </a:r>
            <a:r>
              <a:rPr lang="en-US" altLang="ko-KR"/>
              <a:t> </a:t>
            </a:r>
          </a:p>
        </p:txBody>
      </p:sp>
      <p:sp>
        <p:nvSpPr>
          <p:cNvPr id="31751" name="Text Box 39"/>
          <p:cNvSpPr txBox="1">
            <a:spLocks noChangeArrowheads="1"/>
          </p:cNvSpPr>
          <p:nvPr/>
        </p:nvSpPr>
        <p:spPr bwMode="auto">
          <a:xfrm>
            <a:off x="539750" y="3860800"/>
            <a:ext cx="1304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/>
              <a:t>[</a:t>
            </a:r>
            <a:r>
              <a:rPr lang="ko-KR" altLang="en-US" b="1"/>
              <a:t>구현방법</a:t>
            </a:r>
            <a:r>
              <a:rPr lang="en-US" altLang="ko-KR" b="1"/>
              <a:t>]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9750" y="1196975"/>
            <a:ext cx="257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tx2"/>
                </a:solidFill>
              </a:rPr>
              <a:t>[</a:t>
            </a:r>
            <a:r>
              <a:rPr lang="ko-KR" altLang="en-US" b="1">
                <a:solidFill>
                  <a:schemeClr val="tx2"/>
                </a:solidFill>
              </a:rPr>
              <a:t>세부디자인 구현 방안</a:t>
            </a:r>
            <a:r>
              <a:rPr lang="en-US" altLang="ko-KR" b="1">
                <a:solidFill>
                  <a:schemeClr val="tx2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87"/>
          </a:xfrm>
        </p:spPr>
        <p:txBody>
          <a:bodyPr/>
          <a:lstStyle/>
          <a:p>
            <a:pPr algn="l"/>
            <a:r>
              <a:rPr lang="ko-KR" altLang="en-US" sz="4000" dirty="0" smtClean="0">
                <a:latin typeface="HY크리스탈M" pitchFamily="18" charset="-127"/>
                <a:ea typeface="HY크리스탈M" pitchFamily="18" charset="-127"/>
              </a:rPr>
              <a:t>사업 관리 부문</a:t>
            </a:r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4786329" y="428607"/>
            <a:ext cx="2143125" cy="357187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kumimoji="0" lang="ko-KR" altLang="en-US" sz="2000" b="1" dirty="0">
                <a:latin typeface="굴림" pitchFamily="50" charset="-127"/>
                <a:ea typeface="굴림" pitchFamily="50" charset="-127"/>
                <a:cs typeface="+mj-cs"/>
              </a:rPr>
              <a:t>추진일정계획</a:t>
            </a:r>
          </a:p>
        </p:txBody>
      </p:sp>
      <p:graphicFrame>
        <p:nvGraphicFramePr>
          <p:cNvPr id="2218" name="Group 170"/>
          <p:cNvGraphicFramePr>
            <a:graphicFrameLocks noGrp="1"/>
          </p:cNvGraphicFramePr>
          <p:nvPr>
            <p:ph idx="1"/>
          </p:nvPr>
        </p:nvGraphicFramePr>
        <p:xfrm>
          <a:off x="214313" y="1052513"/>
          <a:ext cx="8715375" cy="5655946"/>
        </p:xfrm>
        <a:graphic>
          <a:graphicData uri="http://schemas.openxmlformats.org/drawingml/2006/table">
            <a:tbl>
              <a:tblPr/>
              <a:tblGrid>
                <a:gridCol w="857250"/>
                <a:gridCol w="4438650"/>
                <a:gridCol w="427037"/>
                <a:gridCol w="427038"/>
                <a:gridCol w="428625"/>
                <a:gridCol w="427037"/>
                <a:gridCol w="427038"/>
                <a:gridCol w="428625"/>
                <a:gridCol w="427037"/>
                <a:gridCol w="427038"/>
              </a:tblGrid>
              <a:tr h="404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Unit : Week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Phase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주요 업무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준비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팀원조직 및 역할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범위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계획 확정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교육 훈련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설계와 개발접근방법론의 결정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937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요구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파악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System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요구사항의 수집 분석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요구사항 및 전략방향 정의 </a:t>
                      </a:r>
                      <a:endParaRPr kumimoji="0" lang="ko-KR" altLang="en-US" sz="1800" b="0" i="0" u="sng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</a:t>
                      </a:r>
                      <a:r>
                        <a:rPr kumimoji="0" lang="ko-KR" alt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중간고사</a:t>
                      </a:r>
                      <a:r>
                        <a:rPr kumimoji="0" lang="en-US" altLang="ko-KR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&gt;</a:t>
                      </a:r>
                      <a:endParaRPr kumimoji="0" lang="ko-KR" altLang="en-US" sz="1800" b="0" i="0" u="sng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937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분석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설계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사이트 디자인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컨셉 설정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kumimoji="0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프레임 구성</a:t>
                      </a:r>
                      <a:r>
                        <a:rPr kumimoji="0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0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시안작업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scheme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System Control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937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HTML &amp; Graphic 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Programming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&amp; Engineering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디자인과 프로그래밍의 병합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테스트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테스트 및 수정 보완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발표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최종 발표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5508625" y="1916113"/>
            <a:ext cx="428625" cy="35718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808788" y="3948113"/>
            <a:ext cx="392112" cy="35718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954713" y="2749550"/>
            <a:ext cx="414337" cy="3571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641975" y="2368550"/>
            <a:ext cx="701675" cy="3571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8502650" y="6313488"/>
            <a:ext cx="428625" cy="35718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8085138" y="5930900"/>
            <a:ext cx="428625" cy="3571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6369050" y="3160713"/>
            <a:ext cx="428625" cy="35718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791325" y="4367213"/>
            <a:ext cx="550863" cy="35718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202488" y="4765675"/>
            <a:ext cx="703262" cy="3571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783388" y="3554413"/>
            <a:ext cx="588962" cy="35718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7215188" y="5127625"/>
            <a:ext cx="676275" cy="3571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648575" y="5518150"/>
            <a:ext cx="454025" cy="35718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000393" y="3000375"/>
            <a:ext cx="3357557" cy="1143000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1. </a:t>
            </a:r>
            <a:r>
              <a:rPr lang="ko-KR" altLang="en-US" dirty="0" smtClean="0"/>
              <a:t>제안개요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1713" y="3214688"/>
            <a:ext cx="4800600" cy="1143000"/>
          </a:xfrm>
        </p:spPr>
        <p:txBody>
          <a:bodyPr/>
          <a:lstStyle/>
          <a:p>
            <a:pPr eaLnBrk="1" hangingPunct="1"/>
            <a:r>
              <a:rPr lang="en-US" altLang="ko-KR" smtClean="0"/>
              <a:t>IV. </a:t>
            </a:r>
            <a:r>
              <a:rPr lang="ko-KR" altLang="en-US" smtClean="0"/>
              <a:t>사업 관리 부문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방법론 활용 방안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428625" y="1785938"/>
            <a:ext cx="8208963" cy="523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400"/>
              <a:t>당 사는 현재 하우리 바이로봇 데스크톱</a:t>
            </a:r>
            <a:r>
              <a:rPr lang="en-US" altLang="ko-KR" sz="1400"/>
              <a:t>, </a:t>
            </a:r>
            <a:r>
              <a:rPr lang="ko-KR" altLang="en-US" sz="1400"/>
              <a:t>비아이 메타 </a:t>
            </a:r>
            <a:r>
              <a:rPr lang="en-US" altLang="ko-KR" sz="1400"/>
              <a:t>3.5, </a:t>
            </a:r>
            <a:r>
              <a:rPr lang="ko-KR" altLang="en-US" sz="1400"/>
              <a:t>물류통합정보시스템에 활용중인 검증된 개발 방법론인 </a:t>
            </a:r>
            <a:r>
              <a:rPr lang="en-US" altLang="ko-KR" sz="1400"/>
              <a:t>CBD</a:t>
            </a:r>
            <a:r>
              <a:rPr lang="ko-KR" altLang="en-US" sz="1400"/>
              <a:t>를 도입하여 </a:t>
            </a:r>
            <a:r>
              <a:rPr lang="en-US" altLang="ko-KR" sz="1400"/>
              <a:t>My Food </a:t>
            </a:r>
            <a:r>
              <a:rPr lang="ko-KR" altLang="en-US" sz="1400"/>
              <a:t>웹사이트의 제작을 효과적으로 진행한다</a:t>
            </a:r>
            <a:r>
              <a:rPr lang="en-US" altLang="ko-KR" sz="1400"/>
              <a:t>.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786313" y="404813"/>
            <a:ext cx="2178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/>
              <a:t>CBD </a:t>
            </a:r>
            <a:r>
              <a:rPr lang="ko-KR" altLang="en-US" sz="2000" b="1"/>
              <a:t>개발 방법론</a:t>
            </a:r>
          </a:p>
        </p:txBody>
      </p:sp>
      <p:grpSp>
        <p:nvGrpSpPr>
          <p:cNvPr id="33797" name="Group 21"/>
          <p:cNvGrpSpPr>
            <a:grpSpLocks/>
          </p:cNvGrpSpPr>
          <p:nvPr/>
        </p:nvGrpSpPr>
        <p:grpSpPr bwMode="auto">
          <a:xfrm>
            <a:off x="1214438" y="3000375"/>
            <a:ext cx="6624637" cy="3259138"/>
            <a:chOff x="590" y="1191"/>
            <a:chExt cx="4717" cy="2688"/>
          </a:xfrm>
        </p:grpSpPr>
        <p:sp>
          <p:nvSpPr>
            <p:cNvPr id="33798" name="Rectangle 5"/>
            <p:cNvSpPr>
              <a:spLocks noChangeArrowheads="1"/>
            </p:cNvSpPr>
            <p:nvPr/>
          </p:nvSpPr>
          <p:spPr bwMode="auto">
            <a:xfrm>
              <a:off x="590" y="1191"/>
              <a:ext cx="4717" cy="2623"/>
            </a:xfrm>
            <a:prstGeom prst="rect">
              <a:avLst/>
            </a:prstGeom>
            <a:solidFill>
              <a:srgbClr val="CC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grpSp>
          <p:nvGrpSpPr>
            <p:cNvPr id="33799" name="Group 6"/>
            <p:cNvGrpSpPr>
              <a:grpSpLocks/>
            </p:cNvGrpSpPr>
            <p:nvPr/>
          </p:nvGrpSpPr>
          <p:grpSpPr bwMode="auto">
            <a:xfrm rot="3441336">
              <a:off x="2758" y="1788"/>
              <a:ext cx="1592" cy="1411"/>
              <a:chOff x="3984" y="960"/>
              <a:chExt cx="816" cy="816"/>
            </a:xfrm>
          </p:grpSpPr>
          <p:grpSp>
            <p:nvGrpSpPr>
              <p:cNvPr id="33810" name="Group 7"/>
              <p:cNvGrpSpPr>
                <a:grpSpLocks/>
              </p:cNvGrpSpPr>
              <p:nvPr/>
            </p:nvGrpSpPr>
            <p:grpSpPr bwMode="auto">
              <a:xfrm flipH="1">
                <a:off x="3984" y="960"/>
                <a:ext cx="816" cy="816"/>
                <a:chOff x="4080" y="960"/>
                <a:chExt cx="816" cy="816"/>
              </a:xfrm>
            </p:grpSpPr>
            <p:sp>
              <p:nvSpPr>
                <p:cNvPr id="33812" name="AutoShape 8"/>
                <p:cNvSpPr>
                  <a:spLocks noChangeArrowheads="1"/>
                </p:cNvSpPr>
                <p:nvPr/>
              </p:nvSpPr>
              <p:spPr bwMode="auto">
                <a:xfrm rot="10686153">
                  <a:off x="4080" y="960"/>
                  <a:ext cx="816" cy="816"/>
                </a:xfrm>
                <a:custGeom>
                  <a:avLst/>
                  <a:gdLst>
                    <a:gd name="T0" fmla="*/ 408 w 21600"/>
                    <a:gd name="T1" fmla="*/ 0 h 21600"/>
                    <a:gd name="T2" fmla="*/ 106 w 21600"/>
                    <a:gd name="T3" fmla="*/ 437 h 21600"/>
                    <a:gd name="T4" fmla="*/ 408 w 21600"/>
                    <a:gd name="T5" fmla="*/ 209 h 21600"/>
                    <a:gd name="T6" fmla="*/ 710 w 21600"/>
                    <a:gd name="T7" fmla="*/ 43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8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559" y="11302"/>
                      </a:moveTo>
                      <a:cubicBezTo>
                        <a:pt x="5543" y="11135"/>
                        <a:pt x="5535" y="10967"/>
                        <a:pt x="5535" y="10800"/>
                      </a:cubicBezTo>
                      <a:cubicBezTo>
                        <a:pt x="5535" y="7892"/>
                        <a:pt x="7892" y="5535"/>
                        <a:pt x="10800" y="5535"/>
                      </a:cubicBezTo>
                      <a:cubicBezTo>
                        <a:pt x="13707" y="5535"/>
                        <a:pt x="16065" y="7892"/>
                        <a:pt x="16065" y="10800"/>
                      </a:cubicBezTo>
                      <a:cubicBezTo>
                        <a:pt x="16065" y="10967"/>
                        <a:pt x="16056" y="11135"/>
                        <a:pt x="16040" y="11302"/>
                      </a:cubicBezTo>
                      <a:lnTo>
                        <a:pt x="21550" y="11831"/>
                      </a:lnTo>
                      <a:cubicBezTo>
                        <a:pt x="21583" y="11488"/>
                        <a:pt x="21600" y="1114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1144"/>
                        <a:pt x="16" y="11488"/>
                        <a:pt x="49" y="11831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 w="19050">
                  <a:solidFill>
                    <a:srgbClr val="F3C917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ko-KR" altLang="en-US">
                    <a:latin typeface="돋움" pitchFamily="50" charset="-127"/>
                    <a:ea typeface="돋움" pitchFamily="50" charset="-127"/>
                  </a:endParaRPr>
                </a:p>
              </p:txBody>
            </p:sp>
            <p:sp>
              <p:nvSpPr>
                <p:cNvPr id="33813" name="AutoShape 9"/>
                <p:cNvSpPr>
                  <a:spLocks noChangeArrowheads="1"/>
                </p:cNvSpPr>
                <p:nvPr/>
              </p:nvSpPr>
              <p:spPr bwMode="auto">
                <a:xfrm rot="10686153" flipH="1" flipV="1">
                  <a:off x="4080" y="960"/>
                  <a:ext cx="816" cy="816"/>
                </a:xfrm>
                <a:custGeom>
                  <a:avLst/>
                  <a:gdLst>
                    <a:gd name="T0" fmla="*/ 408 w 21600"/>
                    <a:gd name="T1" fmla="*/ 0 h 21600"/>
                    <a:gd name="T2" fmla="*/ 102 w 21600"/>
                    <a:gd name="T3" fmla="*/ 408 h 21600"/>
                    <a:gd name="T4" fmla="*/ 408 w 21600"/>
                    <a:gd name="T5" fmla="*/ 204 h 21600"/>
                    <a:gd name="T6" fmla="*/ 918 w 21600"/>
                    <a:gd name="T7" fmla="*/ 408 h 21600"/>
                    <a:gd name="T8" fmla="*/ 714 w 21600"/>
                    <a:gd name="T9" fmla="*/ 612 h 21600"/>
                    <a:gd name="T10" fmla="*/ 510 w 21600"/>
                    <a:gd name="T11" fmla="*/ 408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50 w 21600"/>
                    <a:gd name="T19" fmla="*/ 3150 h 21600"/>
                    <a:gd name="T20" fmla="*/ 18450 w 21600"/>
                    <a:gd name="T21" fmla="*/ 1845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6200" y="10800"/>
                      </a:moveTo>
                      <a:cubicBezTo>
                        <a:pt x="16200" y="7817"/>
                        <a:pt x="13782" y="5400"/>
                        <a:pt x="10800" y="5400"/>
                      </a:cubicBezTo>
                      <a:cubicBezTo>
                        <a:pt x="7817" y="5400"/>
                        <a:pt x="5400" y="7817"/>
                        <a:pt x="5400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599" y="4835"/>
                        <a:pt x="21600" y="10799"/>
                      </a:cubicBezTo>
                      <a:lnTo>
                        <a:pt x="21600" y="10800"/>
                      </a:lnTo>
                      <a:lnTo>
                        <a:pt x="24300" y="10800"/>
                      </a:lnTo>
                      <a:lnTo>
                        <a:pt x="18900" y="16200"/>
                      </a:lnTo>
                      <a:lnTo>
                        <a:pt x="13500" y="10800"/>
                      </a:lnTo>
                      <a:lnTo>
                        <a:pt x="16200" y="10800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19050">
                  <a:solidFill>
                    <a:srgbClr val="F3C917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ko-KR" altLang="en-US">
                    <a:latin typeface="돋움" pitchFamily="50" charset="-127"/>
                    <a:ea typeface="돋움" pitchFamily="50" charset="-127"/>
                  </a:endParaRPr>
                </a:p>
              </p:txBody>
            </p:sp>
          </p:grpSp>
          <p:sp>
            <p:nvSpPr>
              <p:cNvPr id="33811" name="Line 10"/>
              <p:cNvSpPr>
                <a:spLocks noChangeShapeType="1"/>
              </p:cNvSpPr>
              <p:nvPr/>
            </p:nvSpPr>
            <p:spPr bwMode="auto">
              <a:xfrm flipH="1">
                <a:off x="4596" y="1380"/>
                <a:ext cx="192" cy="0"/>
              </a:xfrm>
              <a:prstGeom prst="line">
                <a:avLst/>
              </a:prstGeom>
              <a:noFill/>
              <a:ln w="38100">
                <a:solidFill>
                  <a:srgbClr val="99FF6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ko-KR" altLang="en-US"/>
              </a:p>
            </p:txBody>
          </p:sp>
        </p:grpSp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742" y="1373"/>
              <a:ext cx="530" cy="294"/>
            </a:xfrm>
            <a:prstGeom prst="homePlate">
              <a:avLst>
                <a:gd name="adj" fmla="val 45068"/>
              </a:avLst>
            </a:prstGeom>
            <a:solidFill>
              <a:srgbClr val="EB933B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105649" tIns="52825" rIns="105649" bIns="52825" anchor="ctr"/>
            <a:lstStyle/>
            <a:p>
              <a:pPr algn="ctr"/>
              <a:r>
                <a:rPr lang="ko-KR" altLang="en-US" sz="1600" b="1">
                  <a:solidFill>
                    <a:srgbClr val="000000"/>
                  </a:solidFill>
                  <a:latin typeface="돋움" pitchFamily="50" charset="-127"/>
                  <a:ea typeface="돋움" pitchFamily="50" charset="-127"/>
                </a:rPr>
                <a:t>계획</a:t>
              </a:r>
              <a:endParaRPr lang="ko-KR" altLang="en-US" sz="160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3801" name="AutoShape 12"/>
            <p:cNvSpPr>
              <a:spLocks noChangeArrowheads="1"/>
            </p:cNvSpPr>
            <p:nvPr/>
          </p:nvSpPr>
          <p:spPr bwMode="auto">
            <a:xfrm>
              <a:off x="1913" y="1821"/>
              <a:ext cx="995" cy="334"/>
            </a:xfrm>
            <a:prstGeom prst="chevron">
              <a:avLst>
                <a:gd name="adj" fmla="val 38755"/>
              </a:avLst>
            </a:prstGeom>
            <a:solidFill>
              <a:srgbClr val="99FF66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105649" tIns="52825" rIns="105649" bIns="52825" anchor="ctr"/>
            <a:lstStyle/>
            <a:p>
              <a:pPr algn="ctr"/>
              <a:r>
                <a:rPr lang="ko-KR" altLang="en-US" sz="1600" b="1">
                  <a:solidFill>
                    <a:srgbClr val="000000"/>
                  </a:solidFill>
                  <a:latin typeface="돋움" pitchFamily="50" charset="-127"/>
                  <a:ea typeface="돋움" pitchFamily="50" charset="-127"/>
                </a:rPr>
                <a:t>아키텍처</a:t>
              </a:r>
              <a:endParaRPr lang="ko-KR" altLang="en-US" sz="160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3802" name="AutoShape 13"/>
            <p:cNvSpPr>
              <a:spLocks noChangeArrowheads="1"/>
            </p:cNvSpPr>
            <p:nvPr/>
          </p:nvSpPr>
          <p:spPr bwMode="auto">
            <a:xfrm>
              <a:off x="4175" y="2750"/>
              <a:ext cx="581" cy="334"/>
            </a:xfrm>
            <a:prstGeom prst="homePlate">
              <a:avLst>
                <a:gd name="adj" fmla="val 47627"/>
              </a:avLst>
            </a:prstGeom>
            <a:solidFill>
              <a:srgbClr val="99FF66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105649" tIns="52825" rIns="105649" bIns="52825" anchor="ctr"/>
            <a:lstStyle/>
            <a:p>
              <a:pPr algn="ctr"/>
              <a:r>
                <a:rPr lang="ko-KR" altLang="en-US" sz="1600" b="1">
                  <a:solidFill>
                    <a:srgbClr val="000000"/>
                  </a:solidFill>
                  <a:latin typeface="돋움" pitchFamily="50" charset="-127"/>
                  <a:ea typeface="돋움" pitchFamily="50" charset="-127"/>
                </a:rPr>
                <a:t>인도</a:t>
              </a:r>
              <a:endParaRPr lang="ko-KR" altLang="en-US" sz="160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3803" name="AutoShape 14"/>
            <p:cNvSpPr>
              <a:spLocks noChangeArrowheads="1"/>
            </p:cNvSpPr>
            <p:nvPr/>
          </p:nvSpPr>
          <p:spPr bwMode="auto">
            <a:xfrm>
              <a:off x="895" y="1825"/>
              <a:ext cx="1042" cy="335"/>
            </a:xfrm>
            <a:prstGeom prst="chevron">
              <a:avLst>
                <a:gd name="adj" fmla="val 40537"/>
              </a:avLst>
            </a:prstGeom>
            <a:solidFill>
              <a:srgbClr val="99FF66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105649" tIns="52825" rIns="105649" bIns="52825" anchor="ctr"/>
            <a:lstStyle/>
            <a:p>
              <a:pPr algn="ctr"/>
              <a:r>
                <a:rPr lang="en-US" altLang="ko-KR" sz="1600" b="1">
                  <a:solidFill>
                    <a:srgbClr val="000000"/>
                  </a:solidFill>
                  <a:latin typeface="돋움" pitchFamily="50" charset="-127"/>
                  <a:ea typeface="돋움" pitchFamily="50" charset="-127"/>
                </a:rPr>
                <a:t> </a:t>
              </a:r>
              <a:r>
                <a:rPr lang="ko-KR" altLang="en-US" sz="1600" b="1">
                  <a:solidFill>
                    <a:srgbClr val="000000"/>
                  </a:solidFill>
                  <a:latin typeface="돋움" pitchFamily="50" charset="-127"/>
                  <a:ea typeface="돋움" pitchFamily="50" charset="-127"/>
                </a:rPr>
                <a:t>요구획득</a:t>
              </a:r>
              <a:endParaRPr lang="ko-KR" altLang="en-US" sz="160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3804" name="Freeform 15"/>
            <p:cNvSpPr>
              <a:spLocks/>
            </p:cNvSpPr>
            <p:nvPr/>
          </p:nvSpPr>
          <p:spPr bwMode="auto">
            <a:xfrm>
              <a:off x="4725" y="1385"/>
              <a:ext cx="475" cy="282"/>
            </a:xfrm>
            <a:custGeom>
              <a:avLst/>
              <a:gdLst>
                <a:gd name="T0" fmla="*/ 0 w 432"/>
                <a:gd name="T1" fmla="*/ 192 h 192"/>
                <a:gd name="T2" fmla="*/ 144 w 432"/>
                <a:gd name="T3" fmla="*/ 96 h 192"/>
                <a:gd name="T4" fmla="*/ 0 w 432"/>
                <a:gd name="T5" fmla="*/ 0 h 192"/>
                <a:gd name="T6" fmla="*/ 432 w 432"/>
                <a:gd name="T7" fmla="*/ 0 h 192"/>
                <a:gd name="T8" fmla="*/ 432 w 432"/>
                <a:gd name="T9" fmla="*/ 192 h 192"/>
                <a:gd name="T10" fmla="*/ 0 w 432"/>
                <a:gd name="T11" fmla="*/ 192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"/>
                <a:gd name="T19" fmla="*/ 0 h 192"/>
                <a:gd name="T20" fmla="*/ 432 w 432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" h="192">
                  <a:moveTo>
                    <a:pt x="0" y="192"/>
                  </a:moveTo>
                  <a:lnTo>
                    <a:pt x="144" y="96"/>
                  </a:lnTo>
                  <a:lnTo>
                    <a:pt x="0" y="0"/>
                  </a:lnTo>
                  <a:lnTo>
                    <a:pt x="432" y="0"/>
                  </a:lnTo>
                  <a:lnTo>
                    <a:pt x="432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EB933B"/>
            </a:solidFill>
            <a:ln w="19050">
              <a:solidFill>
                <a:srgbClr val="F3C91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3805" name="Text Box 16"/>
            <p:cNvSpPr txBox="1">
              <a:spLocks noChangeArrowheads="1"/>
            </p:cNvSpPr>
            <p:nvPr/>
          </p:nvSpPr>
          <p:spPr bwMode="auto">
            <a:xfrm flipH="1">
              <a:off x="2861" y="1854"/>
              <a:ext cx="1286" cy="54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105649" tIns="52825" rIns="105649" bIns="52825"/>
            <a:lstStyle/>
            <a:p>
              <a:pPr algn="ctr"/>
              <a:r>
                <a:rPr lang="ko-KR" altLang="en-US" sz="1600" b="1">
                  <a:solidFill>
                    <a:srgbClr val="000000"/>
                  </a:solidFill>
                  <a:latin typeface="돋움" pitchFamily="50" charset="-127"/>
                  <a:ea typeface="돋움" pitchFamily="50" charset="-127"/>
                </a:rPr>
                <a:t>점진적 개발 단계</a:t>
              </a:r>
              <a:endParaRPr lang="ko-KR" altLang="en-US" sz="160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3806" name="Text Box 17"/>
            <p:cNvSpPr txBox="1">
              <a:spLocks noChangeArrowheads="1"/>
            </p:cNvSpPr>
            <p:nvPr/>
          </p:nvSpPr>
          <p:spPr bwMode="auto">
            <a:xfrm flipH="1">
              <a:off x="3107" y="2931"/>
              <a:ext cx="1081" cy="5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105649" tIns="52825" rIns="105649" bIns="52825"/>
            <a:lstStyle/>
            <a:p>
              <a:pPr algn="ctr"/>
              <a:r>
                <a:rPr lang="ko-KR" altLang="en-US" sz="1600" b="1">
                  <a:solidFill>
                    <a:srgbClr val="FF0000"/>
                  </a:solidFill>
                  <a:latin typeface="돋움" pitchFamily="50" charset="-127"/>
                  <a:ea typeface="돋움" pitchFamily="50" charset="-127"/>
                </a:rPr>
                <a:t>미니 프로젝트</a:t>
              </a:r>
              <a:endParaRPr lang="ko-KR" altLang="en-US" sz="160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3807" name="AutoShape 18"/>
            <p:cNvSpPr>
              <a:spLocks noChangeArrowheads="1"/>
            </p:cNvSpPr>
            <p:nvPr/>
          </p:nvSpPr>
          <p:spPr bwMode="auto">
            <a:xfrm>
              <a:off x="1240" y="1370"/>
              <a:ext cx="3537" cy="297"/>
            </a:xfrm>
            <a:prstGeom prst="chevron">
              <a:avLst>
                <a:gd name="adj" fmla="val 48463"/>
              </a:avLst>
            </a:prstGeom>
            <a:solidFill>
              <a:srgbClr val="EB933B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lIns="105649" tIns="52825" rIns="105649" bIns="52825" anchor="ctr"/>
            <a:lstStyle/>
            <a:p>
              <a:pPr algn="ctr"/>
              <a:r>
                <a:rPr lang="en-US" altLang="ko-KR" sz="1600" b="1">
                  <a:solidFill>
                    <a:srgbClr val="000000"/>
                  </a:solidFill>
                  <a:latin typeface="돋움" pitchFamily="50" charset="-127"/>
                  <a:ea typeface="돋움" pitchFamily="50" charset="-127"/>
                </a:rPr>
                <a:t> </a:t>
              </a:r>
              <a:r>
                <a:rPr lang="ko-KR" altLang="en-US" sz="1600" b="1">
                  <a:solidFill>
                    <a:srgbClr val="000000"/>
                  </a:solidFill>
                  <a:latin typeface="돋움" pitchFamily="50" charset="-127"/>
                  <a:ea typeface="돋움" pitchFamily="50" charset="-127"/>
                </a:rPr>
                <a:t>프로젝트 통제</a:t>
              </a:r>
              <a:endParaRPr lang="ko-KR" altLang="en-US" sz="160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3808" name="Text Box 19"/>
            <p:cNvSpPr txBox="1">
              <a:spLocks noChangeArrowheads="1"/>
            </p:cNvSpPr>
            <p:nvPr/>
          </p:nvSpPr>
          <p:spPr bwMode="auto">
            <a:xfrm>
              <a:off x="2064" y="3339"/>
              <a:ext cx="1909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5649" tIns="52825" rIns="105649" bIns="52825"/>
            <a:lstStyle/>
            <a:p>
              <a:pPr algn="ctr"/>
              <a:r>
                <a:rPr lang="en-US" altLang="ko-KR" sz="1600" b="1">
                  <a:solidFill>
                    <a:srgbClr val="808080"/>
                  </a:solidFill>
                  <a:latin typeface="돋움" pitchFamily="50" charset="-127"/>
                  <a:ea typeface="돋움" pitchFamily="50" charset="-127"/>
                </a:rPr>
                <a:t>[</a:t>
              </a:r>
              <a:r>
                <a:rPr lang="ko-KR" altLang="en-US" sz="1600" b="1">
                  <a:solidFill>
                    <a:srgbClr val="808080"/>
                  </a:solidFill>
                  <a:latin typeface="돋움" pitchFamily="50" charset="-127"/>
                  <a:ea typeface="돋움" pitchFamily="50" charset="-127"/>
                </a:rPr>
                <a:t>개발공정 개념도</a:t>
              </a:r>
              <a:r>
                <a:rPr lang="en-US" altLang="ko-KR" sz="1600" b="1">
                  <a:solidFill>
                    <a:srgbClr val="808080"/>
                  </a:solidFill>
                  <a:latin typeface="돋움" pitchFamily="50" charset="-127"/>
                  <a:ea typeface="돋움" pitchFamily="50" charset="-127"/>
                </a:rPr>
                <a:t>]</a:t>
              </a:r>
              <a:endParaRPr lang="en-US" altLang="ko-KR" sz="160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3809" name="Rectangle 20"/>
            <p:cNvSpPr>
              <a:spLocks noChangeArrowheads="1"/>
            </p:cNvSpPr>
            <p:nvPr/>
          </p:nvSpPr>
          <p:spPr bwMode="auto">
            <a:xfrm>
              <a:off x="4706" y="1385"/>
              <a:ext cx="566" cy="27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105649" tIns="52825" rIns="105649" bIns="52825" anchor="ctr"/>
            <a:lstStyle/>
            <a:p>
              <a:pPr algn="ctr"/>
              <a:r>
                <a:rPr lang="ko-KR" altLang="en-US" sz="1600" b="1">
                  <a:solidFill>
                    <a:srgbClr val="000000"/>
                  </a:solidFill>
                  <a:latin typeface="돋움" pitchFamily="50" charset="-127"/>
                  <a:ea typeface="돋움" pitchFamily="50" charset="-127"/>
                </a:rPr>
                <a:t>종료</a:t>
              </a:r>
              <a:endParaRPr lang="ko-KR" altLang="en-US" sz="1600">
                <a:latin typeface="돋움" pitchFamily="50" charset="-127"/>
                <a:ea typeface="돋움" pitchFamily="50" charset="-127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방법론 활용 방안</a:t>
            </a:r>
          </a:p>
        </p:txBody>
      </p:sp>
      <p:grpSp>
        <p:nvGrpSpPr>
          <p:cNvPr id="34819" name="그룹 3"/>
          <p:cNvGrpSpPr>
            <a:grpSpLocks/>
          </p:cNvGrpSpPr>
          <p:nvPr/>
        </p:nvGrpSpPr>
        <p:grpSpPr bwMode="auto">
          <a:xfrm>
            <a:off x="450850" y="1857375"/>
            <a:ext cx="8193088" cy="4299011"/>
            <a:chOff x="533400" y="1905000"/>
            <a:chExt cx="8498014" cy="4608513"/>
          </a:xfrm>
        </p:grpSpPr>
        <p:sp>
          <p:nvSpPr>
            <p:cNvPr id="34821" name="Oval 2"/>
            <p:cNvSpPr>
              <a:spLocks noChangeArrowheads="1"/>
            </p:cNvSpPr>
            <p:nvPr/>
          </p:nvSpPr>
          <p:spPr bwMode="auto">
            <a:xfrm>
              <a:off x="609600" y="2971800"/>
              <a:ext cx="4572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4822" name="Oval 3"/>
            <p:cNvSpPr>
              <a:spLocks noChangeArrowheads="1"/>
            </p:cNvSpPr>
            <p:nvPr/>
          </p:nvSpPr>
          <p:spPr bwMode="auto">
            <a:xfrm>
              <a:off x="609600" y="3733800"/>
              <a:ext cx="4572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4823" name="Oval 4"/>
            <p:cNvSpPr>
              <a:spLocks noChangeArrowheads="1"/>
            </p:cNvSpPr>
            <p:nvPr/>
          </p:nvSpPr>
          <p:spPr bwMode="auto">
            <a:xfrm>
              <a:off x="609600" y="4495800"/>
              <a:ext cx="4572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4824" name="Oval 5"/>
            <p:cNvSpPr>
              <a:spLocks noChangeArrowheads="1"/>
            </p:cNvSpPr>
            <p:nvPr/>
          </p:nvSpPr>
          <p:spPr bwMode="auto">
            <a:xfrm>
              <a:off x="609600" y="2209800"/>
              <a:ext cx="4572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grpSp>
          <p:nvGrpSpPr>
            <p:cNvPr id="34825" name="Group 7"/>
            <p:cNvGrpSpPr>
              <a:grpSpLocks/>
            </p:cNvGrpSpPr>
            <p:nvPr/>
          </p:nvGrpSpPr>
          <p:grpSpPr bwMode="auto">
            <a:xfrm>
              <a:off x="838200" y="4953000"/>
              <a:ext cx="1828800" cy="574675"/>
              <a:chOff x="719" y="3119"/>
              <a:chExt cx="1152" cy="362"/>
            </a:xfrm>
          </p:grpSpPr>
          <p:sp>
            <p:nvSpPr>
              <p:cNvPr id="34846" name="AutoShape 8"/>
              <p:cNvSpPr>
                <a:spLocks noChangeArrowheads="1"/>
              </p:cNvSpPr>
              <p:nvPr/>
            </p:nvSpPr>
            <p:spPr bwMode="auto">
              <a:xfrm rot="5399865">
                <a:off x="1114" y="2724"/>
                <a:ext cx="362" cy="1152"/>
              </a:xfrm>
              <a:prstGeom prst="can">
                <a:avLst>
                  <a:gd name="adj" fmla="val 79558"/>
                </a:avLst>
              </a:prstGeom>
              <a:gradFill rotWithShape="0">
                <a:gsLst>
                  <a:gs pos="0">
                    <a:srgbClr val="006600"/>
                  </a:gs>
                  <a:gs pos="50000">
                    <a:srgbClr val="8DBB8D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돋움" pitchFamily="50" charset="-127"/>
                  <a:ea typeface="돋움" pitchFamily="50" charset="-127"/>
                </a:endParaRPr>
              </a:p>
            </p:txBody>
          </p:sp>
          <p:sp>
            <p:nvSpPr>
              <p:cNvPr id="34847" name="Text Box 9"/>
              <p:cNvSpPr txBox="1">
                <a:spLocks noChangeArrowheads="1"/>
              </p:cNvSpPr>
              <p:nvPr/>
            </p:nvSpPr>
            <p:spPr bwMode="auto">
              <a:xfrm>
                <a:off x="720" y="3168"/>
                <a:ext cx="943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669900"/>
                  </a:buClr>
                  <a:buSzPct val="75000"/>
                  <a:buFont typeface="Wingdings" pitchFamily="2" charset="2"/>
                  <a:buNone/>
                </a:pPr>
                <a:r>
                  <a:rPr lang="ko-KR" altLang="en-US" sz="2000" b="1">
                    <a:solidFill>
                      <a:schemeClr val="bg1"/>
                    </a:solidFill>
                    <a:latin typeface="돋움" pitchFamily="50" charset="-127"/>
                    <a:ea typeface="돋움" pitchFamily="50" charset="-127"/>
                  </a:rPr>
                  <a:t>유지보수성</a:t>
                </a:r>
              </a:p>
            </p:txBody>
          </p:sp>
        </p:grpSp>
        <p:grpSp>
          <p:nvGrpSpPr>
            <p:cNvPr id="34826" name="Group 10"/>
            <p:cNvGrpSpPr>
              <a:grpSpLocks/>
            </p:cNvGrpSpPr>
            <p:nvPr/>
          </p:nvGrpSpPr>
          <p:grpSpPr bwMode="auto">
            <a:xfrm>
              <a:off x="838200" y="2667000"/>
              <a:ext cx="1828800" cy="574675"/>
              <a:chOff x="624" y="2784"/>
              <a:chExt cx="1152" cy="362"/>
            </a:xfrm>
          </p:grpSpPr>
          <p:sp>
            <p:nvSpPr>
              <p:cNvPr id="34844" name="AutoShape 11"/>
              <p:cNvSpPr>
                <a:spLocks noChangeArrowheads="1"/>
              </p:cNvSpPr>
              <p:nvPr/>
            </p:nvSpPr>
            <p:spPr bwMode="auto">
              <a:xfrm rot="5399865">
                <a:off x="1019" y="2389"/>
                <a:ext cx="362" cy="1152"/>
              </a:xfrm>
              <a:prstGeom prst="can">
                <a:avLst>
                  <a:gd name="adj" fmla="val 79558"/>
                </a:avLst>
              </a:prstGeom>
              <a:gradFill rotWithShape="0">
                <a:gsLst>
                  <a:gs pos="0">
                    <a:srgbClr val="006600"/>
                  </a:gs>
                  <a:gs pos="50000">
                    <a:srgbClr val="8DBB8D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돋움" pitchFamily="50" charset="-127"/>
                  <a:ea typeface="돋움" pitchFamily="50" charset="-127"/>
                </a:endParaRPr>
              </a:p>
            </p:txBody>
          </p:sp>
          <p:sp>
            <p:nvSpPr>
              <p:cNvPr id="34845" name="Text Box 12"/>
              <p:cNvSpPr txBox="1">
                <a:spLocks noChangeArrowheads="1"/>
              </p:cNvSpPr>
              <p:nvPr/>
            </p:nvSpPr>
            <p:spPr bwMode="auto">
              <a:xfrm>
                <a:off x="625" y="2833"/>
                <a:ext cx="863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669900"/>
                  </a:buClr>
                  <a:buSzPct val="75000"/>
                  <a:buFont typeface="Wingdings" pitchFamily="2" charset="2"/>
                  <a:buNone/>
                </a:pPr>
                <a:r>
                  <a:rPr lang="ko-KR" altLang="en-US" sz="2000" b="1">
                    <a:solidFill>
                      <a:schemeClr val="bg1"/>
                    </a:solidFill>
                    <a:latin typeface="돋움" pitchFamily="50" charset="-127"/>
                    <a:ea typeface="돋움" pitchFamily="50" charset="-127"/>
                  </a:rPr>
                  <a:t>신뢰성</a:t>
                </a:r>
              </a:p>
            </p:txBody>
          </p:sp>
        </p:grpSp>
        <p:grpSp>
          <p:nvGrpSpPr>
            <p:cNvPr id="34827" name="Group 13"/>
            <p:cNvGrpSpPr>
              <a:grpSpLocks/>
            </p:cNvGrpSpPr>
            <p:nvPr/>
          </p:nvGrpSpPr>
          <p:grpSpPr bwMode="auto">
            <a:xfrm>
              <a:off x="838200" y="1905000"/>
              <a:ext cx="1828800" cy="574675"/>
              <a:chOff x="624" y="2256"/>
              <a:chExt cx="1152" cy="362"/>
            </a:xfrm>
          </p:grpSpPr>
          <p:sp>
            <p:nvSpPr>
              <p:cNvPr id="34842" name="AutoShape 14"/>
              <p:cNvSpPr>
                <a:spLocks noChangeArrowheads="1"/>
              </p:cNvSpPr>
              <p:nvPr/>
            </p:nvSpPr>
            <p:spPr bwMode="auto">
              <a:xfrm rot="5399865">
                <a:off x="1019" y="1861"/>
                <a:ext cx="362" cy="1152"/>
              </a:xfrm>
              <a:prstGeom prst="can">
                <a:avLst>
                  <a:gd name="adj" fmla="val 79558"/>
                </a:avLst>
              </a:prstGeom>
              <a:gradFill rotWithShape="0">
                <a:gsLst>
                  <a:gs pos="0">
                    <a:srgbClr val="006600"/>
                  </a:gs>
                  <a:gs pos="50000">
                    <a:srgbClr val="8DBB8D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돋움" pitchFamily="50" charset="-127"/>
                  <a:ea typeface="돋움" pitchFamily="50" charset="-127"/>
                </a:endParaRPr>
              </a:p>
            </p:txBody>
          </p:sp>
          <p:sp>
            <p:nvSpPr>
              <p:cNvPr id="34843" name="Text Box 15"/>
              <p:cNvSpPr txBox="1">
                <a:spLocks noChangeArrowheads="1"/>
              </p:cNvSpPr>
              <p:nvPr/>
            </p:nvSpPr>
            <p:spPr bwMode="auto">
              <a:xfrm>
                <a:off x="625" y="2305"/>
                <a:ext cx="863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669900"/>
                  </a:buClr>
                  <a:buSzPct val="75000"/>
                  <a:buFont typeface="Wingdings" pitchFamily="2" charset="2"/>
                  <a:buNone/>
                </a:pPr>
                <a:r>
                  <a:rPr lang="ko-KR" altLang="en-US" sz="2000" b="1">
                    <a:solidFill>
                      <a:schemeClr val="bg1"/>
                    </a:solidFill>
                    <a:latin typeface="돋움" pitchFamily="50" charset="-127"/>
                    <a:ea typeface="돋움" pitchFamily="50" charset="-127"/>
                  </a:rPr>
                  <a:t>생산성</a:t>
                </a:r>
              </a:p>
            </p:txBody>
          </p:sp>
        </p:grpSp>
        <p:grpSp>
          <p:nvGrpSpPr>
            <p:cNvPr id="34828" name="Group 16"/>
            <p:cNvGrpSpPr>
              <a:grpSpLocks/>
            </p:cNvGrpSpPr>
            <p:nvPr/>
          </p:nvGrpSpPr>
          <p:grpSpPr bwMode="auto">
            <a:xfrm>
              <a:off x="838200" y="4191000"/>
              <a:ext cx="1828800" cy="574675"/>
              <a:chOff x="624" y="1728"/>
              <a:chExt cx="1152" cy="362"/>
            </a:xfrm>
          </p:grpSpPr>
          <p:sp>
            <p:nvSpPr>
              <p:cNvPr id="34840" name="AutoShape 17"/>
              <p:cNvSpPr>
                <a:spLocks noChangeArrowheads="1"/>
              </p:cNvSpPr>
              <p:nvPr/>
            </p:nvSpPr>
            <p:spPr bwMode="auto">
              <a:xfrm rot="5399865">
                <a:off x="1019" y="1333"/>
                <a:ext cx="362" cy="1152"/>
              </a:xfrm>
              <a:prstGeom prst="can">
                <a:avLst>
                  <a:gd name="adj" fmla="val 79558"/>
                </a:avLst>
              </a:prstGeom>
              <a:gradFill rotWithShape="0">
                <a:gsLst>
                  <a:gs pos="0">
                    <a:srgbClr val="006600"/>
                  </a:gs>
                  <a:gs pos="50000">
                    <a:srgbClr val="8DBB8D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돋움" pitchFamily="50" charset="-127"/>
                  <a:ea typeface="돋움" pitchFamily="50" charset="-127"/>
                </a:endParaRPr>
              </a:p>
            </p:txBody>
          </p:sp>
          <p:sp>
            <p:nvSpPr>
              <p:cNvPr id="34841" name="Text Box 18"/>
              <p:cNvSpPr txBox="1">
                <a:spLocks noChangeArrowheads="1"/>
              </p:cNvSpPr>
              <p:nvPr/>
            </p:nvSpPr>
            <p:spPr bwMode="auto">
              <a:xfrm>
                <a:off x="625" y="1777"/>
                <a:ext cx="863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rgbClr val="669900"/>
                  </a:buClr>
                  <a:buSzPct val="75000"/>
                  <a:buFont typeface="Wingdings" pitchFamily="2" charset="2"/>
                  <a:buNone/>
                </a:pPr>
                <a:r>
                  <a:rPr lang="ko-KR" altLang="en-US" sz="2000" b="1">
                    <a:solidFill>
                      <a:schemeClr val="bg1"/>
                    </a:solidFill>
                    <a:latin typeface="돋움" pitchFamily="50" charset="-127"/>
                    <a:ea typeface="돋움" pitchFamily="50" charset="-127"/>
                  </a:rPr>
                  <a:t>적시성</a:t>
                </a:r>
              </a:p>
            </p:txBody>
          </p:sp>
        </p:grpSp>
        <p:grpSp>
          <p:nvGrpSpPr>
            <p:cNvPr id="34829" name="Group 19"/>
            <p:cNvGrpSpPr>
              <a:grpSpLocks/>
            </p:cNvGrpSpPr>
            <p:nvPr/>
          </p:nvGrpSpPr>
          <p:grpSpPr bwMode="auto">
            <a:xfrm>
              <a:off x="838200" y="3429000"/>
              <a:ext cx="1828800" cy="574675"/>
              <a:chOff x="719" y="3119"/>
              <a:chExt cx="1152" cy="362"/>
            </a:xfrm>
          </p:grpSpPr>
          <p:sp>
            <p:nvSpPr>
              <p:cNvPr id="34838" name="AutoShape 20"/>
              <p:cNvSpPr>
                <a:spLocks noChangeArrowheads="1"/>
              </p:cNvSpPr>
              <p:nvPr/>
            </p:nvSpPr>
            <p:spPr bwMode="auto">
              <a:xfrm rot="5399865">
                <a:off x="1114" y="2724"/>
                <a:ext cx="362" cy="1152"/>
              </a:xfrm>
              <a:prstGeom prst="can">
                <a:avLst>
                  <a:gd name="adj" fmla="val 79558"/>
                </a:avLst>
              </a:prstGeom>
              <a:gradFill rotWithShape="0">
                <a:gsLst>
                  <a:gs pos="0">
                    <a:srgbClr val="006600"/>
                  </a:gs>
                  <a:gs pos="50000">
                    <a:srgbClr val="8DBB8D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latin typeface="돋움" pitchFamily="50" charset="-127"/>
                  <a:ea typeface="돋움" pitchFamily="50" charset="-127"/>
                </a:endParaRPr>
              </a:p>
            </p:txBody>
          </p:sp>
          <p:sp>
            <p:nvSpPr>
              <p:cNvPr id="34839" name="Text Box 21"/>
              <p:cNvSpPr txBox="1">
                <a:spLocks noChangeArrowheads="1"/>
              </p:cNvSpPr>
              <p:nvPr/>
            </p:nvSpPr>
            <p:spPr bwMode="auto">
              <a:xfrm>
                <a:off x="720" y="3181"/>
                <a:ext cx="998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rgbClr val="669900"/>
                  </a:buClr>
                  <a:buSzPct val="75000"/>
                  <a:buFont typeface="Wingdings" pitchFamily="2" charset="2"/>
                  <a:buNone/>
                </a:pPr>
                <a:r>
                  <a:rPr lang="ko-KR" altLang="en-US" sz="2000" b="1">
                    <a:solidFill>
                      <a:schemeClr val="bg1"/>
                    </a:solidFill>
                    <a:latin typeface="돋움" pitchFamily="50" charset="-127"/>
                    <a:ea typeface="돋움" pitchFamily="50" charset="-127"/>
                  </a:rPr>
                  <a:t>상호 운용성</a:t>
                </a:r>
              </a:p>
            </p:txBody>
          </p:sp>
        </p:grpSp>
        <p:sp>
          <p:nvSpPr>
            <p:cNvPr id="34830" name="Text Box 22"/>
            <p:cNvSpPr txBox="1">
              <a:spLocks noChangeArrowheads="1"/>
            </p:cNvSpPr>
            <p:nvPr/>
          </p:nvSpPr>
          <p:spPr bwMode="auto">
            <a:xfrm>
              <a:off x="2667000" y="2057400"/>
              <a:ext cx="6364414" cy="36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9900"/>
                </a:buClr>
                <a:buSzPct val="75000"/>
                <a:buFont typeface="Wingdings" pitchFamily="2" charset="2"/>
                <a:buNone/>
              </a:pPr>
              <a:r>
                <a:rPr lang="ko-KR" altLang="en-US" b="1">
                  <a:solidFill>
                    <a:srgbClr val="333399"/>
                  </a:solidFill>
                  <a:latin typeface="돋움" pitchFamily="50" charset="-127"/>
                  <a:ea typeface="돋움" pitchFamily="50" charset="-127"/>
                </a:rPr>
                <a:t>재사용 가능한 부품화된 소프트웨어 사용으로 생산성 향상 </a:t>
              </a:r>
            </a:p>
          </p:txBody>
        </p:sp>
        <p:sp>
          <p:nvSpPr>
            <p:cNvPr id="34831" name="Text Box 23"/>
            <p:cNvSpPr txBox="1">
              <a:spLocks noChangeArrowheads="1"/>
            </p:cNvSpPr>
            <p:nvPr/>
          </p:nvSpPr>
          <p:spPr bwMode="auto">
            <a:xfrm>
              <a:off x="2667000" y="2667000"/>
              <a:ext cx="5895587" cy="692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9900"/>
                </a:buClr>
                <a:buSzPct val="75000"/>
                <a:buFont typeface="Wingdings" pitchFamily="2" charset="2"/>
                <a:buNone/>
              </a:pPr>
              <a:r>
                <a:rPr lang="ko-KR" altLang="en-US" b="1">
                  <a:solidFill>
                    <a:srgbClr val="333399"/>
                  </a:solidFill>
                  <a:latin typeface="돋움" pitchFamily="50" charset="-127"/>
                  <a:ea typeface="돋움" pitchFamily="50" charset="-127"/>
                </a:rPr>
                <a:t>품질 보증된 컴포넌트의 조립에 의해 요구하는 목적의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9900"/>
                </a:buClr>
                <a:buSzPct val="75000"/>
                <a:buFont typeface="Wingdings" pitchFamily="2" charset="2"/>
                <a:buNone/>
              </a:pPr>
              <a:r>
                <a:rPr lang="ko-KR" altLang="en-US" b="1">
                  <a:solidFill>
                    <a:srgbClr val="333399"/>
                  </a:solidFill>
                  <a:latin typeface="돋움" pitchFamily="50" charset="-127"/>
                  <a:ea typeface="돋움" pitchFamily="50" charset="-127"/>
                </a:rPr>
                <a:t>소프트웨어를 구축</a:t>
              </a:r>
              <a:r>
                <a:rPr lang="ko-KR" altLang="en-US" b="1">
                  <a:solidFill>
                    <a:srgbClr val="333399"/>
                  </a:solidFill>
                  <a:latin typeface="돋움" pitchFamily="50" charset="-127"/>
                  <a:ea typeface="돋움" pitchFamily="50" charset="-127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4832" name="Text Box 24"/>
            <p:cNvSpPr txBox="1">
              <a:spLocks noChangeArrowheads="1"/>
            </p:cNvSpPr>
            <p:nvPr/>
          </p:nvSpPr>
          <p:spPr bwMode="auto">
            <a:xfrm>
              <a:off x="2667000" y="3505201"/>
              <a:ext cx="6296251" cy="36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9900"/>
                </a:buClr>
                <a:buSzPct val="75000"/>
                <a:buFont typeface="Wingdings" pitchFamily="2" charset="2"/>
                <a:buNone/>
              </a:pPr>
              <a:r>
                <a:rPr lang="ko-KR" altLang="en-US" b="1">
                  <a:solidFill>
                    <a:srgbClr val="003399"/>
                  </a:solidFill>
                  <a:latin typeface="돋움" pitchFamily="50" charset="-127"/>
                  <a:ea typeface="돋움" pitchFamily="50" charset="-127"/>
                </a:rPr>
                <a:t>이질적인 환경적</a:t>
              </a:r>
              <a:r>
                <a:rPr lang="en-US" altLang="ko-KR" b="1">
                  <a:solidFill>
                    <a:srgbClr val="003399"/>
                  </a:solidFill>
                  <a:latin typeface="돋움" pitchFamily="50" charset="-127"/>
                  <a:ea typeface="돋움" pitchFamily="50" charset="-127"/>
                </a:rPr>
                <a:t>, </a:t>
              </a:r>
              <a:r>
                <a:rPr lang="ko-KR" altLang="en-US" b="1">
                  <a:solidFill>
                    <a:srgbClr val="003399"/>
                  </a:solidFill>
                  <a:latin typeface="돋움" pitchFamily="50" charset="-127"/>
                  <a:ea typeface="돋움" pitchFamily="50" charset="-127"/>
                </a:rPr>
                <a:t>기능적 요소들 간의 상호 운용성을 허용 </a:t>
              </a:r>
            </a:p>
          </p:txBody>
        </p:sp>
        <p:sp>
          <p:nvSpPr>
            <p:cNvPr id="34833" name="Text Box 25"/>
            <p:cNvSpPr txBox="1">
              <a:spLocks noChangeArrowheads="1"/>
            </p:cNvSpPr>
            <p:nvPr/>
          </p:nvSpPr>
          <p:spPr bwMode="auto">
            <a:xfrm>
              <a:off x="2667000" y="4191000"/>
              <a:ext cx="6296251" cy="692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9900"/>
                </a:buClr>
                <a:buSzPct val="75000"/>
                <a:buFont typeface="Wingdings" pitchFamily="2" charset="2"/>
                <a:buNone/>
              </a:pPr>
              <a:r>
                <a:rPr lang="ko-KR" altLang="en-US" b="1">
                  <a:solidFill>
                    <a:srgbClr val="333399"/>
                  </a:solidFill>
                  <a:latin typeface="돋움" pitchFamily="50" charset="-127"/>
                  <a:ea typeface="돋움" pitchFamily="50" charset="-127"/>
                </a:rPr>
                <a:t>동적 변화에 민첩하게 대응</a:t>
              </a:r>
              <a:r>
                <a:rPr lang="en-US" altLang="ko-KR" b="1">
                  <a:solidFill>
                    <a:srgbClr val="333399"/>
                  </a:solidFill>
                  <a:latin typeface="돋움" pitchFamily="50" charset="-127"/>
                  <a:ea typeface="돋움" pitchFamily="50" charset="-127"/>
                </a:rPr>
                <a:t>. </a:t>
              </a:r>
              <a:r>
                <a:rPr lang="ko-KR" altLang="en-US" b="1">
                  <a:solidFill>
                    <a:srgbClr val="333399"/>
                  </a:solidFill>
                  <a:latin typeface="돋움" pitchFamily="50" charset="-127"/>
                  <a:ea typeface="돋움" pitchFamily="50" charset="-127"/>
                </a:rPr>
                <a:t>빠르게 변화하는 정보 사회의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9900"/>
                </a:buClr>
                <a:buSzPct val="75000"/>
                <a:buFont typeface="Wingdings" pitchFamily="2" charset="2"/>
                <a:buNone/>
              </a:pPr>
              <a:r>
                <a:rPr lang="ko-KR" altLang="en-US" b="1">
                  <a:solidFill>
                    <a:srgbClr val="333399"/>
                  </a:solidFill>
                  <a:latin typeface="돋움" pitchFamily="50" charset="-127"/>
                  <a:ea typeface="돋움" pitchFamily="50" charset="-127"/>
                </a:rPr>
                <a:t>비즈니스 응용 영역에서 적절한 솔루션의 빠른 개발</a:t>
              </a:r>
              <a:r>
                <a:rPr lang="en-US" altLang="ko-KR" b="1">
                  <a:solidFill>
                    <a:srgbClr val="333399"/>
                  </a:solidFill>
                  <a:latin typeface="돋움" pitchFamily="50" charset="-127"/>
                  <a:ea typeface="돋움" pitchFamily="50" charset="-127"/>
                </a:rPr>
                <a:t>, </a:t>
              </a:r>
              <a:r>
                <a:rPr lang="ko-KR" altLang="en-US" b="1">
                  <a:solidFill>
                    <a:srgbClr val="333399"/>
                  </a:solidFill>
                  <a:latin typeface="돋움" pitchFamily="50" charset="-127"/>
                  <a:ea typeface="돋움" pitchFamily="50" charset="-127"/>
                </a:rPr>
                <a:t>제공</a:t>
              </a:r>
              <a:r>
                <a:rPr lang="ko-KR" altLang="en-US" b="1">
                  <a:solidFill>
                    <a:srgbClr val="000000"/>
                  </a:solidFill>
                  <a:latin typeface="돋움" pitchFamily="50" charset="-127"/>
                  <a:ea typeface="돋움" pitchFamily="50" charset="-127"/>
                </a:rPr>
                <a:t> </a:t>
              </a:r>
            </a:p>
          </p:txBody>
        </p:sp>
        <p:sp>
          <p:nvSpPr>
            <p:cNvPr id="34834" name="Text Box 26"/>
            <p:cNvSpPr txBox="1">
              <a:spLocks noChangeArrowheads="1"/>
            </p:cNvSpPr>
            <p:nvPr/>
          </p:nvSpPr>
          <p:spPr bwMode="auto">
            <a:xfrm>
              <a:off x="2667000" y="4953000"/>
              <a:ext cx="5973724" cy="692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9900"/>
                </a:buClr>
                <a:buSzPct val="75000"/>
                <a:buFont typeface="Wingdings" pitchFamily="2" charset="2"/>
                <a:buNone/>
              </a:pPr>
              <a:r>
                <a:rPr lang="ko-KR" altLang="en-US" b="1">
                  <a:solidFill>
                    <a:srgbClr val="003399"/>
                  </a:solidFill>
                  <a:latin typeface="돋움" pitchFamily="50" charset="-127"/>
                  <a:ea typeface="돋움" pitchFamily="50" charset="-127"/>
                </a:rPr>
                <a:t>부품화된 소프트웨어 사용으로 어플리케이션에 영향을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rgbClr val="669900"/>
                </a:buClr>
                <a:buSzPct val="75000"/>
                <a:buFont typeface="Wingdings" pitchFamily="2" charset="2"/>
                <a:buNone/>
              </a:pPr>
              <a:r>
                <a:rPr lang="ko-KR" altLang="en-US" b="1">
                  <a:solidFill>
                    <a:srgbClr val="003399"/>
                  </a:solidFill>
                  <a:latin typeface="돋움" pitchFamily="50" charset="-127"/>
                  <a:ea typeface="돋움" pitchFamily="50" charset="-127"/>
                </a:rPr>
                <a:t>최소화하여 컴포넌트 교체 가능  </a:t>
              </a:r>
            </a:p>
          </p:txBody>
        </p:sp>
        <p:sp>
          <p:nvSpPr>
            <p:cNvPr id="34835" name="Freeform 27"/>
            <p:cNvSpPr>
              <a:spLocks/>
            </p:cNvSpPr>
            <p:nvPr/>
          </p:nvSpPr>
          <p:spPr bwMode="auto">
            <a:xfrm>
              <a:off x="533400" y="5257800"/>
              <a:ext cx="1066800" cy="990600"/>
            </a:xfrm>
            <a:custGeom>
              <a:avLst/>
              <a:gdLst>
                <a:gd name="T0" fmla="*/ 256 w 928"/>
                <a:gd name="T1" fmla="*/ 0 h 528"/>
                <a:gd name="T2" fmla="*/ 112 w 928"/>
                <a:gd name="T3" fmla="*/ 384 h 528"/>
                <a:gd name="T4" fmla="*/ 928 w 928"/>
                <a:gd name="T5" fmla="*/ 528 h 528"/>
                <a:gd name="T6" fmla="*/ 0 60000 65536"/>
                <a:gd name="T7" fmla="*/ 0 60000 65536"/>
                <a:gd name="T8" fmla="*/ 0 60000 65536"/>
                <a:gd name="T9" fmla="*/ 0 w 928"/>
                <a:gd name="T10" fmla="*/ 0 h 528"/>
                <a:gd name="T11" fmla="*/ 928 w 9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8" h="528">
                  <a:moveTo>
                    <a:pt x="256" y="0"/>
                  </a:moveTo>
                  <a:cubicBezTo>
                    <a:pt x="128" y="148"/>
                    <a:pt x="0" y="296"/>
                    <a:pt x="112" y="384"/>
                  </a:cubicBezTo>
                  <a:cubicBezTo>
                    <a:pt x="224" y="472"/>
                    <a:pt x="792" y="504"/>
                    <a:pt x="928" y="52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4836" name="AutoShape 28" descr="흰색 대리석"/>
            <p:cNvSpPr>
              <a:spLocks noChangeArrowheads="1"/>
            </p:cNvSpPr>
            <p:nvPr/>
          </p:nvSpPr>
          <p:spPr bwMode="auto">
            <a:xfrm rot="5399865">
              <a:off x="2003425" y="5530851"/>
              <a:ext cx="574675" cy="1390650"/>
            </a:xfrm>
            <a:prstGeom prst="can">
              <a:avLst>
                <a:gd name="adj" fmla="val 60497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34837" name="Text Box 29"/>
            <p:cNvSpPr txBox="1">
              <a:spLocks noChangeArrowheads="1"/>
            </p:cNvSpPr>
            <p:nvPr/>
          </p:nvSpPr>
          <p:spPr bwMode="auto">
            <a:xfrm>
              <a:off x="2916238" y="6021388"/>
              <a:ext cx="4262786" cy="395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669900"/>
                </a:buClr>
                <a:buSzPct val="75000"/>
                <a:buFont typeface="Wingdings" pitchFamily="2" charset="2"/>
                <a:buNone/>
              </a:pPr>
              <a:r>
                <a:rPr lang="ko-KR" altLang="en-US" sz="2000" b="1" dirty="0">
                  <a:latin typeface="돋움" pitchFamily="50" charset="-127"/>
                  <a:ea typeface="돋움" pitchFamily="50" charset="-127"/>
                </a:rPr>
                <a:t>개발</a:t>
              </a:r>
              <a:r>
                <a:rPr lang="en-US" altLang="ko-KR" sz="2000" b="1" dirty="0">
                  <a:latin typeface="돋움" pitchFamily="50" charset="-127"/>
                  <a:ea typeface="돋움" pitchFamily="50" charset="-127"/>
                </a:rPr>
                <a:t>/</a:t>
              </a:r>
              <a:r>
                <a:rPr lang="ko-KR" altLang="en-US" sz="2000" b="1" dirty="0">
                  <a:latin typeface="돋움" pitchFamily="50" charset="-127"/>
                  <a:ea typeface="돋움" pitchFamily="50" charset="-127"/>
                </a:rPr>
                <a:t>유지보수 기간</a:t>
              </a:r>
              <a:r>
                <a:rPr lang="en-US" altLang="ko-KR" sz="2000" b="1" dirty="0">
                  <a:latin typeface="돋움" pitchFamily="50" charset="-127"/>
                  <a:ea typeface="돋움" pitchFamily="50" charset="-127"/>
                </a:rPr>
                <a:t>/</a:t>
              </a:r>
              <a:r>
                <a:rPr lang="ko-KR" altLang="en-US" sz="2000" b="1" dirty="0">
                  <a:latin typeface="돋움" pitchFamily="50" charset="-127"/>
                  <a:ea typeface="돋움" pitchFamily="50" charset="-127"/>
                </a:rPr>
                <a:t>비용 절감</a:t>
              </a:r>
            </a:p>
          </p:txBody>
        </p:sp>
      </p:grp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140325" y="404813"/>
            <a:ext cx="1431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/>
              <a:t>Why CBD?</a:t>
            </a:r>
            <a:endParaRPr lang="ko-KR" altLang="en-US" sz="2000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방법론 활용 방안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00063" y="1714500"/>
            <a:ext cx="7929562" cy="4857750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162175" y="2276475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과거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00688" y="2300288"/>
            <a:ext cx="100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b="1"/>
              <a:t>현재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552575" y="3062288"/>
            <a:ext cx="1752600" cy="1828800"/>
          </a:xfrm>
          <a:prstGeom prst="verticalScroll">
            <a:avLst>
              <a:gd name="adj" fmla="val 125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857375" y="3290888"/>
            <a:ext cx="13255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800"/>
              <a:t>package CyberEval;</a:t>
            </a:r>
          </a:p>
          <a:p>
            <a:endParaRPr lang="en-US" altLang="ko-KR" sz="800"/>
          </a:p>
          <a:p>
            <a:r>
              <a:rPr lang="en-US" altLang="ko-KR" sz="800"/>
              <a:t>import java.io.*;</a:t>
            </a:r>
          </a:p>
          <a:p>
            <a:r>
              <a:rPr lang="en-US" altLang="ko-KR" sz="800"/>
              <a:t>import java.net.*;</a:t>
            </a:r>
          </a:p>
          <a:p>
            <a:endParaRPr lang="en-US" altLang="ko-KR" sz="800"/>
          </a:p>
          <a:p>
            <a:r>
              <a:rPr lang="en-US" altLang="ko-KR" sz="800"/>
              <a:t>public class Result</a:t>
            </a:r>
          </a:p>
          <a:p>
            <a:r>
              <a:rPr lang="en-US" altLang="ko-KR" sz="800"/>
              <a:t>    extends HttpServlet {</a:t>
            </a:r>
          </a:p>
          <a:p>
            <a:endParaRPr lang="en-US" altLang="ko-KR" sz="800"/>
          </a:p>
          <a:p>
            <a:r>
              <a:rPr lang="en-US" altLang="ko-KR" sz="800"/>
              <a:t>   public void init</a:t>
            </a:r>
          </a:p>
          <a:p>
            <a:r>
              <a:rPr lang="en-US" altLang="ko-KR" sz="800"/>
              <a:t>}</a:t>
            </a:r>
          </a:p>
        </p:txBody>
      </p:sp>
      <p:grpSp>
        <p:nvGrpSpPr>
          <p:cNvPr id="35848" name="Group 8"/>
          <p:cNvGrpSpPr>
            <a:grpSpLocks/>
          </p:cNvGrpSpPr>
          <p:nvPr/>
        </p:nvGrpSpPr>
        <p:grpSpPr bwMode="auto">
          <a:xfrm>
            <a:off x="4219575" y="2986088"/>
            <a:ext cx="2590800" cy="2716212"/>
            <a:chOff x="1632" y="1248"/>
            <a:chExt cx="2682" cy="2286"/>
          </a:xfrm>
        </p:grpSpPr>
        <p:sp>
          <p:nvSpPr>
            <p:cNvPr id="35861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598 w 21600"/>
                <a:gd name="T1" fmla="*/ 0 h 21600"/>
                <a:gd name="T2" fmla="*/ 1195 w 21600"/>
                <a:gd name="T3" fmla="*/ 524 h 21600"/>
                <a:gd name="T4" fmla="*/ 598 w 21600"/>
                <a:gd name="T5" fmla="*/ 1048 h 21600"/>
                <a:gd name="T6" fmla="*/ 0 w 21600"/>
                <a:gd name="T7" fmla="*/ 52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35862" name="AutoShape 10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715 w 21600"/>
                <a:gd name="T1" fmla="*/ 0 h 21600"/>
                <a:gd name="T2" fmla="*/ 1429 w 21600"/>
                <a:gd name="T3" fmla="*/ 627 h 21600"/>
                <a:gd name="T4" fmla="*/ 715 w 21600"/>
                <a:gd name="T5" fmla="*/ 1253 h 21600"/>
                <a:gd name="T6" fmla="*/ 0 w 21600"/>
                <a:gd name="T7" fmla="*/ 62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35863" name="AutoShape 11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794 w 21600"/>
                <a:gd name="T1" fmla="*/ 0 h 21600"/>
                <a:gd name="T2" fmla="*/ 1588 w 21600"/>
                <a:gd name="T3" fmla="*/ 696 h 21600"/>
                <a:gd name="T4" fmla="*/ 794 w 21600"/>
                <a:gd name="T5" fmla="*/ 1392 h 21600"/>
                <a:gd name="T6" fmla="*/ 0 w 21600"/>
                <a:gd name="T7" fmla="*/ 69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8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52575" y="5500688"/>
            <a:ext cx="1327150" cy="36671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소스재사용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905375" y="6034088"/>
            <a:ext cx="1860550" cy="366712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컴포넌트 재사용</a:t>
            </a:r>
          </a:p>
        </p:txBody>
      </p:sp>
      <p:sp>
        <p:nvSpPr>
          <p:cNvPr id="35851" name="Text Box 14"/>
          <p:cNvSpPr txBox="1">
            <a:spLocks noChangeArrowheads="1"/>
          </p:cNvSpPr>
          <p:nvPr/>
        </p:nvSpPr>
        <p:spPr bwMode="auto">
          <a:xfrm>
            <a:off x="6734175" y="2452688"/>
            <a:ext cx="134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>
                <a:solidFill>
                  <a:srgbClr val="333399"/>
                </a:solidFill>
              </a:rPr>
              <a:t>나</a:t>
            </a:r>
            <a:r>
              <a:rPr lang="en-US" altLang="ko-KR" sz="1400">
                <a:solidFill>
                  <a:srgbClr val="333399"/>
                </a:solidFill>
              </a:rPr>
              <a:t>? </a:t>
            </a:r>
            <a:r>
              <a:rPr lang="ko-KR" altLang="en-US" sz="1400">
                <a:solidFill>
                  <a:srgbClr val="333399"/>
                </a:solidFill>
              </a:rPr>
              <a:t>컴포넌트</a:t>
            </a:r>
            <a:r>
              <a:rPr lang="en-US" altLang="ko-KR" sz="1400"/>
              <a:t>!!</a:t>
            </a:r>
          </a:p>
        </p:txBody>
      </p:sp>
      <p:sp>
        <p:nvSpPr>
          <p:cNvPr id="35852" name="AutoShape 15"/>
          <p:cNvSpPr>
            <a:spLocks noChangeArrowheads="1"/>
          </p:cNvSpPr>
          <p:nvPr/>
        </p:nvSpPr>
        <p:spPr bwMode="auto">
          <a:xfrm>
            <a:off x="6734175" y="2071688"/>
            <a:ext cx="1219200" cy="10668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ko-KR"/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7191375" y="5119688"/>
            <a:ext cx="990600" cy="990600"/>
          </a:xfrm>
          <a:prstGeom prst="wedgeEllipseCallout">
            <a:avLst>
              <a:gd name="adj1" fmla="val -88463"/>
              <a:gd name="adj2" fmla="val -43912"/>
            </a:avLst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ko-KR"/>
          </a:p>
        </p:txBody>
      </p:sp>
      <p:sp>
        <p:nvSpPr>
          <p:cNvPr id="35854" name="Text Box 17"/>
          <p:cNvSpPr txBox="1">
            <a:spLocks noChangeArrowheads="1"/>
          </p:cNvSpPr>
          <p:nvPr/>
        </p:nvSpPr>
        <p:spPr bwMode="auto">
          <a:xfrm>
            <a:off x="7343775" y="5424488"/>
            <a:ext cx="65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>
                <a:solidFill>
                  <a:srgbClr val="333399"/>
                </a:solidFill>
              </a:rPr>
              <a:t>나두</a:t>
            </a:r>
            <a:r>
              <a:rPr lang="en-US" altLang="ko-KR" sz="1400">
                <a:solidFill>
                  <a:srgbClr val="333399"/>
                </a:solidFill>
              </a:rPr>
              <a:t>!!</a:t>
            </a:r>
          </a:p>
        </p:txBody>
      </p:sp>
      <p:sp>
        <p:nvSpPr>
          <p:cNvPr id="35855" name="Freeform 18"/>
          <p:cNvSpPr>
            <a:spLocks/>
          </p:cNvSpPr>
          <p:nvPr/>
        </p:nvSpPr>
        <p:spPr bwMode="auto">
          <a:xfrm>
            <a:off x="2847975" y="4205288"/>
            <a:ext cx="698500" cy="1447800"/>
          </a:xfrm>
          <a:custGeom>
            <a:avLst/>
            <a:gdLst>
              <a:gd name="T0" fmla="*/ 48 w 296"/>
              <a:gd name="T1" fmla="*/ 0 h 912"/>
              <a:gd name="T2" fmla="*/ 288 w 296"/>
              <a:gd name="T3" fmla="*/ 576 h 912"/>
              <a:gd name="T4" fmla="*/ 0 w 296"/>
              <a:gd name="T5" fmla="*/ 912 h 912"/>
              <a:gd name="T6" fmla="*/ 0 60000 65536"/>
              <a:gd name="T7" fmla="*/ 0 60000 65536"/>
              <a:gd name="T8" fmla="*/ 0 60000 65536"/>
              <a:gd name="T9" fmla="*/ 0 w 296"/>
              <a:gd name="T10" fmla="*/ 0 h 912"/>
              <a:gd name="T11" fmla="*/ 296 w 296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" h="912">
                <a:moveTo>
                  <a:pt x="48" y="0"/>
                </a:moveTo>
                <a:cubicBezTo>
                  <a:pt x="172" y="212"/>
                  <a:pt x="296" y="424"/>
                  <a:pt x="288" y="576"/>
                </a:cubicBezTo>
                <a:cubicBezTo>
                  <a:pt x="280" y="728"/>
                  <a:pt x="48" y="856"/>
                  <a:pt x="0" y="912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56" name="Freeform 19"/>
          <p:cNvSpPr>
            <a:spLocks/>
          </p:cNvSpPr>
          <p:nvPr/>
        </p:nvSpPr>
        <p:spPr bwMode="auto">
          <a:xfrm rot="10130726">
            <a:off x="4062413" y="4778375"/>
            <a:ext cx="838200" cy="1447800"/>
          </a:xfrm>
          <a:custGeom>
            <a:avLst/>
            <a:gdLst>
              <a:gd name="T0" fmla="*/ 48 w 296"/>
              <a:gd name="T1" fmla="*/ 0 h 912"/>
              <a:gd name="T2" fmla="*/ 288 w 296"/>
              <a:gd name="T3" fmla="*/ 576 h 912"/>
              <a:gd name="T4" fmla="*/ 0 w 296"/>
              <a:gd name="T5" fmla="*/ 912 h 912"/>
              <a:gd name="T6" fmla="*/ 0 60000 65536"/>
              <a:gd name="T7" fmla="*/ 0 60000 65536"/>
              <a:gd name="T8" fmla="*/ 0 60000 65536"/>
              <a:gd name="T9" fmla="*/ 0 w 296"/>
              <a:gd name="T10" fmla="*/ 0 h 912"/>
              <a:gd name="T11" fmla="*/ 296 w 296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" h="912">
                <a:moveTo>
                  <a:pt x="48" y="0"/>
                </a:moveTo>
                <a:cubicBezTo>
                  <a:pt x="172" y="212"/>
                  <a:pt x="296" y="424"/>
                  <a:pt x="288" y="576"/>
                </a:cubicBezTo>
                <a:cubicBezTo>
                  <a:pt x="280" y="728"/>
                  <a:pt x="48" y="856"/>
                  <a:pt x="0" y="912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57" name="AutoShape 20"/>
          <p:cNvSpPr>
            <a:spLocks noChangeArrowheads="1"/>
          </p:cNvSpPr>
          <p:nvPr/>
        </p:nvSpPr>
        <p:spPr bwMode="auto">
          <a:xfrm>
            <a:off x="714375" y="2224088"/>
            <a:ext cx="990600" cy="990600"/>
          </a:xfrm>
          <a:prstGeom prst="wedgeEllipseCallout">
            <a:avLst>
              <a:gd name="adj1" fmla="val 42949"/>
              <a:gd name="adj2" fmla="val 111218"/>
            </a:avLst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ko-KR"/>
          </a:p>
        </p:txBody>
      </p:sp>
      <p:sp>
        <p:nvSpPr>
          <p:cNvPr id="35858" name="Text Box 21"/>
          <p:cNvSpPr txBox="1">
            <a:spLocks noChangeArrowheads="1"/>
          </p:cNvSpPr>
          <p:nvPr/>
        </p:nvSpPr>
        <p:spPr bwMode="auto">
          <a:xfrm>
            <a:off x="714375" y="2528888"/>
            <a:ext cx="1071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400">
                <a:solidFill>
                  <a:srgbClr val="333399"/>
                </a:solidFill>
              </a:rPr>
              <a:t>나는 소스</a:t>
            </a:r>
            <a:r>
              <a:rPr lang="en-US" altLang="ko-KR" sz="1400">
                <a:solidFill>
                  <a:srgbClr val="333399"/>
                </a:solidFill>
              </a:rPr>
              <a:t>!!</a:t>
            </a:r>
          </a:p>
        </p:txBody>
      </p:sp>
      <p:sp>
        <p:nvSpPr>
          <p:cNvPr id="35859" name="AutoShape 22"/>
          <p:cNvSpPr>
            <a:spLocks noChangeArrowheads="1"/>
          </p:cNvSpPr>
          <p:nvPr/>
        </p:nvSpPr>
        <p:spPr bwMode="auto">
          <a:xfrm>
            <a:off x="1857375" y="3824288"/>
            <a:ext cx="12192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860" name="Text Box 4"/>
          <p:cNvSpPr txBox="1">
            <a:spLocks noChangeArrowheads="1"/>
          </p:cNvSpPr>
          <p:nvPr/>
        </p:nvSpPr>
        <p:spPr bwMode="auto">
          <a:xfrm>
            <a:off x="4643438" y="404813"/>
            <a:ext cx="2406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재사용 방식의 차이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방법론 활용 방안</a:t>
            </a:r>
          </a:p>
        </p:txBody>
      </p:sp>
      <p:grpSp>
        <p:nvGrpSpPr>
          <p:cNvPr id="36867" name="그룹 18"/>
          <p:cNvGrpSpPr>
            <a:grpSpLocks/>
          </p:cNvGrpSpPr>
          <p:nvPr/>
        </p:nvGrpSpPr>
        <p:grpSpPr bwMode="auto">
          <a:xfrm>
            <a:off x="393700" y="1700213"/>
            <a:ext cx="8464550" cy="4872037"/>
            <a:chOff x="500034" y="1700213"/>
            <a:chExt cx="8464579" cy="4872059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500034" y="1714500"/>
              <a:ext cx="8358217" cy="4857772"/>
            </a:xfrm>
            <a:prstGeom prst="roundRect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grpSp>
          <p:nvGrpSpPr>
            <p:cNvPr id="36870" name="Group 4"/>
            <p:cNvGrpSpPr>
              <a:grpSpLocks noChangeAspect="1"/>
            </p:cNvGrpSpPr>
            <p:nvPr/>
          </p:nvGrpSpPr>
          <p:grpSpPr bwMode="auto">
            <a:xfrm>
              <a:off x="539750" y="1700213"/>
              <a:ext cx="8424863" cy="4770437"/>
              <a:chOff x="988" y="4175"/>
              <a:chExt cx="9321" cy="5279"/>
            </a:xfrm>
          </p:grpSpPr>
          <p:sp>
            <p:nvSpPr>
              <p:cNvPr id="36871" name="AutoShape 5"/>
              <p:cNvSpPr>
                <a:spLocks noChangeAspect="1" noChangeArrowheads="1"/>
              </p:cNvSpPr>
              <p:nvPr/>
            </p:nvSpPr>
            <p:spPr bwMode="auto">
              <a:xfrm>
                <a:off x="988" y="4175"/>
                <a:ext cx="9321" cy="5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돋움" pitchFamily="50" charset="-127"/>
                  <a:ea typeface="돋움" pitchFamily="50" charset="-127"/>
                </a:endParaRPr>
              </a:p>
            </p:txBody>
          </p:sp>
          <p:sp>
            <p:nvSpPr>
              <p:cNvPr id="36872" name="AutoShape 6"/>
              <p:cNvSpPr>
                <a:spLocks noChangeArrowheads="1"/>
              </p:cNvSpPr>
              <p:nvPr/>
            </p:nvSpPr>
            <p:spPr bwMode="auto">
              <a:xfrm>
                <a:off x="8008" y="5615"/>
                <a:ext cx="1925" cy="2739"/>
              </a:xfrm>
              <a:prstGeom prst="wedgeRoundRectCallout">
                <a:avLst>
                  <a:gd name="adj1" fmla="val -50935"/>
                  <a:gd name="adj2" fmla="val 15718"/>
                  <a:gd name="adj3" fmla="val 16667"/>
                </a:avLst>
              </a:prstGeom>
              <a:noFill/>
              <a:ln w="9525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lIns="61265" tIns="30632" rIns="61265" bIns="30632"/>
              <a:lstStyle/>
              <a:p>
                <a:endParaRPr lang="ko-KR" altLang="ko-KR">
                  <a:latin typeface="돋움" pitchFamily="50" charset="-127"/>
                  <a:ea typeface="돋움" pitchFamily="50" charset="-127"/>
                </a:endParaRPr>
              </a:p>
            </p:txBody>
          </p:sp>
          <p:grpSp>
            <p:nvGrpSpPr>
              <p:cNvPr id="36873" name="Group 7"/>
              <p:cNvGrpSpPr>
                <a:grpSpLocks/>
              </p:cNvGrpSpPr>
              <p:nvPr/>
            </p:nvGrpSpPr>
            <p:grpSpPr bwMode="auto">
              <a:xfrm>
                <a:off x="1348" y="4895"/>
                <a:ext cx="8526" cy="3780"/>
                <a:chOff x="1348" y="4895"/>
                <a:chExt cx="8526" cy="3780"/>
              </a:xfrm>
            </p:grpSpPr>
            <p:sp>
              <p:nvSpPr>
                <p:cNvPr id="36874" name="AutoShape 8"/>
                <p:cNvSpPr>
                  <a:spLocks noChangeArrowheads="1"/>
                </p:cNvSpPr>
                <p:nvPr/>
              </p:nvSpPr>
              <p:spPr bwMode="auto">
                <a:xfrm>
                  <a:off x="1348" y="7595"/>
                  <a:ext cx="1260" cy="108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ko-KR" altLang="en-US" sz="1600" b="1">
                      <a:latin typeface="돋움" pitchFamily="50" charset="-127"/>
                      <a:ea typeface="돋움" pitchFamily="50" charset="-127"/>
                    </a:rPr>
                    <a:t>기술</a:t>
                  </a:r>
                  <a:endParaRPr lang="ko-KR" altLang="en-US" sz="1600">
                    <a:latin typeface="돋움" pitchFamily="50" charset="-127"/>
                    <a:ea typeface="돋움" pitchFamily="50" charset="-127"/>
                  </a:endParaRPr>
                </a:p>
              </p:txBody>
            </p:sp>
            <p:sp>
              <p:nvSpPr>
                <p:cNvPr id="36875" name="AutoShape 9"/>
                <p:cNvSpPr>
                  <a:spLocks noChangeArrowheads="1"/>
                </p:cNvSpPr>
                <p:nvPr/>
              </p:nvSpPr>
              <p:spPr bwMode="auto">
                <a:xfrm>
                  <a:off x="1348" y="6695"/>
                  <a:ext cx="1260" cy="108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ko-KR" altLang="en-US" sz="1600" b="1">
                      <a:latin typeface="돋움" pitchFamily="50" charset="-127"/>
                      <a:ea typeface="돋움" pitchFamily="50" charset="-127"/>
                    </a:rPr>
                    <a:t>추상화</a:t>
                  </a:r>
                  <a:endParaRPr lang="ko-KR" altLang="en-US" sz="1600">
                    <a:latin typeface="돋움" pitchFamily="50" charset="-127"/>
                    <a:ea typeface="돋움" pitchFamily="50" charset="-127"/>
                  </a:endParaRPr>
                </a:p>
              </p:txBody>
            </p:sp>
            <p:sp>
              <p:nvSpPr>
                <p:cNvPr id="36876" name="AutoShape 10"/>
                <p:cNvSpPr>
                  <a:spLocks noChangeArrowheads="1"/>
                </p:cNvSpPr>
                <p:nvPr/>
              </p:nvSpPr>
              <p:spPr bwMode="auto">
                <a:xfrm>
                  <a:off x="1348" y="5795"/>
                  <a:ext cx="1260" cy="108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ko-KR" altLang="en-US" sz="1600" b="1">
                      <a:latin typeface="돋움" pitchFamily="50" charset="-127"/>
                      <a:ea typeface="돋움" pitchFamily="50" charset="-127"/>
                    </a:rPr>
                    <a:t>크기</a:t>
                  </a:r>
                  <a:endParaRPr lang="ko-KR" altLang="en-US" sz="1600">
                    <a:latin typeface="돋움" pitchFamily="50" charset="-127"/>
                    <a:ea typeface="돋움" pitchFamily="50" charset="-127"/>
                  </a:endParaRPr>
                </a:p>
              </p:txBody>
            </p:sp>
            <p:sp>
              <p:nvSpPr>
                <p:cNvPr id="36877" name="AutoShape 11"/>
                <p:cNvSpPr>
                  <a:spLocks noChangeArrowheads="1"/>
                </p:cNvSpPr>
                <p:nvPr/>
              </p:nvSpPr>
              <p:spPr bwMode="auto">
                <a:xfrm>
                  <a:off x="1348" y="4895"/>
                  <a:ext cx="1260" cy="1080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ko-KR" altLang="en-US" sz="1600" b="1">
                      <a:latin typeface="돋움" pitchFamily="50" charset="-127"/>
                      <a:ea typeface="돋움" pitchFamily="50" charset="-127"/>
                    </a:rPr>
                    <a:t>범위</a:t>
                  </a:r>
                  <a:endParaRPr lang="ko-KR" altLang="en-US" sz="1600">
                    <a:latin typeface="돋움" pitchFamily="50" charset="-127"/>
                    <a:ea typeface="돋움" pitchFamily="50" charset="-127"/>
                  </a:endParaRPr>
                </a:p>
              </p:txBody>
            </p:sp>
            <p:sp>
              <p:nvSpPr>
                <p:cNvPr id="36878" name="AutoShape 12"/>
                <p:cNvSpPr>
                  <a:spLocks noChangeArrowheads="1"/>
                </p:cNvSpPr>
                <p:nvPr/>
              </p:nvSpPr>
              <p:spPr bwMode="auto">
                <a:xfrm>
                  <a:off x="2428" y="7595"/>
                  <a:ext cx="4688" cy="1080"/>
                </a:xfrm>
                <a:prstGeom prst="cube">
                  <a:avLst>
                    <a:gd name="adj" fmla="val 25000"/>
                  </a:avLst>
                </a:prstGeom>
                <a:solidFill>
                  <a:srgbClr val="0000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61265" tIns="30632" rIns="61265" bIns="30632" anchor="ctr"/>
                <a:lstStyle/>
                <a:p>
                  <a:pPr algn="ctr"/>
                  <a:r>
                    <a:rPr lang="en-US" altLang="ko-KR" sz="1600" b="1">
                      <a:solidFill>
                        <a:srgbClr val="FFFFFF"/>
                      </a:solidFill>
                      <a:latin typeface="돋움" pitchFamily="50" charset="-127"/>
                      <a:ea typeface="돋움" pitchFamily="50" charset="-127"/>
                    </a:rPr>
                    <a:t>J2EE, .NET, CCM </a:t>
                  </a:r>
                  <a:r>
                    <a:rPr lang="ko-KR" altLang="en-US" sz="1600" b="1">
                      <a:solidFill>
                        <a:srgbClr val="FFFFFF"/>
                      </a:solidFill>
                      <a:latin typeface="돋움" pitchFamily="50" charset="-127"/>
                      <a:ea typeface="돋움" pitchFamily="50" charset="-127"/>
                    </a:rPr>
                    <a:t>등</a:t>
                  </a:r>
                  <a:r>
                    <a:rPr lang="en-US" altLang="ko-KR" sz="1600" b="1">
                      <a:solidFill>
                        <a:srgbClr val="FFFFFF"/>
                      </a:solidFill>
                      <a:latin typeface="돋움" pitchFamily="50" charset="-127"/>
                      <a:ea typeface="돋움" pitchFamily="50" charset="-127"/>
                    </a:rPr>
                    <a:t>…</a:t>
                  </a:r>
                  <a:endParaRPr lang="en-US" altLang="ko-KR" sz="1600">
                    <a:latin typeface="돋움" pitchFamily="50" charset="-127"/>
                    <a:ea typeface="돋움" pitchFamily="50" charset="-127"/>
                  </a:endParaRPr>
                </a:p>
              </p:txBody>
            </p:sp>
            <p:sp>
              <p:nvSpPr>
                <p:cNvPr id="36879" name="AutoShape 13"/>
                <p:cNvSpPr>
                  <a:spLocks noChangeArrowheads="1"/>
                </p:cNvSpPr>
                <p:nvPr/>
              </p:nvSpPr>
              <p:spPr bwMode="auto">
                <a:xfrm>
                  <a:off x="2428" y="6695"/>
                  <a:ext cx="4688" cy="1080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66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61265" tIns="30632" rIns="61265" bIns="30632" anchor="ctr"/>
                <a:lstStyle/>
                <a:p>
                  <a:pPr algn="ctr"/>
                  <a:r>
                    <a:rPr lang="ko-KR" altLang="en-US" sz="1600" b="1">
                      <a:solidFill>
                        <a:srgbClr val="FFFFFF"/>
                      </a:solidFill>
                      <a:latin typeface="돋움" pitchFamily="50" charset="-127"/>
                      <a:ea typeface="돋움" pitchFamily="50" charset="-127"/>
                    </a:rPr>
                    <a:t>실행코드</a:t>
                  </a:r>
                  <a:endParaRPr lang="ko-KR" altLang="en-US" sz="1600">
                    <a:latin typeface="돋움" pitchFamily="50" charset="-127"/>
                    <a:ea typeface="돋움" pitchFamily="50" charset="-127"/>
                  </a:endParaRPr>
                </a:p>
              </p:txBody>
            </p:sp>
            <p:sp>
              <p:nvSpPr>
                <p:cNvPr id="36880" name="AutoShape 14"/>
                <p:cNvSpPr>
                  <a:spLocks noChangeArrowheads="1"/>
                </p:cNvSpPr>
                <p:nvPr/>
              </p:nvSpPr>
              <p:spPr bwMode="auto">
                <a:xfrm>
                  <a:off x="2436" y="5803"/>
                  <a:ext cx="4680" cy="1072"/>
                </a:xfrm>
                <a:prstGeom prst="cube">
                  <a:avLst>
                    <a:gd name="adj" fmla="val 25000"/>
                  </a:avLst>
                </a:prstGeom>
                <a:solidFill>
                  <a:srgbClr val="66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61265" tIns="30632" rIns="61265" bIns="30632" anchor="ctr"/>
                <a:lstStyle/>
                <a:p>
                  <a:pPr algn="ctr"/>
                  <a:r>
                    <a:rPr lang="ko-KR" altLang="en-US" sz="1600" b="1">
                      <a:solidFill>
                        <a:srgbClr val="000000"/>
                      </a:solidFill>
                      <a:latin typeface="돋움" pitchFamily="50" charset="-127"/>
                      <a:ea typeface="돋움" pitchFamily="50" charset="-127"/>
                    </a:rPr>
                    <a:t>단일 컴포넌트</a:t>
                  </a:r>
                </a:p>
                <a:p>
                  <a:pPr algn="ctr"/>
                  <a:r>
                    <a:rPr lang="ko-KR" altLang="en-US" sz="1600" b="1">
                      <a:solidFill>
                        <a:srgbClr val="000000"/>
                      </a:solidFill>
                      <a:latin typeface="돋움" pitchFamily="50" charset="-127"/>
                      <a:ea typeface="돋움" pitchFamily="50" charset="-127"/>
                    </a:rPr>
                    <a:t>복합 컴포넌트</a:t>
                  </a:r>
                  <a:endParaRPr lang="ko-KR" altLang="en-US" sz="1600">
                    <a:latin typeface="돋움" pitchFamily="50" charset="-127"/>
                    <a:ea typeface="돋움" pitchFamily="50" charset="-127"/>
                  </a:endParaRPr>
                </a:p>
              </p:txBody>
            </p:sp>
            <p:sp>
              <p:nvSpPr>
                <p:cNvPr id="36881" name="AutoShape 15"/>
                <p:cNvSpPr>
                  <a:spLocks noChangeArrowheads="1"/>
                </p:cNvSpPr>
                <p:nvPr/>
              </p:nvSpPr>
              <p:spPr bwMode="auto">
                <a:xfrm>
                  <a:off x="2436" y="4903"/>
                  <a:ext cx="4680" cy="1080"/>
                </a:xfrm>
                <a:prstGeom prst="cube">
                  <a:avLst>
                    <a:gd name="adj" fmla="val 25000"/>
                  </a:avLst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61265" tIns="30632" rIns="61265" bIns="30632" anchor="ctr"/>
                <a:lstStyle/>
                <a:p>
                  <a:pPr algn="ctr"/>
                  <a:r>
                    <a:rPr lang="ko-KR" altLang="en-US" sz="1600" b="1">
                      <a:solidFill>
                        <a:srgbClr val="000000"/>
                      </a:solidFill>
                      <a:latin typeface="돋움" pitchFamily="50" charset="-127"/>
                      <a:ea typeface="돋움" pitchFamily="50" charset="-127"/>
                    </a:rPr>
                    <a:t>특정비지니스 컴포넌트</a:t>
                  </a:r>
                </a:p>
                <a:p>
                  <a:pPr algn="ctr"/>
                  <a:r>
                    <a:rPr lang="ko-KR" altLang="en-US" sz="1600" b="1">
                      <a:solidFill>
                        <a:srgbClr val="000000"/>
                      </a:solidFill>
                      <a:latin typeface="돋움" pitchFamily="50" charset="-127"/>
                      <a:ea typeface="돋움" pitchFamily="50" charset="-127"/>
                    </a:rPr>
                    <a:t>공용비지니스 컴포넌트</a:t>
                  </a:r>
                </a:p>
                <a:p>
                  <a:pPr algn="ctr"/>
                  <a:r>
                    <a:rPr lang="ko-KR" altLang="en-US" sz="1600" b="1">
                      <a:solidFill>
                        <a:srgbClr val="000000"/>
                      </a:solidFill>
                      <a:latin typeface="돋움" pitchFamily="50" charset="-127"/>
                      <a:ea typeface="돋움" pitchFamily="50" charset="-127"/>
                    </a:rPr>
                    <a:t>시스템 서비스</a:t>
                  </a:r>
                  <a:r>
                    <a:rPr lang="en-US" altLang="ko-KR" sz="1600" b="1">
                      <a:solidFill>
                        <a:srgbClr val="000000"/>
                      </a:solidFill>
                      <a:latin typeface="돋움" pitchFamily="50" charset="-127"/>
                      <a:ea typeface="돋움" pitchFamily="50" charset="-127"/>
                    </a:rPr>
                    <a:t>/</a:t>
                  </a:r>
                  <a:r>
                    <a:rPr lang="ko-KR" altLang="en-US" sz="1600" b="1">
                      <a:solidFill>
                        <a:srgbClr val="000000"/>
                      </a:solidFill>
                      <a:latin typeface="돋움" pitchFamily="50" charset="-127"/>
                      <a:ea typeface="돋움" pitchFamily="50" charset="-127"/>
                    </a:rPr>
                    <a:t>유틸리티 컴포넌트</a:t>
                  </a:r>
                  <a:endParaRPr lang="ko-KR" altLang="en-US" sz="1600">
                    <a:latin typeface="돋움" pitchFamily="50" charset="-127"/>
                    <a:ea typeface="돋움" pitchFamily="50" charset="-127"/>
                  </a:endParaRPr>
                </a:p>
              </p:txBody>
            </p:sp>
            <p:sp>
              <p:nvSpPr>
                <p:cNvPr id="36882" name="AutoShape 16"/>
                <p:cNvSpPr>
                  <a:spLocks/>
                </p:cNvSpPr>
                <p:nvPr/>
              </p:nvSpPr>
              <p:spPr bwMode="auto">
                <a:xfrm>
                  <a:off x="7174" y="5064"/>
                  <a:ext cx="482" cy="3611"/>
                </a:xfrm>
                <a:prstGeom prst="rightBrace">
                  <a:avLst>
                    <a:gd name="adj1" fmla="val 62431"/>
                    <a:gd name="adj2" fmla="val 50000"/>
                  </a:avLst>
                </a:prstGeom>
                <a:noFill/>
                <a:ln w="38100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latin typeface="돋움" pitchFamily="50" charset="-127"/>
                    <a:ea typeface="돋움" pitchFamily="50" charset="-127"/>
                  </a:endParaRPr>
                </a:p>
              </p:txBody>
            </p:sp>
            <p:sp>
              <p:nvSpPr>
                <p:cNvPr id="3688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8047" y="5584"/>
                  <a:ext cx="1827" cy="2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1265" tIns="30632" rIns="61265" bIns="30632">
                  <a:spAutoFit/>
                </a:bodyPr>
                <a:lstStyle/>
                <a:p>
                  <a:pPr algn="just">
                    <a:buSzPts val="1400"/>
                    <a:buFont typeface="Wingdings" pitchFamily="2" charset="2"/>
                    <a:buChar char="p"/>
                  </a:pPr>
                  <a:r>
                    <a:rPr lang="ko-KR" altLang="en-US" sz="2000">
                      <a:solidFill>
                        <a:srgbClr val="003399"/>
                      </a:solidFill>
                      <a:latin typeface="돋움" pitchFamily="50" charset="-127"/>
                      <a:ea typeface="돋움" pitchFamily="50" charset="-127"/>
                    </a:rPr>
                    <a:t>이들을</a:t>
                  </a:r>
                </a:p>
                <a:p>
                  <a:pPr algn="just">
                    <a:buSzPts val="1400"/>
                    <a:buFont typeface="Wingdings" pitchFamily="2" charset="2"/>
                    <a:buChar char="p"/>
                  </a:pPr>
                  <a:r>
                    <a:rPr lang="ko-KR" altLang="en-US" sz="2000">
                      <a:solidFill>
                        <a:srgbClr val="003399"/>
                      </a:solidFill>
                      <a:latin typeface="돋움" pitchFamily="50" charset="-127"/>
                      <a:ea typeface="돋움" pitchFamily="50" charset="-127"/>
                    </a:rPr>
                    <a:t>복합적으로</a:t>
                  </a:r>
                </a:p>
                <a:p>
                  <a:pPr algn="just">
                    <a:buSzPts val="1400"/>
                    <a:buFont typeface="Wingdings" pitchFamily="2" charset="2"/>
                    <a:buChar char="p"/>
                  </a:pPr>
                  <a:r>
                    <a:rPr lang="ko-KR" altLang="en-US" sz="2000">
                      <a:solidFill>
                        <a:srgbClr val="003399"/>
                      </a:solidFill>
                      <a:latin typeface="돋움" pitchFamily="50" charset="-127"/>
                      <a:ea typeface="돋움" pitchFamily="50" charset="-127"/>
                    </a:rPr>
                    <a:t>만족하는</a:t>
                  </a:r>
                </a:p>
                <a:p>
                  <a:pPr algn="just">
                    <a:buSzPts val="1400"/>
                    <a:buFont typeface="Wingdings" pitchFamily="2" charset="2"/>
                    <a:buChar char="p"/>
                  </a:pPr>
                  <a:r>
                    <a:rPr lang="ko-KR" altLang="en-US" sz="2000">
                      <a:solidFill>
                        <a:srgbClr val="003399"/>
                      </a:solidFill>
                      <a:latin typeface="돋움" pitchFamily="50" charset="-127"/>
                      <a:ea typeface="돋움" pitchFamily="50" charset="-127"/>
                    </a:rPr>
                    <a:t>하나의 </a:t>
                  </a:r>
                </a:p>
                <a:p>
                  <a:pPr algn="just">
                    <a:buSzPts val="1400"/>
                    <a:buFont typeface="Wingdings" pitchFamily="2" charset="2"/>
                    <a:buChar char="p"/>
                  </a:pPr>
                  <a:r>
                    <a:rPr lang="ko-KR" altLang="en-US" sz="2000">
                      <a:solidFill>
                        <a:srgbClr val="003399"/>
                      </a:solidFill>
                      <a:latin typeface="돋움" pitchFamily="50" charset="-127"/>
                      <a:ea typeface="돋움" pitchFamily="50" charset="-127"/>
                    </a:rPr>
                    <a:t>독립된 </a:t>
                  </a:r>
                </a:p>
                <a:p>
                  <a:pPr algn="just">
                    <a:buSzPts val="1400"/>
                    <a:buFont typeface="Wingdings" pitchFamily="2" charset="2"/>
                    <a:buChar char="p"/>
                  </a:pPr>
                  <a:r>
                    <a:rPr lang="ko-KR" altLang="en-US" sz="2000">
                      <a:solidFill>
                        <a:srgbClr val="003399"/>
                      </a:solidFill>
                      <a:latin typeface="돋움" pitchFamily="50" charset="-127"/>
                      <a:ea typeface="돋움" pitchFamily="50" charset="-127"/>
                    </a:rPr>
                    <a:t>실행 부품이</a:t>
                  </a:r>
                </a:p>
                <a:p>
                  <a:pPr algn="just">
                    <a:buSzPts val="1400"/>
                    <a:buFont typeface="Wingdings" pitchFamily="2" charset="2"/>
                    <a:buChar char="p"/>
                  </a:pPr>
                  <a:r>
                    <a:rPr lang="ko-KR" altLang="en-US" sz="2000">
                      <a:solidFill>
                        <a:srgbClr val="003399"/>
                      </a:solidFill>
                      <a:latin typeface="돋움" pitchFamily="50" charset="-127"/>
                      <a:ea typeface="돋움" pitchFamily="50" charset="-127"/>
                    </a:rPr>
                    <a:t>컴포넌트</a:t>
                  </a:r>
                  <a:endParaRPr lang="ko-KR" altLang="en-US" sz="2000">
                    <a:latin typeface="돋움" pitchFamily="50" charset="-127"/>
                    <a:ea typeface="돋움" pitchFamily="50" charset="-127"/>
                  </a:endParaRPr>
                </a:p>
              </p:txBody>
            </p:sp>
          </p:grpSp>
        </p:grpSp>
      </p:grp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0" y="428625"/>
            <a:ext cx="2609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/>
              <a:t>CD/CBD </a:t>
            </a:r>
            <a:r>
              <a:rPr lang="ko-KR" altLang="en-US" sz="2000" b="1"/>
              <a:t>의 컴포넌트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프로젝트 관리 방안</a:t>
            </a:r>
          </a:p>
        </p:txBody>
      </p:sp>
      <p:grpSp>
        <p:nvGrpSpPr>
          <p:cNvPr id="37891" name="Group 32"/>
          <p:cNvGrpSpPr>
            <a:grpSpLocks/>
          </p:cNvGrpSpPr>
          <p:nvPr/>
        </p:nvGrpSpPr>
        <p:grpSpPr bwMode="auto">
          <a:xfrm>
            <a:off x="323850" y="1628775"/>
            <a:ext cx="8208963" cy="4608513"/>
            <a:chOff x="204" y="1026"/>
            <a:chExt cx="5171" cy="2903"/>
          </a:xfrm>
        </p:grpSpPr>
        <p:sp>
          <p:nvSpPr>
            <p:cNvPr id="37893" name="AutoShape 4"/>
            <p:cNvSpPr>
              <a:spLocks noChangeArrowheads="1"/>
            </p:cNvSpPr>
            <p:nvPr/>
          </p:nvSpPr>
          <p:spPr bwMode="auto">
            <a:xfrm>
              <a:off x="204" y="1026"/>
              <a:ext cx="1452" cy="317"/>
            </a:xfrm>
            <a:prstGeom prst="flowChartTerminator">
              <a:avLst/>
            </a:prstGeom>
            <a:gradFill rotWithShape="1">
              <a:gsLst>
                <a:gs pos="0">
                  <a:srgbClr val="6699FF">
                    <a:alpha val="79999"/>
                  </a:srgbClr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/>
                <a:t>프로젝트 관리 개요</a:t>
              </a:r>
            </a:p>
          </p:txBody>
        </p:sp>
        <p:cxnSp>
          <p:nvCxnSpPr>
            <p:cNvPr id="37894" name="AutoShape 5"/>
            <p:cNvCxnSpPr>
              <a:cxnSpLocks noChangeShapeType="1"/>
            </p:cNvCxnSpPr>
            <p:nvPr/>
          </p:nvCxnSpPr>
          <p:spPr bwMode="auto">
            <a:xfrm>
              <a:off x="1702" y="1979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895" name="AutoShape 6"/>
            <p:cNvCxnSpPr>
              <a:cxnSpLocks noChangeShapeType="1"/>
            </p:cNvCxnSpPr>
            <p:nvPr/>
          </p:nvCxnSpPr>
          <p:spPr bwMode="auto">
            <a:xfrm flipV="1">
              <a:off x="1702" y="1798"/>
              <a:ext cx="1156" cy="1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896" name="AutoShape 7"/>
            <p:cNvCxnSpPr>
              <a:cxnSpLocks noChangeShapeType="1"/>
            </p:cNvCxnSpPr>
            <p:nvPr/>
          </p:nvCxnSpPr>
          <p:spPr bwMode="auto">
            <a:xfrm flipV="1">
              <a:off x="2790" y="1798"/>
              <a:ext cx="68" cy="1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897" name="AutoShape 8"/>
            <p:cNvCxnSpPr>
              <a:cxnSpLocks noChangeShapeType="1"/>
            </p:cNvCxnSpPr>
            <p:nvPr/>
          </p:nvCxnSpPr>
          <p:spPr bwMode="auto">
            <a:xfrm flipH="1" flipV="1">
              <a:off x="2858" y="1798"/>
              <a:ext cx="1066" cy="1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7898" name="AutoShape 9"/>
            <p:cNvSpPr>
              <a:spLocks noChangeArrowheads="1"/>
            </p:cNvSpPr>
            <p:nvPr/>
          </p:nvSpPr>
          <p:spPr bwMode="auto">
            <a:xfrm>
              <a:off x="2427" y="2296"/>
              <a:ext cx="317" cy="22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899" name="AutoShape 10"/>
            <p:cNvSpPr>
              <a:spLocks noChangeArrowheads="1"/>
            </p:cNvSpPr>
            <p:nvPr/>
          </p:nvSpPr>
          <p:spPr bwMode="auto">
            <a:xfrm>
              <a:off x="2926" y="2296"/>
              <a:ext cx="317" cy="22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7900" name="Rectangle 11"/>
            <p:cNvSpPr>
              <a:spLocks noChangeArrowheads="1"/>
            </p:cNvSpPr>
            <p:nvPr/>
          </p:nvSpPr>
          <p:spPr bwMode="auto">
            <a:xfrm>
              <a:off x="2382" y="2568"/>
              <a:ext cx="907" cy="272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/>
                <a:t>진도관리</a:t>
              </a:r>
            </a:p>
          </p:txBody>
        </p:sp>
        <p:sp>
          <p:nvSpPr>
            <p:cNvPr id="37901" name="Rectangle 12"/>
            <p:cNvSpPr>
              <a:spLocks noChangeArrowheads="1"/>
            </p:cNvSpPr>
            <p:nvPr/>
          </p:nvSpPr>
          <p:spPr bwMode="auto">
            <a:xfrm>
              <a:off x="2018" y="2976"/>
              <a:ext cx="1723" cy="181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/>
                <a:t>진도관리의 필요성</a:t>
              </a:r>
            </a:p>
          </p:txBody>
        </p:sp>
        <p:sp>
          <p:nvSpPr>
            <p:cNvPr id="37902" name="Rectangle 13"/>
            <p:cNvSpPr>
              <a:spLocks noChangeArrowheads="1"/>
            </p:cNvSpPr>
            <p:nvPr/>
          </p:nvSpPr>
          <p:spPr bwMode="auto">
            <a:xfrm>
              <a:off x="2019" y="3158"/>
              <a:ext cx="1724" cy="726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en-US" altLang="ko-KR" sz="1200"/>
                <a:t> </a:t>
              </a:r>
              <a:r>
                <a:rPr lang="ko-KR" altLang="en-US" sz="1200"/>
                <a:t>프로젝트의 원활한 진행을 지원</a:t>
              </a:r>
            </a:p>
            <a:p>
              <a:pPr>
                <a:buFontTx/>
                <a:buChar char="•"/>
              </a:pPr>
              <a:r>
                <a:rPr lang="ko-KR" altLang="en-US" sz="1200"/>
                <a:t> 위험요소의 사전파악 및 해결</a:t>
              </a:r>
            </a:p>
            <a:p>
              <a:pPr>
                <a:buFontTx/>
                <a:buChar char="•"/>
              </a:pPr>
              <a:r>
                <a:rPr lang="ko-KR" altLang="en-US" sz="1200"/>
                <a:t> 변경요소의 파악 관리</a:t>
              </a:r>
            </a:p>
            <a:p>
              <a:pPr>
                <a:buFontTx/>
                <a:buChar char="•"/>
              </a:pPr>
              <a:r>
                <a:rPr lang="ko-KR" altLang="en-US" sz="1200"/>
                <a:t> 쟁점 및 미결사항의 해결</a:t>
              </a:r>
            </a:p>
            <a:p>
              <a:endParaRPr lang="en-US" altLang="ko-KR" sz="1200"/>
            </a:p>
          </p:txBody>
        </p:sp>
        <p:sp>
          <p:nvSpPr>
            <p:cNvPr id="37903" name="Rectangle 14"/>
            <p:cNvSpPr>
              <a:spLocks noChangeArrowheads="1"/>
            </p:cNvSpPr>
            <p:nvPr/>
          </p:nvSpPr>
          <p:spPr bwMode="auto">
            <a:xfrm>
              <a:off x="794" y="2659"/>
              <a:ext cx="862" cy="181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/>
                <a:t>업무보고</a:t>
              </a:r>
            </a:p>
          </p:txBody>
        </p:sp>
        <p:sp>
          <p:nvSpPr>
            <p:cNvPr id="37904" name="Rectangle 15"/>
            <p:cNvSpPr>
              <a:spLocks noChangeArrowheads="1"/>
            </p:cNvSpPr>
            <p:nvPr/>
          </p:nvSpPr>
          <p:spPr bwMode="auto">
            <a:xfrm>
              <a:off x="4196" y="2659"/>
              <a:ext cx="862" cy="181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/>
                <a:t>검토회의</a:t>
              </a:r>
            </a:p>
          </p:txBody>
        </p:sp>
        <p:sp>
          <p:nvSpPr>
            <p:cNvPr id="37905" name="Rectangle 16"/>
            <p:cNvSpPr>
              <a:spLocks noChangeArrowheads="1"/>
            </p:cNvSpPr>
            <p:nvPr/>
          </p:nvSpPr>
          <p:spPr bwMode="auto">
            <a:xfrm>
              <a:off x="794" y="2841"/>
              <a:ext cx="862" cy="862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ko-KR" sz="1200"/>
            </a:p>
            <a:p>
              <a:pPr>
                <a:buFontTx/>
                <a:buChar char="•"/>
              </a:pPr>
              <a:r>
                <a:rPr lang="en-US" altLang="ko-KR" sz="1200"/>
                <a:t> </a:t>
              </a:r>
              <a:r>
                <a:rPr lang="ko-KR" altLang="en-US" sz="1200"/>
                <a:t>월간업무보고</a:t>
              </a:r>
              <a:r>
                <a:rPr lang="en-US" altLang="ko-KR" sz="1200"/>
                <a:t>(</a:t>
              </a:r>
              <a:r>
                <a:rPr lang="ko-KR" altLang="en-US" sz="1200"/>
                <a:t>유</a:t>
              </a:r>
            </a:p>
            <a:p>
              <a:r>
                <a:rPr lang="ko-KR" altLang="en-US" sz="1200"/>
                <a:t>지보수</a:t>
              </a:r>
              <a:r>
                <a:rPr lang="en-US" altLang="ko-KR" sz="1200"/>
                <a:t>)</a:t>
              </a:r>
            </a:p>
            <a:p>
              <a:pPr>
                <a:buFontTx/>
                <a:buChar char="•"/>
              </a:pPr>
              <a:r>
                <a:rPr lang="en-US" altLang="ko-KR" sz="1200"/>
                <a:t> </a:t>
              </a:r>
              <a:r>
                <a:rPr lang="ko-KR" altLang="en-US" sz="1200"/>
                <a:t>프로젝트 중간</a:t>
              </a:r>
            </a:p>
            <a:p>
              <a:r>
                <a:rPr lang="ko-KR" altLang="en-US" sz="1200"/>
                <a:t>보고</a:t>
              </a:r>
            </a:p>
            <a:p>
              <a:pPr>
                <a:buFontTx/>
                <a:buChar char="•"/>
              </a:pPr>
              <a:r>
                <a:rPr lang="ko-KR" altLang="en-US" sz="1200"/>
                <a:t> 프로젝트 완료</a:t>
              </a:r>
            </a:p>
            <a:p>
              <a:r>
                <a:rPr lang="ko-KR" altLang="en-US" sz="1200"/>
                <a:t>보고</a:t>
              </a:r>
            </a:p>
            <a:p>
              <a:endParaRPr lang="en-US" altLang="ko-KR" sz="1200"/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4196" y="2841"/>
              <a:ext cx="862" cy="862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/>
                <a:t>단계별</a:t>
              </a:r>
            </a:p>
            <a:p>
              <a:pPr algn="ctr"/>
              <a:r>
                <a:rPr lang="ko-KR" altLang="en-US" sz="1200"/>
                <a:t>검토회의</a:t>
              </a:r>
            </a:p>
          </p:txBody>
        </p:sp>
        <p:cxnSp>
          <p:nvCxnSpPr>
            <p:cNvPr id="37907" name="AutoShape 18"/>
            <p:cNvCxnSpPr>
              <a:cxnSpLocks noChangeShapeType="1"/>
              <a:stCxn id="37902" idx="3"/>
              <a:endCxn id="37906" idx="2"/>
            </p:cNvCxnSpPr>
            <p:nvPr/>
          </p:nvCxnSpPr>
          <p:spPr bwMode="auto">
            <a:xfrm>
              <a:off x="3743" y="3521"/>
              <a:ext cx="884" cy="182"/>
            </a:xfrm>
            <a:prstGeom prst="curvedConnector4">
              <a:avLst>
                <a:gd name="adj1" fmla="val 25565"/>
                <a:gd name="adj2" fmla="val 1791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908" name="AutoShape 19"/>
            <p:cNvCxnSpPr>
              <a:cxnSpLocks noChangeShapeType="1"/>
              <a:stCxn id="37902" idx="1"/>
              <a:endCxn id="37905" idx="2"/>
            </p:cNvCxnSpPr>
            <p:nvPr/>
          </p:nvCxnSpPr>
          <p:spPr bwMode="auto">
            <a:xfrm rot="10800000" flipV="1">
              <a:off x="1225" y="3521"/>
              <a:ext cx="794" cy="182"/>
            </a:xfrm>
            <a:prstGeom prst="curvedConnector4">
              <a:avLst>
                <a:gd name="adj1" fmla="val 22796"/>
                <a:gd name="adj2" fmla="val 1791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909" name="AutoShape 20"/>
            <p:cNvCxnSpPr>
              <a:cxnSpLocks noChangeShapeType="1"/>
              <a:stCxn id="37900" idx="1"/>
              <a:endCxn id="37903" idx="0"/>
            </p:cNvCxnSpPr>
            <p:nvPr/>
          </p:nvCxnSpPr>
          <p:spPr bwMode="auto">
            <a:xfrm rot="10800000">
              <a:off x="1225" y="2659"/>
              <a:ext cx="1157" cy="45"/>
            </a:xfrm>
            <a:prstGeom prst="bentConnector4">
              <a:avLst>
                <a:gd name="adj1" fmla="val 31375"/>
                <a:gd name="adj2" fmla="val 4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7910" name="AutoShape 21"/>
            <p:cNvCxnSpPr>
              <a:cxnSpLocks noChangeShapeType="1"/>
              <a:stCxn id="37900" idx="3"/>
              <a:endCxn id="37904" idx="0"/>
            </p:cNvCxnSpPr>
            <p:nvPr/>
          </p:nvCxnSpPr>
          <p:spPr bwMode="auto">
            <a:xfrm flipV="1">
              <a:off x="3289" y="2659"/>
              <a:ext cx="1338" cy="45"/>
            </a:xfrm>
            <a:prstGeom prst="bentConnector4">
              <a:avLst>
                <a:gd name="adj1" fmla="val 33856"/>
                <a:gd name="adj2" fmla="val 4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37911" name="AutoShape 22"/>
            <p:cNvCxnSpPr>
              <a:cxnSpLocks noChangeShapeType="1"/>
            </p:cNvCxnSpPr>
            <p:nvPr/>
          </p:nvCxnSpPr>
          <p:spPr bwMode="auto">
            <a:xfrm flipH="1" flipV="1">
              <a:off x="477" y="1570"/>
              <a:ext cx="172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912" name="AutoShape 23"/>
            <p:cNvCxnSpPr>
              <a:cxnSpLocks noChangeShapeType="1"/>
            </p:cNvCxnSpPr>
            <p:nvPr/>
          </p:nvCxnSpPr>
          <p:spPr bwMode="auto">
            <a:xfrm>
              <a:off x="477" y="1570"/>
              <a:ext cx="0" cy="23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913" name="AutoShape 24"/>
            <p:cNvCxnSpPr>
              <a:cxnSpLocks noChangeShapeType="1"/>
            </p:cNvCxnSpPr>
            <p:nvPr/>
          </p:nvCxnSpPr>
          <p:spPr bwMode="auto">
            <a:xfrm flipV="1">
              <a:off x="3515" y="1570"/>
              <a:ext cx="186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914" name="AutoShape 25"/>
            <p:cNvCxnSpPr>
              <a:cxnSpLocks noChangeShapeType="1"/>
            </p:cNvCxnSpPr>
            <p:nvPr/>
          </p:nvCxnSpPr>
          <p:spPr bwMode="auto">
            <a:xfrm>
              <a:off x="5375" y="1570"/>
              <a:ext cx="0" cy="235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7915" name="AutoShape 26"/>
            <p:cNvCxnSpPr>
              <a:cxnSpLocks noChangeShapeType="1"/>
            </p:cNvCxnSpPr>
            <p:nvPr/>
          </p:nvCxnSpPr>
          <p:spPr bwMode="auto">
            <a:xfrm flipH="1">
              <a:off x="477" y="3929"/>
              <a:ext cx="489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2011" name="Cloud"/>
            <p:cNvSpPr>
              <a:spLocks noChangeAspect="1" noEditPoints="1" noChangeArrowheads="1"/>
            </p:cNvSpPr>
            <p:nvPr/>
          </p:nvSpPr>
          <p:spPr bwMode="auto">
            <a:xfrm>
              <a:off x="2200" y="1026"/>
              <a:ext cx="1361" cy="81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ko-KR" altLang="en-US" sz="1400"/>
                <a:t>철저한</a:t>
              </a:r>
            </a:p>
            <a:p>
              <a:pPr algn="ctr">
                <a:defRPr/>
              </a:pPr>
              <a:r>
                <a:rPr lang="ko-KR" altLang="en-US" sz="1400"/>
                <a:t>공정관리를</a:t>
              </a:r>
            </a:p>
            <a:p>
              <a:pPr algn="ctr">
                <a:defRPr/>
              </a:pPr>
              <a:r>
                <a:rPr lang="ko-KR" altLang="en-US" sz="1400"/>
                <a:t>통한</a:t>
              </a:r>
            </a:p>
            <a:p>
              <a:pPr algn="ctr">
                <a:defRPr/>
              </a:pPr>
              <a:r>
                <a:rPr lang="ko-KR" altLang="en-US" sz="1400"/>
                <a:t>납기준수</a:t>
              </a:r>
            </a:p>
          </p:txBody>
        </p:sp>
        <p:sp>
          <p:nvSpPr>
            <p:cNvPr id="42012" name="desk1"/>
            <p:cNvSpPr>
              <a:spLocks noEditPoints="1" noChangeArrowheads="1"/>
            </p:cNvSpPr>
            <p:nvPr/>
          </p:nvSpPr>
          <p:spPr bwMode="auto">
            <a:xfrm>
              <a:off x="1157" y="1979"/>
              <a:ext cx="1043" cy="27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10800 w 21600"/>
                <a:gd name="T9" fmla="*/ 0 h 21600"/>
                <a:gd name="T10" fmla="*/ 21600 w 21600"/>
                <a:gd name="T11" fmla="*/ 10800 h 21600"/>
                <a:gd name="T12" fmla="*/ 10800 w 21600"/>
                <a:gd name="T13" fmla="*/ 21600 h 21600"/>
                <a:gd name="T14" fmla="*/ 0 w 21600"/>
                <a:gd name="T15" fmla="*/ 10800 h 21600"/>
                <a:gd name="T16" fmla="*/ 1000 w 21600"/>
                <a:gd name="T17" fmla="*/ 1000 h 21600"/>
                <a:gd name="T18" fmla="*/ 20600 w 21600"/>
                <a:gd name="T1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ko-KR" altLang="en-US" sz="1400"/>
                <a:t>해결방안 도출</a:t>
              </a:r>
            </a:p>
          </p:txBody>
        </p:sp>
        <p:sp>
          <p:nvSpPr>
            <p:cNvPr id="42013" name="desk1"/>
            <p:cNvSpPr>
              <a:spLocks noEditPoints="1" noChangeArrowheads="1"/>
            </p:cNvSpPr>
            <p:nvPr/>
          </p:nvSpPr>
          <p:spPr bwMode="auto">
            <a:xfrm>
              <a:off x="2336" y="1979"/>
              <a:ext cx="1043" cy="27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10800 w 21600"/>
                <a:gd name="T9" fmla="*/ 0 h 21600"/>
                <a:gd name="T10" fmla="*/ 21600 w 21600"/>
                <a:gd name="T11" fmla="*/ 10800 h 21600"/>
                <a:gd name="T12" fmla="*/ 10800 w 21600"/>
                <a:gd name="T13" fmla="*/ 21600 h 21600"/>
                <a:gd name="T14" fmla="*/ 0 w 21600"/>
                <a:gd name="T15" fmla="*/ 10800 h 21600"/>
                <a:gd name="T16" fmla="*/ 1000 w 21600"/>
                <a:gd name="T17" fmla="*/ 1000 h 21600"/>
                <a:gd name="T18" fmla="*/ 20600 w 21600"/>
                <a:gd name="T1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ko-KR" altLang="en-US" sz="1400"/>
                <a:t>원활한 공정진행</a:t>
              </a:r>
            </a:p>
          </p:txBody>
        </p:sp>
        <p:sp>
          <p:nvSpPr>
            <p:cNvPr id="42014" name="desk1"/>
            <p:cNvSpPr>
              <a:spLocks noEditPoints="1" noChangeArrowheads="1"/>
            </p:cNvSpPr>
            <p:nvPr/>
          </p:nvSpPr>
          <p:spPr bwMode="auto">
            <a:xfrm>
              <a:off x="3470" y="1979"/>
              <a:ext cx="1043" cy="27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10800 w 21600"/>
                <a:gd name="T9" fmla="*/ 0 h 21600"/>
                <a:gd name="T10" fmla="*/ 21600 w 21600"/>
                <a:gd name="T11" fmla="*/ 10800 h 21600"/>
                <a:gd name="T12" fmla="*/ 10800 w 21600"/>
                <a:gd name="T13" fmla="*/ 21600 h 21600"/>
                <a:gd name="T14" fmla="*/ 0 w 21600"/>
                <a:gd name="T15" fmla="*/ 10800 h 21600"/>
                <a:gd name="T16" fmla="*/ 1000 w 21600"/>
                <a:gd name="T17" fmla="*/ 1000 h 21600"/>
                <a:gd name="T18" fmla="*/ 20600 w 21600"/>
                <a:gd name="T1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ko-KR" altLang="en-US" sz="1400"/>
                <a:t>원활한 의사소통</a:t>
              </a:r>
            </a:p>
          </p:txBody>
        </p:sp>
        <p:sp>
          <p:nvSpPr>
            <p:cNvPr id="42015" name="desk1"/>
            <p:cNvSpPr>
              <a:spLocks noEditPoints="1" noChangeArrowheads="1"/>
            </p:cNvSpPr>
            <p:nvPr/>
          </p:nvSpPr>
          <p:spPr bwMode="auto">
            <a:xfrm>
              <a:off x="2382" y="2568"/>
              <a:ext cx="907" cy="27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10800 w 21600"/>
                <a:gd name="T9" fmla="*/ 0 h 21600"/>
                <a:gd name="T10" fmla="*/ 21600 w 21600"/>
                <a:gd name="T11" fmla="*/ 10800 h 21600"/>
                <a:gd name="T12" fmla="*/ 10800 w 21600"/>
                <a:gd name="T13" fmla="*/ 21600 h 21600"/>
                <a:gd name="T14" fmla="*/ 0 w 21600"/>
                <a:gd name="T15" fmla="*/ 10800 h 21600"/>
                <a:gd name="T16" fmla="*/ 1000 w 21600"/>
                <a:gd name="T17" fmla="*/ 1000 h 21600"/>
                <a:gd name="T18" fmla="*/ 20600 w 21600"/>
                <a:gd name="T1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ko-KR" altLang="en-US" sz="1400"/>
                <a:t>진도관리</a:t>
              </a:r>
            </a:p>
          </p:txBody>
        </p:sp>
      </p:grpSp>
      <p:sp>
        <p:nvSpPr>
          <p:cNvPr id="37892" name="Text Box 33"/>
          <p:cNvSpPr txBox="1">
            <a:spLocks noChangeArrowheads="1"/>
          </p:cNvSpPr>
          <p:nvPr/>
        </p:nvSpPr>
        <p:spPr bwMode="auto">
          <a:xfrm>
            <a:off x="5076825" y="404813"/>
            <a:ext cx="167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사업관리방안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프로젝트 관리 방안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5219700" y="404813"/>
            <a:ext cx="1263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문서 관리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2008188" y="1484313"/>
            <a:ext cx="4498975" cy="2514600"/>
          </a:xfrm>
          <a:prstGeom prst="roundRect">
            <a:avLst>
              <a:gd name="adj" fmla="val 8995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071563" y="1560513"/>
            <a:ext cx="344487" cy="16097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0" latinLnBrk="0" hangingPunct="0">
              <a:defRPr/>
            </a:pPr>
            <a:r>
              <a:rPr kumimoji="0" lang="ko-KR" altLang="en-US" sz="1600" b="1">
                <a:latin typeface="돋움체" pitchFamily="49" charset="-127"/>
                <a:ea typeface="돋움체" pitchFamily="49" charset="-127"/>
              </a:rPr>
              <a:t>프로젝트시작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489200" y="1684338"/>
            <a:ext cx="350838" cy="15398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0" latinLnBrk="0" hangingPunct="0">
              <a:defRPr/>
            </a:pPr>
            <a:r>
              <a:rPr kumimoji="0" lang="ko-KR" altLang="en-US" sz="1600" b="1">
                <a:latin typeface="돋움체" pitchFamily="49" charset="-127"/>
                <a:ea typeface="돋움체" pitchFamily="49" charset="-127"/>
              </a:rPr>
              <a:t>문서작업정의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590925" y="1703388"/>
            <a:ext cx="350838" cy="152082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0" latinLnBrk="0" hangingPunct="0">
              <a:defRPr/>
            </a:pPr>
            <a:r>
              <a:rPr kumimoji="0" lang="ko-KR" altLang="en-US" sz="1600" b="1">
                <a:latin typeface="돋움체" pitchFamily="49" charset="-127"/>
                <a:ea typeface="돋움체" pitchFamily="49" charset="-127"/>
              </a:rPr>
              <a:t>문서작업수행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805488" y="1703388"/>
            <a:ext cx="350837" cy="145732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0" latinLnBrk="0" hangingPunct="0">
              <a:defRPr/>
            </a:pPr>
            <a:r>
              <a:rPr kumimoji="0" lang="ko-KR" altLang="en-US" sz="1600" b="1">
                <a:latin typeface="돋움체" pitchFamily="49" charset="-127"/>
                <a:ea typeface="돋움체" pitchFamily="49" charset="-127"/>
              </a:rPr>
              <a:t>형상관리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7167563" y="1484313"/>
            <a:ext cx="352425" cy="170497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0" latinLnBrk="0" hangingPunct="0">
              <a:defRPr/>
            </a:pPr>
            <a:r>
              <a:rPr kumimoji="0" lang="ko-KR" altLang="en-US" sz="1600" b="1">
                <a:latin typeface="돋움체" pitchFamily="49" charset="-127"/>
                <a:ea typeface="돋움체" pitchFamily="49" charset="-127"/>
              </a:rPr>
              <a:t>프로젝트종료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498725" y="3798888"/>
            <a:ext cx="3517900" cy="3524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latinLnBrk="0" hangingPunct="0">
              <a:defRPr/>
            </a:pPr>
            <a:r>
              <a:rPr kumimoji="0" lang="ko-KR" altLang="en-US" sz="1600" b="1">
                <a:latin typeface="돋움체" pitchFamily="49" charset="-127"/>
                <a:ea typeface="돋움체" pitchFamily="49" charset="-127"/>
              </a:rPr>
              <a:t>프로젝트 진행</a:t>
            </a: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V="1">
            <a:off x="2840038" y="2465388"/>
            <a:ext cx="741362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3941763" y="2465388"/>
            <a:ext cx="80168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6507163" y="2465388"/>
            <a:ext cx="671512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1455738" y="2465388"/>
            <a:ext cx="56197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6805613" y="3789363"/>
            <a:ext cx="700087" cy="1619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7596188" y="3716338"/>
            <a:ext cx="12620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0" hangingPunct="0"/>
            <a:r>
              <a:rPr kumimoji="0" lang="ko-KR" altLang="en-US" sz="1600">
                <a:latin typeface="Times New Roman" pitchFamily="18" charset="0"/>
              </a:rPr>
              <a:t>관리 공정</a:t>
            </a:r>
          </a:p>
        </p:txBody>
      </p:sp>
      <p:sp>
        <p:nvSpPr>
          <p:cNvPr id="38929" name="Rectangle 18"/>
          <p:cNvSpPr>
            <a:spLocks noChangeArrowheads="1"/>
          </p:cNvSpPr>
          <p:nvPr/>
        </p:nvSpPr>
        <p:spPr bwMode="auto">
          <a:xfrm>
            <a:off x="6805613" y="4076700"/>
            <a:ext cx="700087" cy="17145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7596188" y="4005263"/>
            <a:ext cx="1273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0" hangingPunct="0"/>
            <a:r>
              <a:rPr kumimoji="0" lang="ko-KR" altLang="en-US" sz="1600">
                <a:latin typeface="Times New Roman" pitchFamily="18" charset="0"/>
              </a:rPr>
              <a:t>개발 공정</a:t>
            </a:r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995363" y="3351213"/>
            <a:ext cx="762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0" hangingPunct="0"/>
            <a:r>
              <a:rPr kumimoji="0" lang="en-US" altLang="ko-KR" sz="1600" b="1">
                <a:latin typeface="Arial" pitchFamily="34" charset="0"/>
              </a:rPr>
              <a:t>Plan</a:t>
            </a:r>
          </a:p>
        </p:txBody>
      </p:sp>
      <p:sp>
        <p:nvSpPr>
          <p:cNvPr id="38932" name="Text Box 21"/>
          <p:cNvSpPr txBox="1">
            <a:spLocks noChangeArrowheads="1"/>
          </p:cNvSpPr>
          <p:nvPr/>
        </p:nvSpPr>
        <p:spPr bwMode="auto">
          <a:xfrm>
            <a:off x="1985963" y="3357563"/>
            <a:ext cx="123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0" hangingPunct="0"/>
            <a:r>
              <a:rPr kumimoji="0" lang="en-US" altLang="ko-KR" sz="1200" b="1">
                <a:latin typeface="Arial" pitchFamily="34" charset="0"/>
              </a:rPr>
              <a:t>Requirement</a:t>
            </a:r>
          </a:p>
        </p:txBody>
      </p:sp>
      <p:sp>
        <p:nvSpPr>
          <p:cNvPr id="38933" name="Text Box 22"/>
          <p:cNvSpPr txBox="1">
            <a:spLocks noChangeArrowheads="1"/>
          </p:cNvSpPr>
          <p:nvPr/>
        </p:nvSpPr>
        <p:spPr bwMode="auto">
          <a:xfrm>
            <a:off x="3290888" y="3357563"/>
            <a:ext cx="1133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0" hangingPunct="0"/>
            <a:r>
              <a:rPr kumimoji="0" lang="en-US" altLang="ko-KR" sz="1200" b="1">
                <a:latin typeface="Arial" pitchFamily="34" charset="0"/>
              </a:rPr>
              <a:t>Architecture</a:t>
            </a:r>
          </a:p>
        </p:txBody>
      </p:sp>
      <p:sp>
        <p:nvSpPr>
          <p:cNvPr id="38934" name="Text Box 23"/>
          <p:cNvSpPr txBox="1">
            <a:spLocks noChangeArrowheads="1"/>
          </p:cNvSpPr>
          <p:nvPr/>
        </p:nvSpPr>
        <p:spPr bwMode="auto">
          <a:xfrm>
            <a:off x="4422775" y="3357563"/>
            <a:ext cx="12207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0" hangingPunct="0"/>
            <a:r>
              <a:rPr kumimoji="0" lang="en-US" altLang="ko-KR" sz="1200" b="1">
                <a:latin typeface="Arial" pitchFamily="34" charset="0"/>
              </a:rPr>
              <a:t>Development</a:t>
            </a:r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5626100" y="3357563"/>
            <a:ext cx="9318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0" hangingPunct="0"/>
            <a:r>
              <a:rPr kumimoji="0" lang="en-US" altLang="ko-KR" sz="1200" b="1">
                <a:latin typeface="Arial" pitchFamily="34" charset="0"/>
              </a:rPr>
              <a:t>Transfer</a:t>
            </a:r>
          </a:p>
        </p:txBody>
      </p:sp>
      <p:sp>
        <p:nvSpPr>
          <p:cNvPr id="38936" name="Text Box 25"/>
          <p:cNvSpPr txBox="1">
            <a:spLocks noChangeArrowheads="1"/>
          </p:cNvSpPr>
          <p:nvPr/>
        </p:nvSpPr>
        <p:spPr bwMode="auto">
          <a:xfrm>
            <a:off x="3784600" y="4148138"/>
            <a:ext cx="1216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0" hangingPunct="0"/>
            <a:r>
              <a:rPr kumimoji="0" lang="en-US" altLang="ko-KR" sz="1600" b="1">
                <a:latin typeface="Arial" pitchFamily="34" charset="0"/>
              </a:rPr>
              <a:t>Control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4724400" y="1712913"/>
            <a:ext cx="350838" cy="145732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0" latinLnBrk="0" hangingPunct="0">
              <a:defRPr/>
            </a:pPr>
            <a:r>
              <a:rPr kumimoji="0" lang="ko-KR" altLang="en-US" sz="1600" b="1">
                <a:latin typeface="돋움체" pitchFamily="49" charset="-127"/>
                <a:ea typeface="돋움체" pitchFamily="49" charset="-127"/>
              </a:rPr>
              <a:t>문서통제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7059613" y="3351213"/>
            <a:ext cx="581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0" hangingPunct="0"/>
            <a:r>
              <a:rPr kumimoji="0" lang="en-US" altLang="ko-KR" sz="1600" b="1">
                <a:latin typeface="Arial" pitchFamily="34" charset="0"/>
              </a:rPr>
              <a:t>End</a:t>
            </a:r>
          </a:p>
        </p:txBody>
      </p:sp>
      <p:sp>
        <p:nvSpPr>
          <p:cNvPr id="38939" name="Line 28"/>
          <p:cNvSpPr>
            <a:spLocks noChangeShapeType="1"/>
          </p:cNvSpPr>
          <p:nvPr/>
        </p:nvSpPr>
        <p:spPr bwMode="auto">
          <a:xfrm>
            <a:off x="5145088" y="2465388"/>
            <a:ext cx="641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43037" name="Group 29"/>
          <p:cNvGraphicFramePr>
            <a:graphicFrameLocks noGrp="1"/>
          </p:cNvGraphicFramePr>
          <p:nvPr/>
        </p:nvGraphicFramePr>
        <p:xfrm>
          <a:off x="468313" y="4508500"/>
          <a:ext cx="8280400" cy="2120776"/>
        </p:xfrm>
        <a:graphic>
          <a:graphicData uri="http://schemas.openxmlformats.org/drawingml/2006/table">
            <a:tbl>
              <a:tblPr/>
              <a:tblGrid>
                <a:gridCol w="1152525"/>
                <a:gridCol w="1223962"/>
                <a:gridCol w="1439863"/>
                <a:gridCol w="2952750"/>
                <a:gridCol w="1511300"/>
              </a:tblGrid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주요 내용 진행 단계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주요 입력물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주요산출물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주요사용기법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문서관리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문서작업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정의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문서관리대장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양식관리대장</a:t>
                      </a:r>
                      <a:endParaRPr kumimoji="1" lang="ko-KR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품질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관리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기법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문서작업수행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문서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공람요청서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문서경유확인서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43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문서통제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문서관리대장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문서관리대장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문서배포대장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문서변경요청서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프로젝트 관리 방안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319713" y="404813"/>
            <a:ext cx="1274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형상 관리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2008188" y="1557338"/>
            <a:ext cx="4498975" cy="2514600"/>
          </a:xfrm>
          <a:prstGeom prst="roundRect">
            <a:avLst>
              <a:gd name="adj" fmla="val 8995"/>
            </a:avLst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071563" y="1633538"/>
            <a:ext cx="344487" cy="16097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0" latinLnBrk="0" hangingPunct="0">
              <a:defRPr/>
            </a:pPr>
            <a:r>
              <a:rPr kumimoji="0" lang="ko-KR" altLang="en-US" sz="1600" b="1">
                <a:latin typeface="돋움체" pitchFamily="49" charset="-127"/>
                <a:ea typeface="돋움체" pitchFamily="49" charset="-127"/>
              </a:rPr>
              <a:t>프로젝트시작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489200" y="1757363"/>
            <a:ext cx="350838" cy="15398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0" latinLnBrk="0" hangingPunct="0">
              <a:defRPr/>
            </a:pPr>
            <a:r>
              <a:rPr kumimoji="0" lang="ko-KR" altLang="en-US" sz="1600" b="1">
                <a:latin typeface="돋움체" pitchFamily="49" charset="-127"/>
                <a:ea typeface="돋움체" pitchFamily="49" charset="-127"/>
              </a:rPr>
              <a:t>형상변경요청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590925" y="1776413"/>
            <a:ext cx="350838" cy="152082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0" latinLnBrk="0" hangingPunct="0">
              <a:defRPr/>
            </a:pPr>
            <a:r>
              <a:rPr kumimoji="0" lang="ko-KR" altLang="en-US" sz="1600" b="1">
                <a:latin typeface="돋움체" pitchFamily="49" charset="-127"/>
                <a:ea typeface="돋움체" pitchFamily="49" charset="-127"/>
              </a:rPr>
              <a:t>형상변경검토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805488" y="1628775"/>
            <a:ext cx="350837" cy="180022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0" latinLnBrk="0" hangingPunct="0">
              <a:defRPr/>
            </a:pPr>
            <a:r>
              <a:rPr kumimoji="0" lang="ko-KR" altLang="en-US" sz="1600" b="1">
                <a:latin typeface="돋움체" pitchFamily="49" charset="-127"/>
                <a:ea typeface="돋움체" pitchFamily="49" charset="-127"/>
              </a:rPr>
              <a:t>형상관리시스템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167563" y="1624013"/>
            <a:ext cx="352425" cy="170497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0" latinLnBrk="0" hangingPunct="0">
              <a:defRPr/>
            </a:pPr>
            <a:r>
              <a:rPr kumimoji="0" lang="ko-KR" altLang="en-US" sz="1600" b="1">
                <a:latin typeface="돋움체" pitchFamily="49" charset="-127"/>
                <a:ea typeface="돋움체" pitchFamily="49" charset="-127"/>
              </a:rPr>
              <a:t>프로젝트종료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498725" y="3871913"/>
            <a:ext cx="3517900" cy="3524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0" latinLnBrk="0" hangingPunct="0">
              <a:defRPr/>
            </a:pPr>
            <a:r>
              <a:rPr kumimoji="0" lang="ko-KR" altLang="en-US" sz="1600" b="1">
                <a:latin typeface="돋움체" pitchFamily="49" charset="-127"/>
                <a:ea typeface="돋움체" pitchFamily="49" charset="-127"/>
              </a:rPr>
              <a:t>프로젝트 진행</a:t>
            </a:r>
          </a:p>
        </p:txBody>
      </p:sp>
      <p:sp>
        <p:nvSpPr>
          <p:cNvPr id="39947" name="Line 12"/>
          <p:cNvSpPr>
            <a:spLocks noChangeShapeType="1"/>
          </p:cNvSpPr>
          <p:nvPr/>
        </p:nvSpPr>
        <p:spPr bwMode="auto">
          <a:xfrm flipV="1">
            <a:off x="2840038" y="2538413"/>
            <a:ext cx="741362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9948" name="Line 13"/>
          <p:cNvSpPr>
            <a:spLocks noChangeShapeType="1"/>
          </p:cNvSpPr>
          <p:nvPr/>
        </p:nvSpPr>
        <p:spPr bwMode="auto">
          <a:xfrm>
            <a:off x="3941763" y="2538413"/>
            <a:ext cx="80168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9949" name="Line 14"/>
          <p:cNvSpPr>
            <a:spLocks noChangeShapeType="1"/>
          </p:cNvSpPr>
          <p:nvPr/>
        </p:nvSpPr>
        <p:spPr bwMode="auto">
          <a:xfrm>
            <a:off x="6507163" y="2538413"/>
            <a:ext cx="671512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9950" name="Line 15"/>
          <p:cNvSpPr>
            <a:spLocks noChangeShapeType="1"/>
          </p:cNvSpPr>
          <p:nvPr/>
        </p:nvSpPr>
        <p:spPr bwMode="auto">
          <a:xfrm>
            <a:off x="1455738" y="2538413"/>
            <a:ext cx="561975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9951" name="Rectangle 16"/>
          <p:cNvSpPr>
            <a:spLocks noChangeArrowheads="1"/>
          </p:cNvSpPr>
          <p:nvPr/>
        </p:nvSpPr>
        <p:spPr bwMode="auto">
          <a:xfrm>
            <a:off x="6805613" y="3862388"/>
            <a:ext cx="700087" cy="1619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9952" name="Text Box 17"/>
          <p:cNvSpPr txBox="1">
            <a:spLocks noChangeArrowheads="1"/>
          </p:cNvSpPr>
          <p:nvPr/>
        </p:nvSpPr>
        <p:spPr bwMode="auto">
          <a:xfrm>
            <a:off x="7596188" y="3789363"/>
            <a:ext cx="12620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0" hangingPunct="0"/>
            <a:r>
              <a:rPr kumimoji="0" lang="ko-KR" altLang="en-US" sz="1600">
                <a:latin typeface="Times New Roman" pitchFamily="18" charset="0"/>
              </a:rPr>
              <a:t>관리 공정</a:t>
            </a:r>
          </a:p>
        </p:txBody>
      </p:sp>
      <p:sp>
        <p:nvSpPr>
          <p:cNvPr id="39953" name="Rectangle 18"/>
          <p:cNvSpPr>
            <a:spLocks noChangeArrowheads="1"/>
          </p:cNvSpPr>
          <p:nvPr/>
        </p:nvSpPr>
        <p:spPr bwMode="auto">
          <a:xfrm>
            <a:off x="6805613" y="4149725"/>
            <a:ext cx="700087" cy="17145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9954" name="Text Box 19"/>
          <p:cNvSpPr txBox="1">
            <a:spLocks noChangeArrowheads="1"/>
          </p:cNvSpPr>
          <p:nvPr/>
        </p:nvSpPr>
        <p:spPr bwMode="auto">
          <a:xfrm>
            <a:off x="7596188" y="4078288"/>
            <a:ext cx="1273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0" hangingPunct="0"/>
            <a:r>
              <a:rPr kumimoji="0" lang="ko-KR" altLang="en-US" sz="1600">
                <a:latin typeface="Times New Roman" pitchFamily="18" charset="0"/>
              </a:rPr>
              <a:t>개발 공정</a:t>
            </a:r>
          </a:p>
        </p:txBody>
      </p:sp>
      <p:sp>
        <p:nvSpPr>
          <p:cNvPr id="39955" name="Text Box 20"/>
          <p:cNvSpPr txBox="1">
            <a:spLocks noChangeArrowheads="1"/>
          </p:cNvSpPr>
          <p:nvPr/>
        </p:nvSpPr>
        <p:spPr bwMode="auto">
          <a:xfrm>
            <a:off x="995363" y="3424238"/>
            <a:ext cx="762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0" hangingPunct="0"/>
            <a:r>
              <a:rPr kumimoji="0" lang="en-US" altLang="ko-KR" sz="1600" b="1">
                <a:latin typeface="Arial" pitchFamily="34" charset="0"/>
              </a:rPr>
              <a:t>Plan</a:t>
            </a:r>
          </a:p>
        </p:txBody>
      </p:sp>
      <p:sp>
        <p:nvSpPr>
          <p:cNvPr id="39956" name="Text Box 21"/>
          <p:cNvSpPr txBox="1">
            <a:spLocks noChangeArrowheads="1"/>
          </p:cNvSpPr>
          <p:nvPr/>
        </p:nvSpPr>
        <p:spPr bwMode="auto">
          <a:xfrm>
            <a:off x="1985963" y="3424238"/>
            <a:ext cx="123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0" hangingPunct="0"/>
            <a:r>
              <a:rPr kumimoji="0" lang="en-US" altLang="ko-KR" sz="1200" b="1">
                <a:latin typeface="Arial" pitchFamily="34" charset="0"/>
              </a:rPr>
              <a:t>Requirement</a:t>
            </a:r>
          </a:p>
        </p:txBody>
      </p:sp>
      <p:sp>
        <p:nvSpPr>
          <p:cNvPr id="39957" name="Text Box 22"/>
          <p:cNvSpPr txBox="1">
            <a:spLocks noChangeArrowheads="1"/>
          </p:cNvSpPr>
          <p:nvPr/>
        </p:nvSpPr>
        <p:spPr bwMode="auto">
          <a:xfrm>
            <a:off x="3290888" y="3424238"/>
            <a:ext cx="1133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0" hangingPunct="0"/>
            <a:r>
              <a:rPr kumimoji="0" lang="en-US" altLang="ko-KR" sz="1200" b="1">
                <a:latin typeface="Arial" pitchFamily="34" charset="0"/>
              </a:rPr>
              <a:t>Architecture</a:t>
            </a:r>
          </a:p>
        </p:txBody>
      </p:sp>
      <p:sp>
        <p:nvSpPr>
          <p:cNvPr id="39958" name="Text Box 23"/>
          <p:cNvSpPr txBox="1">
            <a:spLocks noChangeArrowheads="1"/>
          </p:cNvSpPr>
          <p:nvPr/>
        </p:nvSpPr>
        <p:spPr bwMode="auto">
          <a:xfrm>
            <a:off x="4422775" y="3424238"/>
            <a:ext cx="12207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0" hangingPunct="0"/>
            <a:r>
              <a:rPr kumimoji="0" lang="en-US" altLang="ko-KR" sz="1200" b="1">
                <a:latin typeface="Arial" pitchFamily="34" charset="0"/>
              </a:rPr>
              <a:t>Development</a:t>
            </a:r>
          </a:p>
        </p:txBody>
      </p:sp>
      <p:sp>
        <p:nvSpPr>
          <p:cNvPr id="39959" name="Text Box 24"/>
          <p:cNvSpPr txBox="1">
            <a:spLocks noChangeArrowheads="1"/>
          </p:cNvSpPr>
          <p:nvPr/>
        </p:nvSpPr>
        <p:spPr bwMode="auto">
          <a:xfrm>
            <a:off x="5626100" y="3424238"/>
            <a:ext cx="9318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0" hangingPunct="0"/>
            <a:r>
              <a:rPr kumimoji="0" lang="en-US" altLang="ko-KR" sz="1200" b="1">
                <a:latin typeface="Arial" pitchFamily="34" charset="0"/>
              </a:rPr>
              <a:t>Transfer</a:t>
            </a:r>
          </a:p>
        </p:txBody>
      </p:sp>
      <p:sp>
        <p:nvSpPr>
          <p:cNvPr id="39960" name="Text Box 25"/>
          <p:cNvSpPr txBox="1">
            <a:spLocks noChangeArrowheads="1"/>
          </p:cNvSpPr>
          <p:nvPr/>
        </p:nvSpPr>
        <p:spPr bwMode="auto">
          <a:xfrm>
            <a:off x="3563938" y="4221163"/>
            <a:ext cx="1216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latinLnBrk="0" hangingPunct="0"/>
            <a:r>
              <a:rPr kumimoji="0" lang="en-US" altLang="ko-KR" sz="1600" b="1">
                <a:latin typeface="Arial" pitchFamily="34" charset="0"/>
              </a:rPr>
              <a:t>Control</a:t>
            </a:r>
          </a:p>
        </p:txBody>
      </p:sp>
      <p:sp>
        <p:nvSpPr>
          <p:cNvPr id="39961" name="Text Box 26"/>
          <p:cNvSpPr txBox="1">
            <a:spLocks noChangeArrowheads="1"/>
          </p:cNvSpPr>
          <p:nvPr/>
        </p:nvSpPr>
        <p:spPr bwMode="auto">
          <a:xfrm>
            <a:off x="7059613" y="3424238"/>
            <a:ext cx="581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latinLnBrk="0" hangingPunct="0"/>
            <a:r>
              <a:rPr kumimoji="0" lang="en-US" altLang="ko-KR" sz="1600" b="1">
                <a:latin typeface="Arial" pitchFamily="34" charset="0"/>
              </a:rPr>
              <a:t>End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4724400" y="1785938"/>
            <a:ext cx="350838" cy="145732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0" latinLnBrk="0" hangingPunct="0">
              <a:defRPr/>
            </a:pPr>
            <a:r>
              <a:rPr kumimoji="0" lang="ko-KR" altLang="en-US" sz="1600" b="1">
                <a:latin typeface="돋움체" pitchFamily="49" charset="-127"/>
                <a:ea typeface="돋움체" pitchFamily="49" charset="-127"/>
              </a:rPr>
              <a:t>형상통제</a:t>
            </a:r>
          </a:p>
        </p:txBody>
      </p:sp>
      <p:sp>
        <p:nvSpPr>
          <p:cNvPr id="39963" name="Line 28"/>
          <p:cNvSpPr>
            <a:spLocks noChangeShapeType="1"/>
          </p:cNvSpPr>
          <p:nvPr/>
        </p:nvSpPr>
        <p:spPr bwMode="auto">
          <a:xfrm>
            <a:off x="5145088" y="2538413"/>
            <a:ext cx="641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44061" name="Group 29"/>
          <p:cNvGraphicFramePr>
            <a:graphicFrameLocks noGrp="1"/>
          </p:cNvGraphicFramePr>
          <p:nvPr/>
        </p:nvGraphicFramePr>
        <p:xfrm>
          <a:off x="468313" y="4581525"/>
          <a:ext cx="8280400" cy="2078104"/>
        </p:xfrm>
        <a:graphic>
          <a:graphicData uri="http://schemas.openxmlformats.org/drawingml/2006/table">
            <a:tbl>
              <a:tblPr/>
              <a:tblGrid>
                <a:gridCol w="1152525"/>
                <a:gridCol w="1223962"/>
                <a:gridCol w="2016125"/>
                <a:gridCol w="2376488"/>
                <a:gridCol w="1511300"/>
              </a:tblGrid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주요 내용 진행 단계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주요 입력물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주요산출물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주요사용기법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형상관리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형상변경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요청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형상변경항목산출물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변경요청서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형상변경요청서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형상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관리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기법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형상변경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검토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형상변경항목관련산출물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변경요청서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검토회의록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변경요청 검토결과서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43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형상통제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형상변경항목관련산출물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검토결과서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형상상태 기록서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프로젝트 관리 방안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076825" y="404813"/>
            <a:ext cx="167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위험요소관리</a:t>
            </a:r>
          </a:p>
        </p:txBody>
      </p:sp>
      <p:grpSp>
        <p:nvGrpSpPr>
          <p:cNvPr id="40964" name="Group 45"/>
          <p:cNvGrpSpPr>
            <a:grpSpLocks/>
          </p:cNvGrpSpPr>
          <p:nvPr/>
        </p:nvGrpSpPr>
        <p:grpSpPr bwMode="auto">
          <a:xfrm>
            <a:off x="323850" y="1484313"/>
            <a:ext cx="8424863" cy="4968875"/>
            <a:chOff x="204" y="935"/>
            <a:chExt cx="5307" cy="3130"/>
          </a:xfrm>
        </p:grpSpPr>
        <p:sp>
          <p:nvSpPr>
            <p:cNvPr id="40965" name="AutoShape 7"/>
            <p:cNvSpPr>
              <a:spLocks noChangeArrowheads="1"/>
            </p:cNvSpPr>
            <p:nvPr/>
          </p:nvSpPr>
          <p:spPr bwMode="auto">
            <a:xfrm>
              <a:off x="204" y="935"/>
              <a:ext cx="1542" cy="273"/>
            </a:xfrm>
            <a:prstGeom prst="flowChartTerminator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2000" b="1">
                  <a:latin typeface="돋움" pitchFamily="50" charset="-127"/>
                  <a:ea typeface="돋움" pitchFamily="50" charset="-127"/>
                </a:rPr>
                <a:t>위험요소 관리 절차</a:t>
              </a:r>
            </a:p>
          </p:txBody>
        </p:sp>
        <p:sp>
          <p:nvSpPr>
            <p:cNvPr id="40966" name="AutoShape 8"/>
            <p:cNvSpPr>
              <a:spLocks noChangeArrowheads="1"/>
            </p:cNvSpPr>
            <p:nvPr/>
          </p:nvSpPr>
          <p:spPr bwMode="auto">
            <a:xfrm>
              <a:off x="1474" y="1344"/>
              <a:ext cx="680" cy="363"/>
            </a:xfrm>
            <a:prstGeom prst="flowChartConnector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위험요소식별</a:t>
              </a:r>
            </a:p>
          </p:txBody>
        </p:sp>
        <p:sp>
          <p:nvSpPr>
            <p:cNvPr id="40967" name="AutoShape 9"/>
            <p:cNvSpPr>
              <a:spLocks noChangeArrowheads="1"/>
            </p:cNvSpPr>
            <p:nvPr/>
          </p:nvSpPr>
          <p:spPr bwMode="auto">
            <a:xfrm>
              <a:off x="3969" y="981"/>
              <a:ext cx="635" cy="272"/>
            </a:xfrm>
            <a:prstGeom prst="flowChart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DC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PM Group 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승인</a:t>
              </a:r>
            </a:p>
          </p:txBody>
        </p:sp>
        <p:cxnSp>
          <p:nvCxnSpPr>
            <p:cNvPr id="40968" name="AutoShape 10"/>
            <p:cNvCxnSpPr>
              <a:cxnSpLocks noChangeShapeType="1"/>
              <a:endCxn id="40966" idx="2"/>
            </p:cNvCxnSpPr>
            <p:nvPr/>
          </p:nvCxnSpPr>
          <p:spPr bwMode="auto">
            <a:xfrm flipV="1">
              <a:off x="1066" y="1526"/>
              <a:ext cx="408" cy="2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69" name="AutoShape 11"/>
            <p:cNvCxnSpPr>
              <a:cxnSpLocks noChangeShapeType="1"/>
              <a:stCxn id="40966" idx="6"/>
            </p:cNvCxnSpPr>
            <p:nvPr/>
          </p:nvCxnSpPr>
          <p:spPr bwMode="auto">
            <a:xfrm>
              <a:off x="2154" y="1526"/>
              <a:ext cx="2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70" name="AutoShape 12"/>
            <p:cNvCxnSpPr>
              <a:cxnSpLocks noChangeShapeType="1"/>
            </p:cNvCxnSpPr>
            <p:nvPr/>
          </p:nvCxnSpPr>
          <p:spPr bwMode="auto">
            <a:xfrm>
              <a:off x="3106" y="1526"/>
              <a:ext cx="3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71" name="AutoShape 13"/>
            <p:cNvCxnSpPr>
              <a:cxnSpLocks noChangeShapeType="1"/>
              <a:endCxn id="40967" idx="1"/>
            </p:cNvCxnSpPr>
            <p:nvPr/>
          </p:nvCxnSpPr>
          <p:spPr bwMode="auto">
            <a:xfrm rot="-5400000">
              <a:off x="3753" y="1128"/>
              <a:ext cx="227" cy="20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0972" name="AutoShape 14"/>
            <p:cNvCxnSpPr>
              <a:cxnSpLocks noChangeShapeType="1"/>
              <a:stCxn id="40967" idx="3"/>
            </p:cNvCxnSpPr>
            <p:nvPr/>
          </p:nvCxnSpPr>
          <p:spPr bwMode="auto">
            <a:xfrm>
              <a:off x="4604" y="1117"/>
              <a:ext cx="113" cy="22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0973" name="AutoShape 15"/>
            <p:cNvCxnSpPr>
              <a:cxnSpLocks noChangeShapeType="1"/>
            </p:cNvCxnSpPr>
            <p:nvPr/>
          </p:nvCxnSpPr>
          <p:spPr bwMode="auto">
            <a:xfrm rot="5400000">
              <a:off x="4547" y="2126"/>
              <a:ext cx="181" cy="15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0974" name="AutoShape 16"/>
            <p:cNvCxnSpPr>
              <a:cxnSpLocks noChangeShapeType="1"/>
            </p:cNvCxnSpPr>
            <p:nvPr/>
          </p:nvCxnSpPr>
          <p:spPr bwMode="auto">
            <a:xfrm rot="10800000">
              <a:off x="3764" y="2115"/>
              <a:ext cx="159" cy="18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0975" name="AutoShape 17"/>
            <p:cNvCxnSpPr>
              <a:cxnSpLocks noChangeShapeType="1"/>
            </p:cNvCxnSpPr>
            <p:nvPr/>
          </p:nvCxnSpPr>
          <p:spPr bwMode="auto">
            <a:xfrm flipH="1">
              <a:off x="3106" y="1934"/>
              <a:ext cx="3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76" name="AutoShape 18"/>
            <p:cNvCxnSpPr>
              <a:cxnSpLocks noChangeShapeType="1"/>
            </p:cNvCxnSpPr>
            <p:nvPr/>
          </p:nvCxnSpPr>
          <p:spPr bwMode="auto">
            <a:xfrm flipH="1">
              <a:off x="2154" y="1934"/>
              <a:ext cx="2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77" name="AutoShape 19"/>
            <p:cNvCxnSpPr>
              <a:cxnSpLocks noChangeShapeType="1"/>
            </p:cNvCxnSpPr>
            <p:nvPr/>
          </p:nvCxnSpPr>
          <p:spPr bwMode="auto">
            <a:xfrm>
              <a:off x="2290" y="1933"/>
              <a:ext cx="1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978" name="AutoShape 20"/>
            <p:cNvCxnSpPr>
              <a:cxnSpLocks noChangeShapeType="1"/>
            </p:cNvCxnSpPr>
            <p:nvPr/>
          </p:nvCxnSpPr>
          <p:spPr bwMode="auto">
            <a:xfrm rot="10800000" flipV="1">
              <a:off x="817" y="1934"/>
              <a:ext cx="657" cy="89"/>
            </a:xfrm>
            <a:prstGeom prst="bentConnector4">
              <a:avLst>
                <a:gd name="adj1" fmla="val 31051"/>
                <a:gd name="adj2" fmla="val 26067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0979" name="Rectangle 21"/>
            <p:cNvSpPr>
              <a:spLocks noChangeArrowheads="1"/>
            </p:cNvSpPr>
            <p:nvPr/>
          </p:nvSpPr>
          <p:spPr bwMode="auto">
            <a:xfrm>
              <a:off x="431" y="2478"/>
              <a:ext cx="771" cy="181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위험요소</a:t>
              </a:r>
            </a:p>
          </p:txBody>
        </p:sp>
        <p:sp>
          <p:nvSpPr>
            <p:cNvPr id="40980" name="Rectangle 22"/>
            <p:cNvSpPr>
              <a:spLocks noChangeArrowheads="1"/>
            </p:cNvSpPr>
            <p:nvPr/>
          </p:nvSpPr>
          <p:spPr bwMode="auto">
            <a:xfrm>
              <a:off x="431" y="2704"/>
              <a:ext cx="771" cy="227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위험도 평가</a:t>
              </a:r>
            </a:p>
          </p:txBody>
        </p:sp>
        <p:sp>
          <p:nvSpPr>
            <p:cNvPr id="40981" name="Rectangle 23"/>
            <p:cNvSpPr>
              <a:spLocks noChangeArrowheads="1"/>
            </p:cNvSpPr>
            <p:nvPr/>
          </p:nvSpPr>
          <p:spPr bwMode="auto">
            <a:xfrm>
              <a:off x="431" y="3702"/>
              <a:ext cx="771" cy="181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집행</a:t>
              </a: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/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통계</a:t>
              </a:r>
            </a:p>
          </p:txBody>
        </p:sp>
        <p:sp>
          <p:nvSpPr>
            <p:cNvPr id="40982" name="Rectangle 24"/>
            <p:cNvSpPr>
              <a:spLocks noChangeArrowheads="1"/>
            </p:cNvSpPr>
            <p:nvPr/>
          </p:nvSpPr>
          <p:spPr bwMode="auto">
            <a:xfrm>
              <a:off x="431" y="2977"/>
              <a:ext cx="771" cy="181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위험관리계획</a:t>
              </a:r>
            </a:p>
          </p:txBody>
        </p:sp>
        <p:sp>
          <p:nvSpPr>
            <p:cNvPr id="40983" name="Rectangle 25"/>
            <p:cNvSpPr>
              <a:spLocks noChangeArrowheads="1"/>
            </p:cNvSpPr>
            <p:nvPr/>
          </p:nvSpPr>
          <p:spPr bwMode="auto">
            <a:xfrm>
              <a:off x="431" y="3430"/>
              <a:ext cx="771" cy="226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자원할당</a:t>
              </a:r>
            </a:p>
          </p:txBody>
        </p:sp>
        <p:sp>
          <p:nvSpPr>
            <p:cNvPr id="40984" name="Rectangle 26"/>
            <p:cNvSpPr>
              <a:spLocks noChangeArrowheads="1"/>
            </p:cNvSpPr>
            <p:nvPr/>
          </p:nvSpPr>
          <p:spPr bwMode="auto">
            <a:xfrm>
              <a:off x="431" y="3203"/>
              <a:ext cx="771" cy="181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대안 선정</a:t>
              </a:r>
            </a:p>
          </p:txBody>
        </p:sp>
        <p:sp>
          <p:nvSpPr>
            <p:cNvPr id="40985" name="Rectangle 27"/>
            <p:cNvSpPr>
              <a:spLocks noChangeArrowheads="1"/>
            </p:cNvSpPr>
            <p:nvPr/>
          </p:nvSpPr>
          <p:spPr bwMode="auto">
            <a:xfrm>
              <a:off x="431" y="3958"/>
              <a:ext cx="771" cy="107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후속조치</a:t>
              </a:r>
            </a:p>
          </p:txBody>
        </p:sp>
        <p:sp>
          <p:nvSpPr>
            <p:cNvPr id="40986" name="AutoShape 28"/>
            <p:cNvSpPr>
              <a:spLocks noChangeArrowheads="1"/>
            </p:cNvSpPr>
            <p:nvPr/>
          </p:nvSpPr>
          <p:spPr bwMode="auto">
            <a:xfrm>
              <a:off x="1383" y="2478"/>
              <a:ext cx="4128" cy="181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50000">
                  <a:srgbClr val="CCECFF"/>
                </a:gs>
                <a:gs pos="100000">
                  <a:srgbClr val="6699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buFontTx/>
                <a:buChar char="•"/>
              </a:pP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프로젝트 단계별 예상 위험요소를 파악</a:t>
              </a:r>
            </a:p>
          </p:txBody>
        </p:sp>
        <p:sp>
          <p:nvSpPr>
            <p:cNvPr id="40987" name="Rectangle 29"/>
            <p:cNvSpPr>
              <a:spLocks noChangeArrowheads="1"/>
            </p:cNvSpPr>
            <p:nvPr/>
          </p:nvSpPr>
          <p:spPr bwMode="auto">
            <a:xfrm>
              <a:off x="1383" y="2704"/>
              <a:ext cx="4128" cy="227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50000">
                  <a:srgbClr val="CCECFF"/>
                </a:gs>
                <a:gs pos="100000">
                  <a:srgbClr val="6699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buFontTx/>
                <a:buChar char="•"/>
              </a:pP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발생 가능성과 발생시 각 측면의 영향 고려</a:t>
              </a: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,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정량화의 어려움 대신 요소별 우선순위 부여</a:t>
              </a:r>
            </a:p>
          </p:txBody>
        </p:sp>
        <p:sp>
          <p:nvSpPr>
            <p:cNvPr id="40988" name="AutoShape 30"/>
            <p:cNvSpPr>
              <a:spLocks noChangeArrowheads="1"/>
            </p:cNvSpPr>
            <p:nvPr/>
          </p:nvSpPr>
          <p:spPr bwMode="auto">
            <a:xfrm>
              <a:off x="1383" y="2977"/>
              <a:ext cx="4128" cy="181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50000">
                  <a:srgbClr val="CCECFF"/>
                </a:gs>
                <a:gs pos="100000">
                  <a:srgbClr val="6699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buFontTx/>
                <a:buChar char="•"/>
              </a:pP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위험관리의 목적 및 책임 정의</a:t>
              </a: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,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각 단계별 사전 예상</a:t>
              </a: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,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각 요소별 기본적인 대응 절차</a:t>
              </a:r>
            </a:p>
          </p:txBody>
        </p:sp>
        <p:sp>
          <p:nvSpPr>
            <p:cNvPr id="40989" name="Rectangle 31"/>
            <p:cNvSpPr>
              <a:spLocks noChangeArrowheads="1"/>
            </p:cNvSpPr>
            <p:nvPr/>
          </p:nvSpPr>
          <p:spPr bwMode="auto">
            <a:xfrm>
              <a:off x="1383" y="3203"/>
              <a:ext cx="4128" cy="182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50000">
                  <a:srgbClr val="CCECFF"/>
                </a:gs>
                <a:gs pos="100000">
                  <a:srgbClr val="6699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buFontTx/>
                <a:buChar char="•"/>
              </a:pP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관리</a:t>
              </a: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,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품질</a:t>
              </a: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,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기타사항에 대한 요소별 대책 수립</a:t>
              </a: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,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프로젝트 운영위원회에 보고</a:t>
              </a:r>
            </a:p>
          </p:txBody>
        </p:sp>
        <p:sp>
          <p:nvSpPr>
            <p:cNvPr id="40990" name="AutoShape 32"/>
            <p:cNvSpPr>
              <a:spLocks noChangeArrowheads="1"/>
            </p:cNvSpPr>
            <p:nvPr/>
          </p:nvSpPr>
          <p:spPr bwMode="auto">
            <a:xfrm>
              <a:off x="1383" y="3430"/>
              <a:ext cx="4128" cy="227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50000">
                  <a:srgbClr val="CCECFF"/>
                </a:gs>
                <a:gs pos="100000">
                  <a:srgbClr val="6699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buFontTx/>
                <a:buChar char="•"/>
              </a:pP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일정</a:t>
              </a: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,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예산을 파악하고 대책별 적정 자원배정</a:t>
              </a: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/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구입</a:t>
              </a:r>
            </a:p>
          </p:txBody>
        </p:sp>
        <p:sp>
          <p:nvSpPr>
            <p:cNvPr id="40991" name="AutoShape 33"/>
            <p:cNvSpPr>
              <a:spLocks noChangeArrowheads="1"/>
            </p:cNvSpPr>
            <p:nvPr/>
          </p:nvSpPr>
          <p:spPr bwMode="auto">
            <a:xfrm>
              <a:off x="1383" y="3702"/>
              <a:ext cx="4128" cy="182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50000">
                  <a:srgbClr val="CCECFF"/>
                </a:gs>
                <a:gs pos="100000">
                  <a:srgbClr val="6699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buFontTx/>
                <a:buChar char="•"/>
              </a:pP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대책 및 할당자원으로 위험 해소</a:t>
              </a: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,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위험해소 내역에 대한 자료유지 및 운영위원회 보고</a:t>
              </a:r>
            </a:p>
          </p:txBody>
        </p:sp>
        <p:sp>
          <p:nvSpPr>
            <p:cNvPr id="40992" name="AutoShape 34"/>
            <p:cNvSpPr>
              <a:spLocks noChangeArrowheads="1"/>
            </p:cNvSpPr>
            <p:nvPr/>
          </p:nvSpPr>
          <p:spPr bwMode="auto">
            <a:xfrm>
              <a:off x="1383" y="3929"/>
              <a:ext cx="4128" cy="136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50000">
                  <a:srgbClr val="CCECFF"/>
                </a:gs>
                <a:gs pos="100000">
                  <a:srgbClr val="6699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>
                <a:buFontTx/>
                <a:buChar char="•"/>
              </a:pP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위험요소에 대한 추적이 가능하도록 이력관리</a:t>
              </a:r>
            </a:p>
          </p:txBody>
        </p:sp>
        <p:sp>
          <p:nvSpPr>
            <p:cNvPr id="46115" name="desk1"/>
            <p:cNvSpPr>
              <a:spLocks noEditPoints="1" noChangeArrowheads="1"/>
            </p:cNvSpPr>
            <p:nvPr/>
          </p:nvSpPr>
          <p:spPr bwMode="auto">
            <a:xfrm>
              <a:off x="567" y="1434"/>
              <a:ext cx="499" cy="57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10800 w 21600"/>
                <a:gd name="T9" fmla="*/ 0 h 21600"/>
                <a:gd name="T10" fmla="*/ 21600 w 21600"/>
                <a:gd name="T11" fmla="*/ 10800 h 21600"/>
                <a:gd name="T12" fmla="*/ 10800 w 21600"/>
                <a:gd name="T13" fmla="*/ 21600 h 21600"/>
                <a:gd name="T14" fmla="*/ 0 w 21600"/>
                <a:gd name="T15" fmla="*/ 10800 h 21600"/>
                <a:gd name="T16" fmla="*/ 1000 w 21600"/>
                <a:gd name="T17" fmla="*/ 1000 h 21600"/>
                <a:gd name="T18" fmla="*/ 20600 w 21600"/>
                <a:gd name="T1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DFFFF"/>
                </a:gs>
                <a:gs pos="100000">
                  <a:srgbClr val="71E4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ko-KR" altLang="en-US" sz="1400">
                  <a:latin typeface="돋움" pitchFamily="50" charset="-127"/>
                  <a:ea typeface="돋움" pitchFamily="50" charset="-127"/>
                </a:rPr>
                <a:t>위험</a:t>
              </a:r>
            </a:p>
            <a:p>
              <a:pPr algn="ctr">
                <a:defRPr/>
              </a:pPr>
              <a:endParaRPr lang="ko-KR" altLang="en-US" sz="1400">
                <a:latin typeface="돋움" pitchFamily="50" charset="-127"/>
                <a:ea typeface="돋움" pitchFamily="50" charset="-127"/>
              </a:endParaRPr>
            </a:p>
            <a:p>
              <a:pPr algn="ctr">
                <a:defRPr/>
              </a:pPr>
              <a:r>
                <a:rPr lang="ko-KR" altLang="en-US" sz="1400">
                  <a:latin typeface="돋움" pitchFamily="50" charset="-127"/>
                  <a:ea typeface="돋움" pitchFamily="50" charset="-127"/>
                </a:rPr>
                <a:t>요소</a:t>
              </a:r>
            </a:p>
          </p:txBody>
        </p:sp>
        <p:sp>
          <p:nvSpPr>
            <p:cNvPr id="40994" name="AutoShape 36"/>
            <p:cNvSpPr>
              <a:spLocks noChangeArrowheads="1"/>
            </p:cNvSpPr>
            <p:nvPr/>
          </p:nvSpPr>
          <p:spPr bwMode="auto">
            <a:xfrm>
              <a:off x="3424" y="1752"/>
              <a:ext cx="680" cy="363"/>
            </a:xfrm>
            <a:prstGeom prst="flowChartConnector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대안선정</a:t>
              </a:r>
            </a:p>
          </p:txBody>
        </p:sp>
        <p:sp>
          <p:nvSpPr>
            <p:cNvPr id="40995" name="AutoShape 37"/>
            <p:cNvSpPr>
              <a:spLocks noChangeArrowheads="1"/>
            </p:cNvSpPr>
            <p:nvPr/>
          </p:nvSpPr>
          <p:spPr bwMode="auto">
            <a:xfrm>
              <a:off x="4332" y="1752"/>
              <a:ext cx="680" cy="363"/>
            </a:xfrm>
            <a:prstGeom prst="flowChartConnector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자원할당</a:t>
              </a:r>
            </a:p>
          </p:txBody>
        </p:sp>
        <p:sp>
          <p:nvSpPr>
            <p:cNvPr id="40996" name="AutoShape 38"/>
            <p:cNvSpPr>
              <a:spLocks noChangeArrowheads="1"/>
            </p:cNvSpPr>
            <p:nvPr/>
          </p:nvSpPr>
          <p:spPr bwMode="auto">
            <a:xfrm>
              <a:off x="4377" y="1344"/>
              <a:ext cx="680" cy="363"/>
            </a:xfrm>
            <a:prstGeom prst="flowChartConnector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위험관리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계획</a:t>
              </a:r>
            </a:p>
          </p:txBody>
        </p:sp>
        <p:sp>
          <p:nvSpPr>
            <p:cNvPr id="40997" name="AutoShape 39"/>
            <p:cNvSpPr>
              <a:spLocks noChangeArrowheads="1"/>
            </p:cNvSpPr>
            <p:nvPr/>
          </p:nvSpPr>
          <p:spPr bwMode="auto">
            <a:xfrm>
              <a:off x="2426" y="1344"/>
              <a:ext cx="680" cy="363"/>
            </a:xfrm>
            <a:prstGeom prst="flowChartConnector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위험손실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예상분석</a:t>
              </a:r>
            </a:p>
          </p:txBody>
        </p:sp>
        <p:sp>
          <p:nvSpPr>
            <p:cNvPr id="40998" name="AutoShape 40"/>
            <p:cNvSpPr>
              <a:spLocks noChangeArrowheads="1"/>
            </p:cNvSpPr>
            <p:nvPr/>
          </p:nvSpPr>
          <p:spPr bwMode="auto">
            <a:xfrm>
              <a:off x="3424" y="1344"/>
              <a:ext cx="680" cy="363"/>
            </a:xfrm>
            <a:prstGeom prst="flowChartConnector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위험순위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결정</a:t>
              </a:r>
            </a:p>
          </p:txBody>
        </p:sp>
        <p:sp>
          <p:nvSpPr>
            <p:cNvPr id="40999" name="AutoShape 41"/>
            <p:cNvSpPr>
              <a:spLocks noChangeArrowheads="1"/>
            </p:cNvSpPr>
            <p:nvPr/>
          </p:nvSpPr>
          <p:spPr bwMode="auto">
            <a:xfrm>
              <a:off x="2426" y="1752"/>
              <a:ext cx="680" cy="363"/>
            </a:xfrm>
            <a:prstGeom prst="flowChartConnector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집행 </a:t>
              </a: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/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통제</a:t>
              </a:r>
            </a:p>
          </p:txBody>
        </p:sp>
        <p:sp>
          <p:nvSpPr>
            <p:cNvPr id="41000" name="AutoShape 42"/>
            <p:cNvSpPr>
              <a:spLocks noChangeArrowheads="1"/>
            </p:cNvSpPr>
            <p:nvPr/>
          </p:nvSpPr>
          <p:spPr bwMode="auto">
            <a:xfrm>
              <a:off x="1474" y="1752"/>
              <a:ext cx="680" cy="363"/>
            </a:xfrm>
            <a:prstGeom prst="flowChartConnector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후속조치</a:t>
              </a:r>
            </a:p>
          </p:txBody>
        </p:sp>
        <p:sp>
          <p:nvSpPr>
            <p:cNvPr id="41001" name="AutoShape 43"/>
            <p:cNvSpPr>
              <a:spLocks noChangeArrowheads="1"/>
            </p:cNvSpPr>
            <p:nvPr/>
          </p:nvSpPr>
          <p:spPr bwMode="auto">
            <a:xfrm>
              <a:off x="3923" y="2160"/>
              <a:ext cx="635" cy="272"/>
            </a:xfrm>
            <a:prstGeom prst="flowChart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DC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PM Group 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승인</a:t>
              </a:r>
            </a:p>
          </p:txBody>
        </p:sp>
        <p:sp>
          <p:nvSpPr>
            <p:cNvPr id="41002" name="AutoShape 44"/>
            <p:cNvSpPr>
              <a:spLocks noChangeArrowheads="1"/>
            </p:cNvSpPr>
            <p:nvPr/>
          </p:nvSpPr>
          <p:spPr bwMode="auto">
            <a:xfrm>
              <a:off x="1973" y="2160"/>
              <a:ext cx="635" cy="272"/>
            </a:xfrm>
            <a:prstGeom prst="flowChartProcess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DC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결과보고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품질 보증 방안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4067175" y="404813"/>
            <a:ext cx="167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품질보증절차</a:t>
            </a:r>
          </a:p>
        </p:txBody>
      </p:sp>
      <p:grpSp>
        <p:nvGrpSpPr>
          <p:cNvPr id="41988" name="그룹 47"/>
          <p:cNvGrpSpPr>
            <a:grpSpLocks/>
          </p:cNvGrpSpPr>
          <p:nvPr/>
        </p:nvGrpSpPr>
        <p:grpSpPr bwMode="auto">
          <a:xfrm>
            <a:off x="539750" y="1268413"/>
            <a:ext cx="7777163" cy="5400675"/>
            <a:chOff x="539750" y="1268413"/>
            <a:chExt cx="7777163" cy="5400675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539750" y="1268413"/>
              <a:ext cx="2232025" cy="431800"/>
            </a:xfrm>
            <a:prstGeom prst="flowChartTerminator">
              <a:avLst/>
            </a:prstGeom>
            <a:gradFill rotWithShape="1">
              <a:gsLst>
                <a:gs pos="0">
                  <a:srgbClr val="CCECFF"/>
                </a:gs>
                <a:gs pos="5000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2000" b="1">
                  <a:latin typeface="돋움" pitchFamily="50" charset="-127"/>
                  <a:ea typeface="돋움" pitchFamily="50" charset="-127"/>
                </a:rPr>
                <a:t>품질 보증 절차</a:t>
              </a:r>
            </a:p>
          </p:txBody>
        </p:sp>
        <p:sp>
          <p:nvSpPr>
            <p:cNvPr id="41990" name="AutoShape 6"/>
            <p:cNvSpPr>
              <a:spLocks noChangeArrowheads="1"/>
            </p:cNvSpPr>
            <p:nvPr/>
          </p:nvSpPr>
          <p:spPr bwMode="auto">
            <a:xfrm>
              <a:off x="1258888" y="2781300"/>
              <a:ext cx="1728787" cy="431800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업무연락</a:t>
              </a:r>
            </a:p>
          </p:txBody>
        </p:sp>
        <p:sp>
          <p:nvSpPr>
            <p:cNvPr id="41991" name="AutoShape 7"/>
            <p:cNvSpPr>
              <a:spLocks noChangeArrowheads="1"/>
            </p:cNvSpPr>
            <p:nvPr/>
          </p:nvSpPr>
          <p:spPr bwMode="auto">
            <a:xfrm>
              <a:off x="1258888" y="3357563"/>
              <a:ext cx="1728787" cy="431800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산출물 및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 평가 자료 제출</a:t>
              </a:r>
            </a:p>
          </p:txBody>
        </p:sp>
        <p:sp>
          <p:nvSpPr>
            <p:cNvPr id="41992" name="AutoShape 8"/>
            <p:cNvSpPr>
              <a:spLocks noChangeArrowheads="1"/>
            </p:cNvSpPr>
            <p:nvPr/>
          </p:nvSpPr>
          <p:spPr bwMode="auto">
            <a:xfrm>
              <a:off x="1258888" y="5157788"/>
              <a:ext cx="1728787" cy="431800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개발 조직의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보완조치사항</a:t>
              </a:r>
            </a:p>
          </p:txBody>
        </p:sp>
        <p:sp>
          <p:nvSpPr>
            <p:cNvPr id="41993" name="AutoShape 9"/>
            <p:cNvSpPr>
              <a:spLocks noChangeArrowheads="1"/>
            </p:cNvSpPr>
            <p:nvPr/>
          </p:nvSpPr>
          <p:spPr bwMode="auto">
            <a:xfrm>
              <a:off x="3563938" y="3357563"/>
              <a:ext cx="1728787" cy="431800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산출물 및 평가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자료접수</a:t>
              </a:r>
            </a:p>
          </p:txBody>
        </p:sp>
        <p:sp>
          <p:nvSpPr>
            <p:cNvPr id="41994" name="AutoShape 10"/>
            <p:cNvSpPr>
              <a:spLocks noChangeArrowheads="1"/>
            </p:cNvSpPr>
            <p:nvPr/>
          </p:nvSpPr>
          <p:spPr bwMode="auto">
            <a:xfrm>
              <a:off x="3563938" y="2781300"/>
              <a:ext cx="1728787" cy="431800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산출물 제출 요구</a:t>
              </a:r>
            </a:p>
          </p:txBody>
        </p:sp>
        <p:sp>
          <p:nvSpPr>
            <p:cNvPr id="41995" name="AutoShape 11"/>
            <p:cNvSpPr>
              <a:spLocks noChangeArrowheads="1"/>
            </p:cNvSpPr>
            <p:nvPr/>
          </p:nvSpPr>
          <p:spPr bwMode="auto">
            <a:xfrm>
              <a:off x="3563938" y="6165850"/>
              <a:ext cx="1728787" cy="503238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부적합한 내용의 평가와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개발조직에 시정 조치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요구</a:t>
              </a:r>
            </a:p>
          </p:txBody>
        </p:sp>
        <p:sp>
          <p:nvSpPr>
            <p:cNvPr id="41996" name="AutoShape 12"/>
            <p:cNvSpPr>
              <a:spLocks noChangeArrowheads="1"/>
            </p:cNvSpPr>
            <p:nvPr/>
          </p:nvSpPr>
          <p:spPr bwMode="auto">
            <a:xfrm>
              <a:off x="6011863" y="2997200"/>
              <a:ext cx="1728787" cy="431800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산출물 및 평가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자료접수</a:t>
              </a:r>
            </a:p>
          </p:txBody>
        </p:sp>
        <p:sp>
          <p:nvSpPr>
            <p:cNvPr id="41997" name="AutoShape 13"/>
            <p:cNvSpPr>
              <a:spLocks noChangeArrowheads="1"/>
            </p:cNvSpPr>
            <p:nvPr/>
          </p:nvSpPr>
          <p:spPr bwMode="auto">
            <a:xfrm>
              <a:off x="6011863" y="3716338"/>
              <a:ext cx="1728787" cy="431800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품질보증단 평가</a:t>
              </a:r>
            </a:p>
          </p:txBody>
        </p:sp>
        <p:sp>
          <p:nvSpPr>
            <p:cNvPr id="41998" name="AutoShape 14"/>
            <p:cNvSpPr>
              <a:spLocks noChangeArrowheads="1"/>
            </p:cNvSpPr>
            <p:nvPr/>
          </p:nvSpPr>
          <p:spPr bwMode="auto">
            <a:xfrm>
              <a:off x="6011863" y="5300663"/>
              <a:ext cx="1728787" cy="431800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품질보증 승인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전문 발송</a:t>
              </a:r>
            </a:p>
          </p:txBody>
        </p:sp>
        <p:sp>
          <p:nvSpPr>
            <p:cNvPr id="41999" name="AutoShape 15"/>
            <p:cNvSpPr>
              <a:spLocks noChangeArrowheads="1"/>
            </p:cNvSpPr>
            <p:nvPr/>
          </p:nvSpPr>
          <p:spPr bwMode="auto">
            <a:xfrm>
              <a:off x="6011863" y="5949950"/>
              <a:ext cx="1728787" cy="647700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부적합 내용과 개선할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사항을 문서화하여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품질보증팀에 반송</a:t>
              </a:r>
            </a:p>
          </p:txBody>
        </p:sp>
        <p:sp>
          <p:nvSpPr>
            <p:cNvPr id="42000" name="AutoShape 16"/>
            <p:cNvSpPr>
              <a:spLocks noChangeArrowheads="1"/>
            </p:cNvSpPr>
            <p:nvPr/>
          </p:nvSpPr>
          <p:spPr bwMode="auto">
            <a:xfrm>
              <a:off x="3563938" y="3860800"/>
              <a:ext cx="1728787" cy="647700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품질 관리 조직과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각 팀장 헙의 후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품질 평가</a:t>
              </a:r>
            </a:p>
          </p:txBody>
        </p:sp>
        <p:sp>
          <p:nvSpPr>
            <p:cNvPr id="42001" name="AutoShape 17"/>
            <p:cNvSpPr>
              <a:spLocks noChangeArrowheads="1"/>
            </p:cNvSpPr>
            <p:nvPr/>
          </p:nvSpPr>
          <p:spPr bwMode="auto">
            <a:xfrm>
              <a:off x="3563938" y="5445125"/>
              <a:ext cx="1728787" cy="647700"/>
            </a:xfrm>
            <a:prstGeom prst="flowChart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품질 개선 요구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품질검토회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개최</a:t>
              </a: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(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필요시</a:t>
              </a:r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)</a:t>
              </a:r>
            </a:p>
          </p:txBody>
        </p:sp>
        <p:sp>
          <p:nvSpPr>
            <p:cNvPr id="42002" name="AutoShape 18"/>
            <p:cNvSpPr>
              <a:spLocks noChangeArrowheads="1"/>
            </p:cNvSpPr>
            <p:nvPr/>
          </p:nvSpPr>
          <p:spPr bwMode="auto">
            <a:xfrm>
              <a:off x="1331913" y="4149725"/>
              <a:ext cx="1655762" cy="647700"/>
            </a:xfrm>
            <a:prstGeom prst="flowChartDecision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적합한 보완조치</a:t>
              </a:r>
            </a:p>
          </p:txBody>
        </p:sp>
        <p:sp>
          <p:nvSpPr>
            <p:cNvPr id="42003" name="AutoShape 19"/>
            <p:cNvSpPr>
              <a:spLocks noChangeArrowheads="1"/>
            </p:cNvSpPr>
            <p:nvPr/>
          </p:nvSpPr>
          <p:spPr bwMode="auto">
            <a:xfrm>
              <a:off x="6084888" y="4437063"/>
              <a:ext cx="1655762" cy="647700"/>
            </a:xfrm>
            <a:prstGeom prst="flowChartDecision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목표치 달성</a:t>
              </a:r>
            </a:p>
          </p:txBody>
        </p:sp>
        <p:sp>
          <p:nvSpPr>
            <p:cNvPr id="42004" name="AutoShape 20"/>
            <p:cNvSpPr>
              <a:spLocks noChangeArrowheads="1"/>
            </p:cNvSpPr>
            <p:nvPr/>
          </p:nvSpPr>
          <p:spPr bwMode="auto">
            <a:xfrm>
              <a:off x="3635375" y="4652963"/>
              <a:ext cx="1655763" cy="647700"/>
            </a:xfrm>
            <a:prstGeom prst="flowChartDecision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적합한 보완조치</a:t>
              </a:r>
            </a:p>
          </p:txBody>
        </p:sp>
        <p:cxnSp>
          <p:nvCxnSpPr>
            <p:cNvPr id="42005" name="AutoShape 21"/>
            <p:cNvCxnSpPr>
              <a:cxnSpLocks noChangeShapeType="1"/>
              <a:stCxn id="42002" idx="0"/>
              <a:endCxn id="41991" idx="2"/>
            </p:cNvCxnSpPr>
            <p:nvPr/>
          </p:nvCxnSpPr>
          <p:spPr bwMode="auto">
            <a:xfrm flipH="1" flipV="1">
              <a:off x="2124075" y="3789363"/>
              <a:ext cx="36513" cy="3603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06" name="AutoShape 22"/>
            <p:cNvCxnSpPr>
              <a:cxnSpLocks noChangeShapeType="1"/>
              <a:stCxn id="41992" idx="0"/>
              <a:endCxn id="42002" idx="2"/>
            </p:cNvCxnSpPr>
            <p:nvPr/>
          </p:nvCxnSpPr>
          <p:spPr bwMode="auto">
            <a:xfrm flipV="1">
              <a:off x="2124075" y="4797425"/>
              <a:ext cx="36513" cy="360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07" name="AutoShape 23"/>
            <p:cNvCxnSpPr>
              <a:cxnSpLocks noChangeShapeType="1"/>
              <a:stCxn id="42000" idx="2"/>
              <a:endCxn id="42004" idx="0"/>
            </p:cNvCxnSpPr>
            <p:nvPr/>
          </p:nvCxnSpPr>
          <p:spPr bwMode="auto">
            <a:xfrm>
              <a:off x="4429125" y="4508500"/>
              <a:ext cx="34925" cy="1444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08" name="AutoShape 24"/>
            <p:cNvCxnSpPr>
              <a:cxnSpLocks noChangeShapeType="1"/>
              <a:stCxn id="41993" idx="2"/>
              <a:endCxn id="42000" idx="0"/>
            </p:cNvCxnSpPr>
            <p:nvPr/>
          </p:nvCxnSpPr>
          <p:spPr bwMode="auto">
            <a:xfrm>
              <a:off x="4429125" y="3789363"/>
              <a:ext cx="0" cy="71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09" name="AutoShape 25"/>
            <p:cNvCxnSpPr>
              <a:cxnSpLocks noChangeShapeType="1"/>
              <a:stCxn id="42002" idx="1"/>
              <a:endCxn id="41995" idx="1"/>
            </p:cNvCxnSpPr>
            <p:nvPr/>
          </p:nvCxnSpPr>
          <p:spPr bwMode="auto">
            <a:xfrm rot="10800000" flipH="1" flipV="1">
              <a:off x="1331913" y="4473575"/>
              <a:ext cx="2232025" cy="1944688"/>
            </a:xfrm>
            <a:prstGeom prst="bentConnector3">
              <a:avLst>
                <a:gd name="adj1" fmla="val -1024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2010" name="AutoShape 26"/>
            <p:cNvCxnSpPr>
              <a:cxnSpLocks noChangeShapeType="1"/>
              <a:stCxn id="41992" idx="2"/>
            </p:cNvCxnSpPr>
            <p:nvPr/>
          </p:nvCxnSpPr>
          <p:spPr bwMode="auto">
            <a:xfrm>
              <a:off x="2124075" y="5589588"/>
              <a:ext cx="0" cy="719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011" name="AutoShape 27"/>
            <p:cNvCxnSpPr>
              <a:cxnSpLocks noChangeShapeType="1"/>
            </p:cNvCxnSpPr>
            <p:nvPr/>
          </p:nvCxnSpPr>
          <p:spPr bwMode="auto">
            <a:xfrm>
              <a:off x="2124075" y="6308725"/>
              <a:ext cx="13684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012" name="AutoShape 28"/>
            <p:cNvCxnSpPr>
              <a:cxnSpLocks noChangeShapeType="1"/>
              <a:stCxn id="41995" idx="0"/>
              <a:endCxn id="42001" idx="2"/>
            </p:cNvCxnSpPr>
            <p:nvPr/>
          </p:nvCxnSpPr>
          <p:spPr bwMode="auto">
            <a:xfrm flipV="1">
              <a:off x="4429125" y="6092825"/>
              <a:ext cx="0" cy="73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2013" name="AutoShape 29"/>
            <p:cNvCxnSpPr>
              <a:cxnSpLocks noChangeShapeType="1"/>
              <a:stCxn id="42004" idx="2"/>
              <a:endCxn id="42001" idx="0"/>
            </p:cNvCxnSpPr>
            <p:nvPr/>
          </p:nvCxnSpPr>
          <p:spPr bwMode="auto">
            <a:xfrm flipH="1">
              <a:off x="4429125" y="5300663"/>
              <a:ext cx="34925" cy="144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14" name="AutoShape 30"/>
            <p:cNvCxnSpPr>
              <a:cxnSpLocks noChangeShapeType="1"/>
              <a:stCxn id="41996" idx="2"/>
              <a:endCxn id="41997" idx="0"/>
            </p:cNvCxnSpPr>
            <p:nvPr/>
          </p:nvCxnSpPr>
          <p:spPr bwMode="auto">
            <a:xfrm>
              <a:off x="6877050" y="3429000"/>
              <a:ext cx="0" cy="2873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15" name="AutoShape 31"/>
            <p:cNvCxnSpPr>
              <a:cxnSpLocks noChangeShapeType="1"/>
              <a:stCxn id="41997" idx="2"/>
              <a:endCxn id="42003" idx="0"/>
            </p:cNvCxnSpPr>
            <p:nvPr/>
          </p:nvCxnSpPr>
          <p:spPr bwMode="auto">
            <a:xfrm>
              <a:off x="6877050" y="4148138"/>
              <a:ext cx="36513" cy="288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16" name="AutoShape 32"/>
            <p:cNvCxnSpPr>
              <a:cxnSpLocks noChangeShapeType="1"/>
              <a:stCxn id="42003" idx="2"/>
              <a:endCxn id="41998" idx="0"/>
            </p:cNvCxnSpPr>
            <p:nvPr/>
          </p:nvCxnSpPr>
          <p:spPr bwMode="auto">
            <a:xfrm flipH="1">
              <a:off x="6877050" y="5084763"/>
              <a:ext cx="36513" cy="215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17" name="AutoShape 33"/>
            <p:cNvCxnSpPr>
              <a:cxnSpLocks noChangeShapeType="1"/>
              <a:stCxn id="42003" idx="3"/>
              <a:endCxn id="41999" idx="3"/>
            </p:cNvCxnSpPr>
            <p:nvPr/>
          </p:nvCxnSpPr>
          <p:spPr bwMode="auto">
            <a:xfrm>
              <a:off x="7740650" y="4760913"/>
              <a:ext cx="1588" cy="1512887"/>
            </a:xfrm>
            <a:prstGeom prst="bentConnector3">
              <a:avLst>
                <a:gd name="adj1" fmla="val 1430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2018" name="AutoShape 34"/>
            <p:cNvCxnSpPr>
              <a:cxnSpLocks noChangeShapeType="1"/>
              <a:stCxn id="42004" idx="3"/>
              <a:endCxn id="41996" idx="1"/>
            </p:cNvCxnSpPr>
            <p:nvPr/>
          </p:nvCxnSpPr>
          <p:spPr bwMode="auto">
            <a:xfrm flipV="1">
              <a:off x="5291138" y="3213100"/>
              <a:ext cx="720725" cy="1763713"/>
            </a:xfrm>
            <a:prstGeom prst="bentConnector3">
              <a:avLst>
                <a:gd name="adj1" fmla="val 497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2019" name="Oval 35"/>
            <p:cNvSpPr>
              <a:spLocks noChangeArrowheads="1"/>
            </p:cNvSpPr>
            <p:nvPr/>
          </p:nvSpPr>
          <p:spPr bwMode="auto">
            <a:xfrm>
              <a:off x="5940425" y="4941888"/>
              <a:ext cx="719138" cy="287337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ko-KR">
                  <a:latin typeface="돋움" pitchFamily="50" charset="-127"/>
                  <a:ea typeface="돋움" pitchFamily="50" charset="-127"/>
                </a:rPr>
                <a:t>Yes</a:t>
              </a:r>
            </a:p>
          </p:txBody>
        </p:sp>
        <p:sp>
          <p:nvSpPr>
            <p:cNvPr id="42020" name="Oval 36"/>
            <p:cNvSpPr>
              <a:spLocks noChangeArrowheads="1"/>
            </p:cNvSpPr>
            <p:nvPr/>
          </p:nvSpPr>
          <p:spPr bwMode="auto">
            <a:xfrm>
              <a:off x="7524750" y="4292600"/>
              <a:ext cx="576263" cy="28892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ko-KR">
                  <a:latin typeface="돋움" pitchFamily="50" charset="-127"/>
                  <a:ea typeface="돋움" pitchFamily="50" charset="-127"/>
                </a:rPr>
                <a:t>No</a:t>
              </a:r>
            </a:p>
          </p:txBody>
        </p:sp>
        <p:sp>
          <p:nvSpPr>
            <p:cNvPr id="42021" name="Oval 37"/>
            <p:cNvSpPr>
              <a:spLocks noChangeArrowheads="1"/>
            </p:cNvSpPr>
            <p:nvPr/>
          </p:nvSpPr>
          <p:spPr bwMode="auto">
            <a:xfrm>
              <a:off x="3500430" y="5072074"/>
              <a:ext cx="576263" cy="28892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ko-KR">
                  <a:latin typeface="돋움" pitchFamily="50" charset="-127"/>
                  <a:ea typeface="돋움" pitchFamily="50" charset="-127"/>
                </a:rPr>
                <a:t>No</a:t>
              </a:r>
            </a:p>
          </p:txBody>
        </p:sp>
        <p:sp>
          <p:nvSpPr>
            <p:cNvPr id="42022" name="Oval 38"/>
            <p:cNvSpPr>
              <a:spLocks noChangeArrowheads="1"/>
            </p:cNvSpPr>
            <p:nvPr/>
          </p:nvSpPr>
          <p:spPr bwMode="auto">
            <a:xfrm>
              <a:off x="4857752" y="4572008"/>
              <a:ext cx="719138" cy="287337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ko-KR" dirty="0">
                  <a:latin typeface="돋움" pitchFamily="50" charset="-127"/>
                  <a:ea typeface="돋움" pitchFamily="50" charset="-127"/>
                </a:rPr>
                <a:t>Yes</a:t>
              </a:r>
            </a:p>
          </p:txBody>
        </p:sp>
        <p:sp>
          <p:nvSpPr>
            <p:cNvPr id="42023" name="Oval 39"/>
            <p:cNvSpPr>
              <a:spLocks noChangeArrowheads="1"/>
            </p:cNvSpPr>
            <p:nvPr/>
          </p:nvSpPr>
          <p:spPr bwMode="auto">
            <a:xfrm>
              <a:off x="2268538" y="3860800"/>
              <a:ext cx="719137" cy="287338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ko-KR">
                  <a:latin typeface="돋움" pitchFamily="50" charset="-127"/>
                  <a:ea typeface="돋움" pitchFamily="50" charset="-127"/>
                </a:rPr>
                <a:t>Yes</a:t>
              </a:r>
            </a:p>
          </p:txBody>
        </p:sp>
        <p:sp>
          <p:nvSpPr>
            <p:cNvPr id="42024" name="Oval 40"/>
            <p:cNvSpPr>
              <a:spLocks noChangeArrowheads="1"/>
            </p:cNvSpPr>
            <p:nvPr/>
          </p:nvSpPr>
          <p:spPr bwMode="auto">
            <a:xfrm>
              <a:off x="1331913" y="6308725"/>
              <a:ext cx="576262" cy="288925"/>
            </a:xfrm>
            <a:prstGeom prst="ellipse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ko-KR">
                  <a:latin typeface="돋움" pitchFamily="50" charset="-127"/>
                  <a:ea typeface="돋움" pitchFamily="50" charset="-127"/>
                </a:rPr>
                <a:t>No</a:t>
              </a:r>
            </a:p>
          </p:txBody>
        </p:sp>
        <p:cxnSp>
          <p:nvCxnSpPr>
            <p:cNvPr id="42025" name="AutoShape 41"/>
            <p:cNvCxnSpPr>
              <a:cxnSpLocks noChangeShapeType="1"/>
              <a:stCxn id="41990" idx="2"/>
              <a:endCxn id="41991" idx="0"/>
            </p:cNvCxnSpPr>
            <p:nvPr/>
          </p:nvCxnSpPr>
          <p:spPr bwMode="auto">
            <a:xfrm rot="5400000">
              <a:off x="2051843" y="3285332"/>
              <a:ext cx="1444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26" name="AutoShape 42"/>
            <p:cNvCxnSpPr>
              <a:cxnSpLocks noChangeShapeType="1"/>
              <a:stCxn id="41994" idx="1"/>
              <a:endCxn id="41990" idx="3"/>
            </p:cNvCxnSpPr>
            <p:nvPr/>
          </p:nvCxnSpPr>
          <p:spPr bwMode="auto">
            <a:xfrm flipH="1">
              <a:off x="2987675" y="2997200"/>
              <a:ext cx="5762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027" name="AutoShape 43"/>
            <p:cNvCxnSpPr>
              <a:cxnSpLocks noChangeShapeType="1"/>
              <a:stCxn id="41991" idx="3"/>
              <a:endCxn id="41993" idx="1"/>
            </p:cNvCxnSpPr>
            <p:nvPr/>
          </p:nvCxnSpPr>
          <p:spPr bwMode="auto">
            <a:xfrm>
              <a:off x="2987675" y="3573463"/>
              <a:ext cx="5762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8172" name="desk1"/>
            <p:cNvSpPr>
              <a:spLocks noEditPoints="1" noChangeArrowheads="1"/>
            </p:cNvSpPr>
            <p:nvPr/>
          </p:nvSpPr>
          <p:spPr bwMode="auto">
            <a:xfrm>
              <a:off x="3419475" y="1989138"/>
              <a:ext cx="2087563" cy="6175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10800 w 21600"/>
                <a:gd name="T9" fmla="*/ 0 h 21600"/>
                <a:gd name="T10" fmla="*/ 21600 w 21600"/>
                <a:gd name="T11" fmla="*/ 10800 h 21600"/>
                <a:gd name="T12" fmla="*/ 10800 w 21600"/>
                <a:gd name="T13" fmla="*/ 21600 h 21600"/>
                <a:gd name="T14" fmla="*/ 0 w 21600"/>
                <a:gd name="T15" fmla="*/ 10800 h 21600"/>
                <a:gd name="T16" fmla="*/ 1000 w 21600"/>
                <a:gd name="T17" fmla="*/ 1000 h 21600"/>
                <a:gd name="T18" fmla="*/ 20600 w 21600"/>
                <a:gd name="T1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 altLang="ko-KR" b="1">
                  <a:latin typeface="돋움" pitchFamily="50" charset="-127"/>
                  <a:ea typeface="돋움" pitchFamily="50" charset="-127"/>
                </a:rPr>
                <a:t>PM Group</a:t>
              </a:r>
            </a:p>
          </p:txBody>
        </p:sp>
        <p:sp>
          <p:nvSpPr>
            <p:cNvPr id="48173" name="desk1"/>
            <p:cNvSpPr>
              <a:spLocks noEditPoints="1" noChangeArrowheads="1"/>
            </p:cNvSpPr>
            <p:nvPr/>
          </p:nvSpPr>
          <p:spPr bwMode="auto">
            <a:xfrm>
              <a:off x="1042988" y="1989138"/>
              <a:ext cx="2087562" cy="6175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10800 w 21600"/>
                <a:gd name="T9" fmla="*/ 0 h 21600"/>
                <a:gd name="T10" fmla="*/ 21600 w 21600"/>
                <a:gd name="T11" fmla="*/ 10800 h 21600"/>
                <a:gd name="T12" fmla="*/ 10800 w 21600"/>
                <a:gd name="T13" fmla="*/ 21600 h 21600"/>
                <a:gd name="T14" fmla="*/ 0 w 21600"/>
                <a:gd name="T15" fmla="*/ 10800 h 21600"/>
                <a:gd name="T16" fmla="*/ 1000 w 21600"/>
                <a:gd name="T17" fmla="*/ 1000 h 21600"/>
                <a:gd name="T18" fmla="*/ 20600 w 21600"/>
                <a:gd name="T1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ko-KR" altLang="en-US" b="1">
                  <a:latin typeface="돋움" pitchFamily="50" charset="-127"/>
                  <a:ea typeface="돋움" pitchFamily="50" charset="-127"/>
                </a:rPr>
                <a:t>개발업무 수행자</a:t>
              </a:r>
            </a:p>
          </p:txBody>
        </p:sp>
        <p:sp>
          <p:nvSpPr>
            <p:cNvPr id="48174" name="desk1"/>
            <p:cNvSpPr>
              <a:spLocks noEditPoints="1" noChangeArrowheads="1"/>
            </p:cNvSpPr>
            <p:nvPr/>
          </p:nvSpPr>
          <p:spPr bwMode="auto">
            <a:xfrm>
              <a:off x="5867400" y="1989138"/>
              <a:ext cx="2449513" cy="6175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10800 w 21600"/>
                <a:gd name="T9" fmla="*/ 0 h 21600"/>
                <a:gd name="T10" fmla="*/ 21600 w 21600"/>
                <a:gd name="T11" fmla="*/ 10800 h 21600"/>
                <a:gd name="T12" fmla="*/ 10800 w 21600"/>
                <a:gd name="T13" fmla="*/ 21600 h 21600"/>
                <a:gd name="T14" fmla="*/ 0 w 21600"/>
                <a:gd name="T15" fmla="*/ 10800 h 21600"/>
                <a:gd name="T16" fmla="*/ 1000 w 21600"/>
                <a:gd name="T17" fmla="*/ 1000 h 21600"/>
                <a:gd name="T18" fmla="*/ 20600 w 21600"/>
                <a:gd name="T1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 altLang="ko-KR" b="1">
                  <a:latin typeface="돋움" pitchFamily="50" charset="-127"/>
                  <a:ea typeface="돋움" pitchFamily="50" charset="-127"/>
                </a:rPr>
                <a:t>Client(</a:t>
              </a:r>
              <a:r>
                <a:rPr lang="ko-KR" altLang="en-US" b="1">
                  <a:latin typeface="돋움" pitchFamily="50" charset="-127"/>
                  <a:ea typeface="돋움" pitchFamily="50" charset="-127"/>
                </a:rPr>
                <a:t>각 유관부서</a:t>
              </a:r>
              <a:r>
                <a:rPr lang="en-US" altLang="ko-KR" b="1">
                  <a:latin typeface="돋움" pitchFamily="50" charset="-127"/>
                  <a:ea typeface="돋움" pitchFamily="50" charset="-127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313" y="134938"/>
            <a:ext cx="5472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o-KR" altLang="en-US" sz="4000">
                <a:latin typeface="HY크리스탈M" pitchFamily="18" charset="-127"/>
                <a:ea typeface="HY크리스탈M" pitchFamily="18" charset="-127"/>
              </a:rPr>
              <a:t>제안의 배경</a:t>
            </a:r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827088" y="2708275"/>
            <a:ext cx="3384550" cy="3529013"/>
            <a:chOff x="385" y="1933"/>
            <a:chExt cx="2132" cy="2223"/>
          </a:xfrm>
        </p:grpSpPr>
        <p:sp>
          <p:nvSpPr>
            <p:cNvPr id="10258" name="AutoShape 8"/>
            <p:cNvSpPr>
              <a:spLocks noChangeArrowheads="1"/>
            </p:cNvSpPr>
            <p:nvPr/>
          </p:nvSpPr>
          <p:spPr bwMode="auto">
            <a:xfrm>
              <a:off x="385" y="1933"/>
              <a:ext cx="2132" cy="272"/>
            </a:xfrm>
            <a:prstGeom prst="flowChartTerminator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600" b="1"/>
                <a:t>환경변화에 대한 대응</a:t>
              </a:r>
            </a:p>
          </p:txBody>
        </p:sp>
        <p:grpSp>
          <p:nvGrpSpPr>
            <p:cNvPr id="10259" name="Group 9"/>
            <p:cNvGrpSpPr>
              <a:grpSpLocks/>
            </p:cNvGrpSpPr>
            <p:nvPr/>
          </p:nvGrpSpPr>
          <p:grpSpPr bwMode="auto">
            <a:xfrm>
              <a:off x="385" y="2251"/>
              <a:ext cx="2132" cy="1905"/>
              <a:chOff x="385" y="2251"/>
              <a:chExt cx="2132" cy="1905"/>
            </a:xfrm>
          </p:grpSpPr>
          <p:sp>
            <p:nvSpPr>
              <p:cNvPr id="10260" name="Rectangle 10"/>
              <p:cNvSpPr>
                <a:spLocks noChangeArrowheads="1"/>
              </p:cNvSpPr>
              <p:nvPr/>
            </p:nvSpPr>
            <p:spPr bwMode="auto">
              <a:xfrm>
                <a:off x="385" y="2251"/>
                <a:ext cx="2132" cy="190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10261" name="Group 11"/>
              <p:cNvGrpSpPr>
                <a:grpSpLocks/>
              </p:cNvGrpSpPr>
              <p:nvPr/>
            </p:nvGrpSpPr>
            <p:grpSpPr bwMode="auto">
              <a:xfrm>
                <a:off x="431" y="2296"/>
                <a:ext cx="1995" cy="1815"/>
                <a:chOff x="431" y="2341"/>
                <a:chExt cx="1995" cy="1815"/>
              </a:xfrm>
            </p:grpSpPr>
            <p:grpSp>
              <p:nvGrpSpPr>
                <p:cNvPr id="10262" name="Group 12"/>
                <p:cNvGrpSpPr>
                  <a:grpSpLocks/>
                </p:cNvGrpSpPr>
                <p:nvPr/>
              </p:nvGrpSpPr>
              <p:grpSpPr bwMode="auto">
                <a:xfrm>
                  <a:off x="793" y="2523"/>
                  <a:ext cx="1316" cy="1360"/>
                  <a:chOff x="793" y="2523"/>
                  <a:chExt cx="1316" cy="1360"/>
                </a:xfrm>
              </p:grpSpPr>
              <p:sp>
                <p:nvSpPr>
                  <p:cNvPr id="10267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2523"/>
                    <a:ext cx="589" cy="227"/>
                  </a:xfrm>
                  <a:prstGeom prst="downArrow">
                    <a:avLst>
                      <a:gd name="adj1" fmla="val 50000"/>
                      <a:gd name="adj2" fmla="val 25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268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2750"/>
                    <a:ext cx="1043" cy="1043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269" name="AutoShape 15"/>
                  <p:cNvSpPr>
                    <a:spLocks noChangeArrowheads="1"/>
                  </p:cNvSpPr>
                  <p:nvPr/>
                </p:nvSpPr>
                <p:spPr bwMode="auto">
                  <a:xfrm rot="7476061">
                    <a:off x="1701" y="3475"/>
                    <a:ext cx="589" cy="227"/>
                  </a:xfrm>
                  <a:prstGeom prst="downArrow">
                    <a:avLst>
                      <a:gd name="adj1" fmla="val 50000"/>
                      <a:gd name="adj2" fmla="val 25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270" name="AutoShape 16"/>
                  <p:cNvSpPr>
                    <a:spLocks noChangeArrowheads="1"/>
                  </p:cNvSpPr>
                  <p:nvPr/>
                </p:nvSpPr>
                <p:spPr bwMode="auto">
                  <a:xfrm rot="-7238745">
                    <a:off x="612" y="3475"/>
                    <a:ext cx="589" cy="227"/>
                  </a:xfrm>
                  <a:prstGeom prst="downArrow">
                    <a:avLst>
                      <a:gd name="adj1" fmla="val 50000"/>
                      <a:gd name="adj2" fmla="val 25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1027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2932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1400" b="1"/>
                      <a:t>사용자 중심의</a:t>
                    </a:r>
                  </a:p>
                  <a:p>
                    <a:pPr algn="ctr"/>
                    <a:r>
                      <a:rPr lang="ko-KR" altLang="en-US" sz="1400" b="1"/>
                      <a:t>정보서비스</a:t>
                    </a:r>
                  </a:p>
                </p:txBody>
              </p:sp>
            </p:grpSp>
            <p:grpSp>
              <p:nvGrpSpPr>
                <p:cNvPr id="10263" name="Group 18"/>
                <p:cNvGrpSpPr>
                  <a:grpSpLocks/>
                </p:cNvGrpSpPr>
                <p:nvPr/>
              </p:nvGrpSpPr>
              <p:grpSpPr bwMode="auto">
                <a:xfrm>
                  <a:off x="431" y="2341"/>
                  <a:ext cx="1995" cy="1815"/>
                  <a:chOff x="431" y="2341"/>
                  <a:chExt cx="1995" cy="1815"/>
                </a:xfrm>
              </p:grpSpPr>
              <p:sp>
                <p:nvSpPr>
                  <p:cNvPr id="1026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93" y="2341"/>
                    <a:ext cx="1361" cy="1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1400" b="1"/>
                      <a:t>학교 홈페이지의 서비스화</a:t>
                    </a:r>
                  </a:p>
                </p:txBody>
              </p:sp>
              <p:sp>
                <p:nvSpPr>
                  <p:cNvPr id="1026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3793"/>
                    <a:ext cx="680" cy="3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1400" b="1"/>
                      <a:t>온라인 기술의</a:t>
                    </a:r>
                  </a:p>
                  <a:p>
                    <a:pPr algn="ctr"/>
                    <a:r>
                      <a:rPr lang="ko-KR" altLang="en-US" sz="1400" b="1"/>
                      <a:t>선진화</a:t>
                    </a:r>
                  </a:p>
                </p:txBody>
              </p:sp>
              <p:sp>
                <p:nvSpPr>
                  <p:cNvPr id="10266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793"/>
                    <a:ext cx="680" cy="3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1400" b="1"/>
                      <a:t>주변 음식점과의</a:t>
                    </a:r>
                  </a:p>
                  <a:p>
                    <a:pPr algn="ctr"/>
                    <a:r>
                      <a:rPr lang="ko-KR" altLang="en-US" sz="1400" b="1"/>
                      <a:t>연계</a:t>
                    </a:r>
                  </a:p>
                </p:txBody>
              </p:sp>
            </p:grpSp>
          </p:grpSp>
        </p:grpSp>
      </p:grpSp>
      <p:grpSp>
        <p:nvGrpSpPr>
          <p:cNvPr id="10245" name="Group 22"/>
          <p:cNvGrpSpPr>
            <a:grpSpLocks/>
          </p:cNvGrpSpPr>
          <p:nvPr/>
        </p:nvGrpSpPr>
        <p:grpSpPr bwMode="auto">
          <a:xfrm>
            <a:off x="4857750" y="2708275"/>
            <a:ext cx="3386138" cy="3529013"/>
            <a:chOff x="2698" y="1933"/>
            <a:chExt cx="2133" cy="2223"/>
          </a:xfrm>
        </p:grpSpPr>
        <p:sp>
          <p:nvSpPr>
            <p:cNvPr id="10248" name="AutoShape 23"/>
            <p:cNvSpPr>
              <a:spLocks noChangeArrowheads="1"/>
            </p:cNvSpPr>
            <p:nvPr/>
          </p:nvSpPr>
          <p:spPr bwMode="auto">
            <a:xfrm>
              <a:off x="2698" y="1933"/>
              <a:ext cx="2132" cy="272"/>
            </a:xfrm>
            <a:prstGeom prst="flowChartTerminator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600" b="1"/>
                <a:t>현행 웹사이트의 축적된 과제 해결</a:t>
              </a:r>
            </a:p>
          </p:txBody>
        </p:sp>
        <p:grpSp>
          <p:nvGrpSpPr>
            <p:cNvPr id="10249" name="Group 24"/>
            <p:cNvGrpSpPr>
              <a:grpSpLocks/>
            </p:cNvGrpSpPr>
            <p:nvPr/>
          </p:nvGrpSpPr>
          <p:grpSpPr bwMode="auto">
            <a:xfrm>
              <a:off x="2699" y="2251"/>
              <a:ext cx="2132" cy="1905"/>
              <a:chOff x="2699" y="2251"/>
              <a:chExt cx="2132" cy="1905"/>
            </a:xfrm>
          </p:grpSpPr>
          <p:sp>
            <p:nvSpPr>
              <p:cNvPr id="10250" name="Rectangle 25"/>
              <p:cNvSpPr>
                <a:spLocks noChangeArrowheads="1"/>
              </p:cNvSpPr>
              <p:nvPr/>
            </p:nvSpPr>
            <p:spPr bwMode="auto">
              <a:xfrm>
                <a:off x="2699" y="2251"/>
                <a:ext cx="2132" cy="190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10251" name="Group 26"/>
              <p:cNvGrpSpPr>
                <a:grpSpLocks/>
              </p:cNvGrpSpPr>
              <p:nvPr/>
            </p:nvGrpSpPr>
            <p:grpSpPr bwMode="auto">
              <a:xfrm>
                <a:off x="2835" y="2387"/>
                <a:ext cx="1859" cy="1678"/>
                <a:chOff x="2835" y="2387"/>
                <a:chExt cx="1859" cy="1678"/>
              </a:xfrm>
            </p:grpSpPr>
            <p:sp>
              <p:nvSpPr>
                <p:cNvPr id="10252" name="AutoShape 27"/>
                <p:cNvSpPr>
                  <a:spLocks noChangeArrowheads="1"/>
                </p:cNvSpPr>
                <p:nvPr/>
              </p:nvSpPr>
              <p:spPr bwMode="auto">
                <a:xfrm>
                  <a:off x="2835" y="3339"/>
                  <a:ext cx="1859" cy="726"/>
                </a:xfrm>
                <a:prstGeom prst="flowChartAlternateProcess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400" b="1"/>
                    <a:t>현재 웹사이트의 문제</a:t>
                  </a:r>
                </a:p>
                <a:p>
                  <a:pPr algn="ctr"/>
                  <a:endParaRPr lang="ko-KR" altLang="en-US" sz="1400" b="1"/>
                </a:p>
                <a:p>
                  <a:pPr algn="ctr"/>
                  <a:r>
                    <a:rPr lang="en-US" altLang="ko-KR" sz="1400" b="1"/>
                    <a:t>- </a:t>
                  </a:r>
                  <a:r>
                    <a:rPr lang="ko-KR" altLang="en-US" sz="1400" b="1"/>
                    <a:t>사용자의 편의성과 정보제공 미흡</a:t>
                  </a:r>
                </a:p>
                <a:p>
                  <a:pPr algn="ctr"/>
                  <a:r>
                    <a:rPr lang="en-US" altLang="ko-KR" sz="1400" b="1"/>
                    <a:t>- </a:t>
                  </a:r>
                  <a:r>
                    <a:rPr lang="ko-KR" altLang="en-US" sz="1400" b="1"/>
                    <a:t>커뮤니테이션 채널 부족</a:t>
                  </a:r>
                </a:p>
                <a:p>
                  <a:pPr algn="ctr"/>
                  <a:r>
                    <a:rPr lang="en-US" altLang="ko-KR" sz="1400" b="1"/>
                    <a:t>- </a:t>
                  </a:r>
                  <a:r>
                    <a:rPr lang="ko-KR" altLang="en-US" sz="1400" b="1"/>
                    <a:t>관리체계 미흡</a:t>
                  </a:r>
                </a:p>
              </p:txBody>
            </p:sp>
            <p:grpSp>
              <p:nvGrpSpPr>
                <p:cNvPr id="10253" name="Group 28"/>
                <p:cNvGrpSpPr>
                  <a:grpSpLocks/>
                </p:cNvGrpSpPr>
                <p:nvPr/>
              </p:nvGrpSpPr>
              <p:grpSpPr bwMode="auto">
                <a:xfrm>
                  <a:off x="2835" y="2387"/>
                  <a:ext cx="1859" cy="499"/>
                  <a:chOff x="2835" y="2387"/>
                  <a:chExt cx="1859" cy="499"/>
                </a:xfrm>
              </p:grpSpPr>
              <p:sp>
                <p:nvSpPr>
                  <p:cNvPr id="10255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2835" y="2387"/>
                    <a:ext cx="816" cy="499"/>
                  </a:xfrm>
                  <a:prstGeom prst="flowChartAlternateProcess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1400" b="1"/>
                      <a:t>먹거리사이트</a:t>
                    </a:r>
                  </a:p>
                  <a:p>
                    <a:pPr algn="ctr"/>
                    <a:r>
                      <a:rPr lang="ko-KR" altLang="en-US" sz="1400" b="1"/>
                      <a:t>의 역할</a:t>
                    </a:r>
                  </a:p>
                </p:txBody>
              </p:sp>
              <p:sp>
                <p:nvSpPr>
                  <p:cNvPr id="10256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387"/>
                    <a:ext cx="816" cy="499"/>
                  </a:xfrm>
                  <a:prstGeom prst="flowChartAlternateProcess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1400" b="1"/>
                      <a:t>다양한</a:t>
                    </a:r>
                  </a:p>
                  <a:p>
                    <a:pPr algn="ctr"/>
                    <a:r>
                      <a:rPr lang="ko-KR" altLang="en-US" sz="1400" b="1"/>
                      <a:t>정보의 제공</a:t>
                    </a:r>
                  </a:p>
                </p:txBody>
              </p:sp>
              <p:sp>
                <p:nvSpPr>
                  <p:cNvPr id="10257" name="AutoShape 3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504" y="2579"/>
                    <a:ext cx="499" cy="116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AEAEA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0254" name="AutoShape 32"/>
                <p:cNvSpPr>
                  <a:spLocks noChangeArrowheads="1"/>
                </p:cNvSpPr>
                <p:nvPr/>
              </p:nvSpPr>
              <p:spPr bwMode="auto">
                <a:xfrm>
                  <a:off x="3288" y="2976"/>
                  <a:ext cx="953" cy="318"/>
                </a:xfrm>
                <a:prstGeom prst="upDownArrow">
                  <a:avLst>
                    <a:gd name="adj1" fmla="val 50000"/>
                    <a:gd name="adj2" fmla="val 2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400" b="1"/>
                    <a:t>차이</a:t>
                  </a:r>
                </a:p>
              </p:txBody>
            </p:sp>
          </p:grpSp>
        </p:grpSp>
      </p:grpSp>
      <p:sp>
        <p:nvSpPr>
          <p:cNvPr id="10246" name="Text Box 33"/>
          <p:cNvSpPr txBox="1">
            <a:spLocks noChangeArrowheads="1"/>
          </p:cNvSpPr>
          <p:nvPr/>
        </p:nvSpPr>
        <p:spPr bwMode="auto">
          <a:xfrm>
            <a:off x="1763713" y="4292600"/>
            <a:ext cx="1512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 b="1"/>
              <a:t>대학의 부가 서비스</a:t>
            </a: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290513" y="1357298"/>
            <a:ext cx="8496300" cy="8302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sz="1200" b="1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먹거리관련 서비스를 둘러싼 사회적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문화적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경제적 변화에 대응하고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현재 상명대학교 웹사이트에 새로운 부가적</a:t>
            </a:r>
          </a:p>
          <a:p>
            <a:pPr algn="just">
              <a:spcBef>
                <a:spcPct val="50000"/>
              </a:spcBef>
            </a:pP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 서비스를 추가함으로써 사용자 중심의 좀 더 다양하고 실용적인 정보 제공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 활용성 향상 및 다양한 역할과 부합</a:t>
            </a:r>
          </a:p>
          <a:p>
            <a:pPr algn="just">
              <a:spcBef>
                <a:spcPct val="50000"/>
              </a:spcBef>
            </a:pP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 하는 온라인 서비스를 효과적으로 활용하기 위하여 본 구축 사업을 제안합니다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수행조직 및 업무분장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5508625" y="404813"/>
            <a:ext cx="1181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000" b="1"/>
              <a:t>인력구성</a:t>
            </a:r>
          </a:p>
        </p:txBody>
      </p:sp>
      <p:grpSp>
        <p:nvGrpSpPr>
          <p:cNvPr id="43012" name="Group 26"/>
          <p:cNvGrpSpPr>
            <a:grpSpLocks/>
          </p:cNvGrpSpPr>
          <p:nvPr/>
        </p:nvGrpSpPr>
        <p:grpSpPr bwMode="auto">
          <a:xfrm>
            <a:off x="827088" y="1989138"/>
            <a:ext cx="7634287" cy="3744912"/>
            <a:chOff x="702" y="1162"/>
            <a:chExt cx="4809" cy="2359"/>
          </a:xfrm>
        </p:grpSpPr>
        <p:sp>
          <p:nvSpPr>
            <p:cNvPr id="43013" name="AutoShape 5"/>
            <p:cNvSpPr>
              <a:spLocks noChangeArrowheads="1"/>
            </p:cNvSpPr>
            <p:nvPr/>
          </p:nvSpPr>
          <p:spPr bwMode="auto">
            <a:xfrm>
              <a:off x="702" y="1208"/>
              <a:ext cx="1180" cy="318"/>
            </a:xfrm>
            <a:prstGeom prst="flowChartAlternate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b="1" dirty="0" smtClean="0">
                  <a:latin typeface="돋움" pitchFamily="50" charset="-127"/>
                  <a:ea typeface="돋움" pitchFamily="50" charset="-127"/>
                </a:rPr>
                <a:t>먹거리 협회</a:t>
              </a:r>
              <a:endParaRPr lang="ko-KR" altLang="en-US" b="1" dirty="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43014" name="AutoShape 6"/>
            <p:cNvSpPr>
              <a:spLocks noChangeArrowheads="1"/>
            </p:cNvSpPr>
            <p:nvPr/>
          </p:nvSpPr>
          <p:spPr bwMode="auto">
            <a:xfrm>
              <a:off x="702" y="1888"/>
              <a:ext cx="1180" cy="272"/>
            </a:xfrm>
            <a:prstGeom prst="flowChartAlternate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b="1">
                  <a:latin typeface="돋움" pitchFamily="50" charset="-127"/>
                  <a:ea typeface="돋움" pitchFamily="50" charset="-127"/>
                </a:rPr>
                <a:t>프로젝트 책임자</a:t>
              </a:r>
            </a:p>
          </p:txBody>
        </p:sp>
        <p:sp>
          <p:nvSpPr>
            <p:cNvPr id="43015" name="AutoShape 7"/>
            <p:cNvSpPr>
              <a:spLocks noChangeArrowheads="1"/>
            </p:cNvSpPr>
            <p:nvPr/>
          </p:nvSpPr>
          <p:spPr bwMode="auto">
            <a:xfrm>
              <a:off x="702" y="2433"/>
              <a:ext cx="1180" cy="407"/>
            </a:xfrm>
            <a:prstGeom prst="flowChartAlternateProcess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b="1">
                  <a:latin typeface="돋움" pitchFamily="50" charset="-127"/>
                  <a:ea typeface="돋움" pitchFamily="50" charset="-127"/>
                </a:rPr>
                <a:t>상명대학교</a:t>
              </a:r>
            </a:p>
            <a:p>
              <a:pPr algn="ctr"/>
              <a:r>
                <a:rPr lang="ko-KR" altLang="en-US" b="1">
                  <a:latin typeface="돋움" pitchFamily="50" charset="-127"/>
                  <a:ea typeface="돋움" pitchFamily="50" charset="-127"/>
                </a:rPr>
                <a:t>프로젝트 팀</a:t>
              </a:r>
            </a:p>
          </p:txBody>
        </p:sp>
        <p:sp>
          <p:nvSpPr>
            <p:cNvPr id="43016" name="AutoShape 8"/>
            <p:cNvSpPr>
              <a:spLocks noChangeArrowheads="1"/>
            </p:cNvSpPr>
            <p:nvPr/>
          </p:nvSpPr>
          <p:spPr bwMode="auto">
            <a:xfrm>
              <a:off x="3470" y="1707"/>
              <a:ext cx="1180" cy="272"/>
            </a:xfrm>
            <a:prstGeom prst="flowChartAlternateProcess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ko-KR" b="1">
                  <a:latin typeface="돋움" pitchFamily="50" charset="-127"/>
                  <a:ea typeface="돋움" pitchFamily="50" charset="-127"/>
                </a:rPr>
                <a:t>PM</a:t>
              </a:r>
            </a:p>
          </p:txBody>
        </p:sp>
        <p:sp>
          <p:nvSpPr>
            <p:cNvPr id="43017" name="AutoShape 9"/>
            <p:cNvSpPr>
              <a:spLocks noChangeArrowheads="1"/>
            </p:cNvSpPr>
            <p:nvPr/>
          </p:nvSpPr>
          <p:spPr bwMode="auto">
            <a:xfrm>
              <a:off x="3470" y="1162"/>
              <a:ext cx="1180" cy="408"/>
            </a:xfrm>
            <a:prstGeom prst="flowChartAlternateProcess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ko-KR" b="1" dirty="0" smtClean="0">
                  <a:latin typeface="돋움" pitchFamily="50" charset="-127"/>
                  <a:ea typeface="돋움" pitchFamily="50" charset="-127"/>
                </a:rPr>
                <a:t>CBD</a:t>
              </a:r>
              <a:r>
                <a:rPr lang="ko-KR" altLang="en-US" b="1" dirty="0" smtClean="0">
                  <a:latin typeface="돋움" pitchFamily="50" charset="-127"/>
                  <a:ea typeface="돋움" pitchFamily="50" charset="-127"/>
                </a:rPr>
                <a:t>방법론</a:t>
              </a:r>
              <a:endParaRPr lang="ko-KR" altLang="en-US" b="1" dirty="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702" y="2932"/>
              <a:ext cx="1180" cy="58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웹사이트를 구성하는 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컨텐츠의 제공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웹사이트 개발 후 검수</a:t>
              </a:r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3244" y="2070"/>
              <a:ext cx="1632" cy="22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ko-KR" b="1" dirty="0" smtClean="0">
                  <a:latin typeface="돋움" pitchFamily="50" charset="-127"/>
                  <a:ea typeface="돋움" pitchFamily="50" charset="-127"/>
                </a:rPr>
                <a:t>CBD</a:t>
              </a:r>
              <a:r>
                <a:rPr lang="ko-KR" altLang="en-US" b="1" dirty="0" smtClean="0">
                  <a:latin typeface="돋움" pitchFamily="50" charset="-127"/>
                  <a:ea typeface="돋움" pitchFamily="50" charset="-127"/>
                </a:rPr>
                <a:t>방법론 </a:t>
              </a:r>
              <a:r>
                <a:rPr lang="ko-KR" altLang="en-US" b="1" dirty="0" err="1">
                  <a:latin typeface="돋움" pitchFamily="50" charset="-127"/>
                  <a:ea typeface="돋움" pitchFamily="50" charset="-127"/>
                </a:rPr>
                <a:t>프로젝트팀</a:t>
              </a:r>
              <a:endParaRPr lang="ko-KR" altLang="en-US" b="1" dirty="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43020" name="AutoShape 12"/>
            <p:cNvSpPr>
              <a:spLocks noChangeArrowheads="1"/>
            </p:cNvSpPr>
            <p:nvPr/>
          </p:nvSpPr>
          <p:spPr bwMode="auto">
            <a:xfrm>
              <a:off x="2608" y="2523"/>
              <a:ext cx="907" cy="181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ko-KR" sz="1600">
                  <a:latin typeface="돋움" pitchFamily="50" charset="-127"/>
                  <a:ea typeface="돋움" pitchFamily="50" charset="-127"/>
                </a:rPr>
                <a:t>Planner</a:t>
              </a:r>
            </a:p>
          </p:txBody>
        </p:sp>
        <p:sp>
          <p:nvSpPr>
            <p:cNvPr id="43021" name="AutoShape 13"/>
            <p:cNvSpPr>
              <a:spLocks noChangeArrowheads="1"/>
            </p:cNvSpPr>
            <p:nvPr/>
          </p:nvSpPr>
          <p:spPr bwMode="auto">
            <a:xfrm>
              <a:off x="3606" y="2523"/>
              <a:ext cx="907" cy="181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ko-KR" sz="1600">
                  <a:latin typeface="돋움" pitchFamily="50" charset="-127"/>
                  <a:ea typeface="돋움" pitchFamily="50" charset="-127"/>
                </a:rPr>
                <a:t>Designer</a:t>
              </a:r>
            </a:p>
          </p:txBody>
        </p:sp>
        <p:sp>
          <p:nvSpPr>
            <p:cNvPr id="43022" name="AutoShape 14"/>
            <p:cNvSpPr>
              <a:spLocks noChangeArrowheads="1"/>
            </p:cNvSpPr>
            <p:nvPr/>
          </p:nvSpPr>
          <p:spPr bwMode="auto">
            <a:xfrm>
              <a:off x="4604" y="2523"/>
              <a:ext cx="907" cy="181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ko-KR" sz="1600">
                  <a:latin typeface="돋움" pitchFamily="50" charset="-127"/>
                  <a:ea typeface="돋움" pitchFamily="50" charset="-127"/>
                </a:rPr>
                <a:t>Programmer</a:t>
              </a:r>
            </a:p>
          </p:txBody>
        </p:sp>
        <p:sp>
          <p:nvSpPr>
            <p:cNvPr id="43023" name="Rectangle 15"/>
            <p:cNvSpPr>
              <a:spLocks noChangeArrowheads="1"/>
            </p:cNvSpPr>
            <p:nvPr/>
          </p:nvSpPr>
          <p:spPr bwMode="auto">
            <a:xfrm>
              <a:off x="2607" y="2795"/>
              <a:ext cx="907" cy="6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프로젝트 일정관리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웹사이트 기획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스토리보드작성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카피라이팅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보고서 작성</a:t>
              </a:r>
            </a:p>
          </p:txBody>
        </p:sp>
        <p:sp>
          <p:nvSpPr>
            <p:cNvPr id="43024" name="Rectangle 16"/>
            <p:cNvSpPr>
              <a:spLocks noChangeArrowheads="1"/>
            </p:cNvSpPr>
            <p:nvPr/>
          </p:nvSpPr>
          <p:spPr bwMode="auto">
            <a:xfrm>
              <a:off x="4604" y="2795"/>
              <a:ext cx="907" cy="6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요구사항 분석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프로그램 설계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프로그램 구축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테스트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오류 수정 세팅</a:t>
              </a:r>
            </a:p>
          </p:txBody>
        </p:sp>
        <p:sp>
          <p:nvSpPr>
            <p:cNvPr id="43025" name="Rectangle 17"/>
            <p:cNvSpPr>
              <a:spLocks noChangeArrowheads="1"/>
            </p:cNvSpPr>
            <p:nvPr/>
          </p:nvSpPr>
          <p:spPr bwMode="auto">
            <a:xfrm>
              <a:off x="3606" y="2795"/>
              <a:ext cx="907" cy="6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스타일 가이드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메인 디자인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서브 디자인</a:t>
              </a:r>
            </a:p>
            <a:p>
              <a:pPr algn="ctr"/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플래쉬 디자인</a:t>
              </a:r>
            </a:p>
            <a:p>
              <a:pPr algn="ctr"/>
              <a:r>
                <a:rPr lang="en-US" altLang="ko-KR" sz="1200">
                  <a:latin typeface="돋움" pitchFamily="50" charset="-127"/>
                  <a:ea typeface="돋움" pitchFamily="50" charset="-127"/>
                </a:rPr>
                <a:t>HTML </a:t>
              </a:r>
              <a:r>
                <a:rPr lang="ko-KR" altLang="en-US" sz="1200">
                  <a:latin typeface="돋움" pitchFamily="50" charset="-127"/>
                  <a:ea typeface="돋움" pitchFamily="50" charset="-127"/>
                </a:rPr>
                <a:t>코딩</a:t>
              </a:r>
            </a:p>
          </p:txBody>
        </p:sp>
        <p:cxnSp>
          <p:nvCxnSpPr>
            <p:cNvPr id="43026" name="AutoShape 18"/>
            <p:cNvCxnSpPr>
              <a:cxnSpLocks noChangeShapeType="1"/>
              <a:stCxn id="43013" idx="2"/>
              <a:endCxn id="43014" idx="0"/>
            </p:cNvCxnSpPr>
            <p:nvPr/>
          </p:nvCxnSpPr>
          <p:spPr bwMode="auto">
            <a:xfrm>
              <a:off x="1292" y="1526"/>
              <a:ext cx="0" cy="3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7" name="AutoShape 19"/>
            <p:cNvCxnSpPr>
              <a:cxnSpLocks noChangeShapeType="1"/>
              <a:stCxn id="43014" idx="2"/>
              <a:endCxn id="43015" idx="0"/>
            </p:cNvCxnSpPr>
            <p:nvPr/>
          </p:nvCxnSpPr>
          <p:spPr bwMode="auto">
            <a:xfrm>
              <a:off x="1292" y="2160"/>
              <a:ext cx="0" cy="2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8" name="AutoShape 20"/>
            <p:cNvCxnSpPr>
              <a:cxnSpLocks noChangeShapeType="1"/>
              <a:stCxn id="43014" idx="3"/>
              <a:endCxn id="43016" idx="1"/>
            </p:cNvCxnSpPr>
            <p:nvPr/>
          </p:nvCxnSpPr>
          <p:spPr bwMode="auto">
            <a:xfrm flipV="1">
              <a:off x="1882" y="1843"/>
              <a:ext cx="1588" cy="1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9" name="AutoShape 21"/>
            <p:cNvCxnSpPr>
              <a:cxnSpLocks noChangeShapeType="1"/>
              <a:stCxn id="43017" idx="2"/>
              <a:endCxn id="43016" idx="0"/>
            </p:cNvCxnSpPr>
            <p:nvPr/>
          </p:nvCxnSpPr>
          <p:spPr bwMode="auto">
            <a:xfrm>
              <a:off x="4060" y="1570"/>
              <a:ext cx="0" cy="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0" name="AutoShape 22"/>
            <p:cNvCxnSpPr>
              <a:cxnSpLocks noChangeShapeType="1"/>
              <a:stCxn id="43016" idx="2"/>
              <a:endCxn id="43019" idx="0"/>
            </p:cNvCxnSpPr>
            <p:nvPr/>
          </p:nvCxnSpPr>
          <p:spPr bwMode="auto">
            <a:xfrm>
              <a:off x="4060" y="1979"/>
              <a:ext cx="0" cy="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1" name="AutoShape 23"/>
            <p:cNvCxnSpPr>
              <a:cxnSpLocks noChangeShapeType="1"/>
              <a:stCxn id="43019" idx="2"/>
              <a:endCxn id="43021" idx="0"/>
            </p:cNvCxnSpPr>
            <p:nvPr/>
          </p:nvCxnSpPr>
          <p:spPr bwMode="auto">
            <a:xfrm>
              <a:off x="4060" y="2296"/>
              <a:ext cx="0" cy="2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2" name="AutoShape 24"/>
            <p:cNvCxnSpPr>
              <a:cxnSpLocks noChangeShapeType="1"/>
              <a:stCxn id="43020" idx="0"/>
              <a:endCxn id="43019" idx="2"/>
            </p:cNvCxnSpPr>
            <p:nvPr/>
          </p:nvCxnSpPr>
          <p:spPr bwMode="auto">
            <a:xfrm rot="-5400000">
              <a:off x="3447" y="1911"/>
              <a:ext cx="227" cy="998"/>
            </a:xfrm>
            <a:prstGeom prst="bentConnector3">
              <a:avLst>
                <a:gd name="adj1" fmla="val 497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3033" name="AutoShape 25"/>
            <p:cNvCxnSpPr>
              <a:cxnSpLocks noChangeShapeType="1"/>
              <a:stCxn id="43022" idx="0"/>
              <a:endCxn id="43019" idx="2"/>
            </p:cNvCxnSpPr>
            <p:nvPr/>
          </p:nvCxnSpPr>
          <p:spPr bwMode="auto">
            <a:xfrm rot="5400000" flipH="1">
              <a:off x="4445" y="1911"/>
              <a:ext cx="227" cy="998"/>
            </a:xfrm>
            <a:prstGeom prst="bentConnector3">
              <a:avLst>
                <a:gd name="adj1" fmla="val 497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향후 발전 방향</a:t>
            </a:r>
          </a:p>
        </p:txBody>
      </p:sp>
      <p:grpSp>
        <p:nvGrpSpPr>
          <p:cNvPr id="45059" name="Group 39"/>
          <p:cNvGrpSpPr>
            <a:grpSpLocks/>
          </p:cNvGrpSpPr>
          <p:nvPr/>
        </p:nvGrpSpPr>
        <p:grpSpPr bwMode="auto">
          <a:xfrm>
            <a:off x="928688" y="1700213"/>
            <a:ext cx="7429500" cy="4714875"/>
            <a:chOff x="585" y="1071"/>
            <a:chExt cx="4680" cy="2970"/>
          </a:xfrm>
        </p:grpSpPr>
        <p:sp>
          <p:nvSpPr>
            <p:cNvPr id="5" name="직사각형 4"/>
            <p:cNvSpPr/>
            <p:nvPr/>
          </p:nvSpPr>
          <p:spPr>
            <a:xfrm>
              <a:off x="2565" y="1071"/>
              <a:ext cx="2700" cy="25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620" y="1431"/>
              <a:ext cx="2700" cy="23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85" y="1881"/>
              <a:ext cx="2745" cy="21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9" name="오른쪽 화살표 8"/>
            <p:cNvSpPr/>
            <p:nvPr/>
          </p:nvSpPr>
          <p:spPr>
            <a:xfrm>
              <a:off x="720" y="1881"/>
              <a:ext cx="2520" cy="540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[1</a:t>
              </a:r>
              <a:r>
                <a:rPr kumimoji="0" lang="ko-KR" altLang="en-US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단계</a:t>
              </a:r>
              <a:r>
                <a:rPr kumimoji="0" lang="en-US" altLang="ko-KR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]  </a:t>
              </a:r>
              <a:r>
                <a:rPr kumimoji="0" lang="ko-KR" altLang="en-US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학생 및 교직원을  위한 </a:t>
              </a:r>
              <a:r>
                <a:rPr kumimoji="0" lang="en-US" altLang="ko-KR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website</a:t>
              </a:r>
              <a:endParaRPr kumimoji="0"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0" name="오른쪽 화살표 9"/>
            <p:cNvSpPr/>
            <p:nvPr/>
          </p:nvSpPr>
          <p:spPr>
            <a:xfrm>
              <a:off x="3285" y="1431"/>
              <a:ext cx="990" cy="630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[2</a:t>
              </a:r>
              <a:r>
                <a:rPr kumimoji="0" lang="ko-KR" altLang="en-US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단계</a:t>
              </a:r>
              <a:r>
                <a:rPr kumimoji="0" lang="en-US" altLang="ko-KR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]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지역주민 이용</a:t>
              </a:r>
            </a:p>
          </p:txBody>
        </p:sp>
        <p:sp>
          <p:nvSpPr>
            <p:cNvPr id="11" name="오른쪽 화살표 10"/>
            <p:cNvSpPr/>
            <p:nvPr/>
          </p:nvSpPr>
          <p:spPr>
            <a:xfrm>
              <a:off x="4275" y="1071"/>
              <a:ext cx="990" cy="77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en-US" altLang="ko-KR" sz="1200">
                  <a:solidFill>
                    <a:srgbClr val="FFFFFF"/>
                  </a:solidFill>
                  <a:latin typeface="돋움" pitchFamily="50" charset="-127"/>
                  <a:ea typeface="돋움" pitchFamily="50" charset="-127"/>
                </a:rPr>
                <a:t>[3</a:t>
              </a:r>
              <a:r>
                <a:rPr kumimoji="0" lang="ko-KR" altLang="en-US" sz="1200">
                  <a:solidFill>
                    <a:srgbClr val="FFFFFF"/>
                  </a:solidFill>
                  <a:latin typeface="돋움" pitchFamily="50" charset="-127"/>
                  <a:ea typeface="돋움" pitchFamily="50" charset="-127"/>
                </a:rPr>
                <a:t>단계</a:t>
              </a:r>
              <a:r>
                <a:rPr kumimoji="0" lang="en-US" altLang="ko-KR" sz="1200">
                  <a:solidFill>
                    <a:srgbClr val="FFFFFF"/>
                  </a:solidFill>
                  <a:latin typeface="돋움" pitchFamily="50" charset="-127"/>
                  <a:ea typeface="돋움" pitchFamily="50" charset="-127"/>
                </a:rPr>
                <a:t>]</a:t>
              </a:r>
            </a:p>
            <a:p>
              <a:pPr algn="ctr">
                <a:defRPr/>
              </a:pPr>
              <a:r>
                <a:rPr kumimoji="0" lang="en-US" altLang="ko-KR" sz="1200">
                  <a:solidFill>
                    <a:srgbClr val="FFFFFF"/>
                  </a:solidFill>
                  <a:latin typeface="돋움" pitchFamily="50" charset="-127"/>
                  <a:ea typeface="돋움" pitchFamily="50" charset="-127"/>
                </a:rPr>
                <a:t>Information Center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810" y="2421"/>
              <a:ext cx="2295" cy="27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온라인 정보 제공</a:t>
              </a:r>
              <a:r>
                <a:rPr kumimoji="0" lang="en-US" altLang="ko-KR" sz="14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, </a:t>
              </a:r>
              <a:r>
                <a:rPr kumimoji="0" lang="ko-KR" altLang="en-US" sz="14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커뮤니케이션</a:t>
              </a:r>
              <a:r>
                <a:rPr kumimoji="0" lang="en-US" altLang="ko-KR" sz="14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, </a:t>
              </a:r>
              <a:r>
                <a:rPr kumimoji="0" lang="ko-KR" altLang="en-US" sz="14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커뮤니티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810" y="2781"/>
              <a:ext cx="630" cy="2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디자인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530" y="2781"/>
              <a:ext cx="1575" cy="72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상명대학교 지리적 특성에 맞는 </a:t>
              </a:r>
              <a:r>
                <a:rPr kumimoji="0" lang="en-US" altLang="ko-KR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design Identity</a:t>
              </a:r>
              <a:r>
                <a:rPr kumimoji="0" lang="ko-KR" altLang="en-US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를 재정립하고</a:t>
              </a:r>
              <a:r>
                <a:rPr kumimoji="0" lang="en-US" altLang="ko-KR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, </a:t>
              </a:r>
              <a:r>
                <a:rPr kumimoji="0" lang="ko-KR" altLang="en-US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사용자의 편의성에 기반한 </a:t>
              </a:r>
              <a:r>
                <a:rPr kumimoji="0" lang="en-US" altLang="ko-KR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UI</a:t>
              </a:r>
              <a:r>
                <a:rPr kumimoji="0" lang="ko-KR" altLang="en-US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와 디자인을 계획하여 누구나 쉽게 이용할수 있는 사이트 구축한다</a:t>
              </a:r>
              <a:r>
                <a:rPr kumimoji="0" lang="en-US" altLang="ko-KR" sz="12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. 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810" y="3591"/>
              <a:ext cx="630" cy="27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재학생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575" y="3591"/>
              <a:ext cx="630" cy="27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교직원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340" y="3591"/>
              <a:ext cx="765" cy="27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지역주민</a:t>
              </a:r>
              <a:endParaRPr kumimoji="0"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375" y="2196"/>
              <a:ext cx="900" cy="2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en-US" altLang="ko-KR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Standard</a:t>
              </a: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375" y="3321"/>
              <a:ext cx="900" cy="3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지역주민의 </a:t>
              </a:r>
              <a:endParaRPr kumimoji="0" lang="en-US" altLang="ko-KR" sz="1600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이용 확대</a:t>
              </a: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3375" y="2466"/>
              <a:ext cx="900" cy="3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Identity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 </a:t>
              </a:r>
              <a:r>
                <a:rPr kumimoji="0" lang="ko-KR" altLang="en-US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확산</a:t>
              </a:r>
            </a:p>
          </p:txBody>
        </p:sp>
        <p:sp>
          <p:nvSpPr>
            <p:cNvPr id="21" name="아래쪽 화살표 20"/>
            <p:cNvSpPr/>
            <p:nvPr/>
          </p:nvSpPr>
          <p:spPr>
            <a:xfrm>
              <a:off x="3735" y="2871"/>
              <a:ext cx="180" cy="405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365" y="3186"/>
              <a:ext cx="855" cy="36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통합 정보화</a:t>
              </a: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365" y="2601"/>
              <a:ext cx="855" cy="2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ko-KR" altLang="en-US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지식 </a:t>
              </a:r>
              <a:r>
                <a:rPr kumimoji="0" lang="en-US" altLang="ko-KR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Portal</a:t>
              </a:r>
            </a:p>
          </p:txBody>
        </p:sp>
        <p:sp>
          <p:nvSpPr>
            <p:cNvPr id="25" name="아래쪽 화살표 24"/>
            <p:cNvSpPr/>
            <p:nvPr/>
          </p:nvSpPr>
          <p:spPr>
            <a:xfrm>
              <a:off x="4725" y="2871"/>
              <a:ext cx="180" cy="27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돋움" pitchFamily="50" charset="-127"/>
                <a:ea typeface="돋움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365" y="2331"/>
              <a:ext cx="855" cy="2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dirty="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보안강화</a:t>
              </a: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365" y="2061"/>
              <a:ext cx="855" cy="2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dirty="0" err="1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rPr>
                <a:t>멀티컨테츠</a:t>
              </a:r>
              <a:endParaRPr kumimoji="0"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4650" y="3071813"/>
            <a:ext cx="4800600" cy="1143000"/>
          </a:xfrm>
        </p:spPr>
        <p:txBody>
          <a:bodyPr/>
          <a:lstStyle/>
          <a:p>
            <a:pPr eaLnBrk="1" hangingPunct="1"/>
            <a:r>
              <a:rPr lang="en-US" altLang="ko-KR" smtClean="0"/>
              <a:t>V. </a:t>
            </a:r>
            <a:r>
              <a:rPr lang="ko-KR" altLang="en-US" smtClean="0"/>
              <a:t>지원 부문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유지보수계획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708400" y="404813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/>
              <a:t>유지보수 계획의 개요</a:t>
            </a:r>
          </a:p>
        </p:txBody>
      </p:sp>
      <p:sp>
        <p:nvSpPr>
          <p:cNvPr id="47108" name="AutoShape 9"/>
          <p:cNvSpPr>
            <a:spLocks noChangeArrowheads="1"/>
          </p:cNvSpPr>
          <p:nvPr/>
        </p:nvSpPr>
        <p:spPr bwMode="auto">
          <a:xfrm>
            <a:off x="1076325" y="4773613"/>
            <a:ext cx="6961188" cy="1819275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109" name="Rectangle 10"/>
          <p:cNvSpPr>
            <a:spLocks noChangeArrowheads="1"/>
          </p:cNvSpPr>
          <p:nvPr/>
        </p:nvSpPr>
        <p:spPr bwMode="auto">
          <a:xfrm>
            <a:off x="3095625" y="3562350"/>
            <a:ext cx="2952750" cy="5635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400" b="1"/>
              <a:t>유지보수 총괄</a:t>
            </a:r>
          </a:p>
        </p:txBody>
      </p:sp>
      <p:sp>
        <p:nvSpPr>
          <p:cNvPr id="47110" name="AutoShape 11"/>
          <p:cNvSpPr>
            <a:spLocks noChangeArrowheads="1"/>
          </p:cNvSpPr>
          <p:nvPr/>
        </p:nvSpPr>
        <p:spPr bwMode="auto">
          <a:xfrm>
            <a:off x="1477963" y="4957763"/>
            <a:ext cx="2736850" cy="625475"/>
          </a:xfrm>
          <a:prstGeom prst="flowChartAlternateProcess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/>
              <a:t>홈페이지</a:t>
            </a:r>
          </a:p>
          <a:p>
            <a:pPr algn="ctr"/>
            <a:r>
              <a:rPr lang="ko-KR" altLang="en-US"/>
              <a:t>개선 서비스</a:t>
            </a:r>
          </a:p>
        </p:txBody>
      </p:sp>
      <p:sp>
        <p:nvSpPr>
          <p:cNvPr id="47111" name="AutoShape 12"/>
          <p:cNvSpPr>
            <a:spLocks noChangeArrowheads="1"/>
          </p:cNvSpPr>
          <p:nvPr/>
        </p:nvSpPr>
        <p:spPr bwMode="auto">
          <a:xfrm>
            <a:off x="4914900" y="4972050"/>
            <a:ext cx="2736850" cy="627063"/>
          </a:xfrm>
          <a:prstGeom prst="flowChartAlternateProcess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/>
              <a:t>저작권 온라인 등록</a:t>
            </a:r>
          </a:p>
        </p:txBody>
      </p:sp>
      <p:sp>
        <p:nvSpPr>
          <p:cNvPr id="47112" name="Rectangle 13"/>
          <p:cNvSpPr>
            <a:spLocks noChangeArrowheads="1"/>
          </p:cNvSpPr>
          <p:nvPr/>
        </p:nvSpPr>
        <p:spPr bwMode="auto">
          <a:xfrm>
            <a:off x="1489075" y="5726113"/>
            <a:ext cx="6167438" cy="68897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6699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3200"/>
              <a:t>기술 지원</a:t>
            </a:r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1473200" y="2200275"/>
            <a:ext cx="6167438" cy="68897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6699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3200"/>
              <a:t>장애 접수 센터</a:t>
            </a:r>
          </a:p>
        </p:txBody>
      </p:sp>
      <p:sp>
        <p:nvSpPr>
          <p:cNvPr id="47114" name="AutoShape 15"/>
          <p:cNvSpPr>
            <a:spLocks noChangeArrowheads="1"/>
          </p:cNvSpPr>
          <p:nvPr/>
        </p:nvSpPr>
        <p:spPr bwMode="auto">
          <a:xfrm>
            <a:off x="3981450" y="3030538"/>
            <a:ext cx="1136650" cy="4476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80">
              <a:alpha val="2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115" name="AutoShape 16"/>
          <p:cNvSpPr>
            <a:spLocks noChangeArrowheads="1"/>
          </p:cNvSpPr>
          <p:nvPr/>
        </p:nvSpPr>
        <p:spPr bwMode="auto">
          <a:xfrm>
            <a:off x="4003675" y="4249738"/>
            <a:ext cx="1136650" cy="4476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80">
              <a:alpha val="27058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116" name="AutoShape 17"/>
          <p:cNvSpPr>
            <a:spLocks noChangeArrowheads="1"/>
          </p:cNvSpPr>
          <p:nvPr/>
        </p:nvSpPr>
        <p:spPr bwMode="auto">
          <a:xfrm>
            <a:off x="684213" y="1341438"/>
            <a:ext cx="3208337" cy="501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100000">
                <a:srgbClr val="6699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400" b="1"/>
              <a:t>유지보수 전담팀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유지보수계획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708400" y="404813"/>
            <a:ext cx="3255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/>
              <a:t>운용 및 유지보수 지원 체계</a:t>
            </a:r>
          </a:p>
        </p:txBody>
      </p:sp>
      <p:grpSp>
        <p:nvGrpSpPr>
          <p:cNvPr id="48132" name="Group 29"/>
          <p:cNvGrpSpPr>
            <a:grpSpLocks/>
          </p:cNvGrpSpPr>
          <p:nvPr/>
        </p:nvGrpSpPr>
        <p:grpSpPr bwMode="auto">
          <a:xfrm>
            <a:off x="498475" y="2060575"/>
            <a:ext cx="8177213" cy="4298950"/>
            <a:chOff x="314" y="1298"/>
            <a:chExt cx="5414" cy="2708"/>
          </a:xfrm>
        </p:grpSpPr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4745" y="1934"/>
              <a:ext cx="983" cy="1092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b="1">
                  <a:solidFill>
                    <a:schemeClr val="bg1"/>
                  </a:solidFill>
                </a:rPr>
                <a:t>H/W </a:t>
              </a:r>
              <a:r>
                <a:rPr lang="ko-KR" altLang="en-US" b="1">
                  <a:solidFill>
                    <a:schemeClr val="bg1"/>
                  </a:solidFill>
                </a:rPr>
                <a:t>및  </a:t>
              </a:r>
              <a:r>
                <a:rPr lang="en-US" altLang="ko-KR" b="1">
                  <a:solidFill>
                    <a:schemeClr val="bg1"/>
                  </a:solidFill>
                </a:rPr>
                <a:t>S/W</a:t>
              </a:r>
            </a:p>
            <a:p>
              <a:pPr algn="ctr"/>
              <a:r>
                <a:rPr lang="ko-KR" altLang="en-US" b="1">
                  <a:solidFill>
                    <a:schemeClr val="bg1"/>
                  </a:solidFill>
                </a:rPr>
                <a:t>공급사</a:t>
              </a:r>
            </a:p>
          </p:txBody>
        </p:sp>
        <p:sp>
          <p:nvSpPr>
            <p:cNvPr id="48135" name="Oval 7"/>
            <p:cNvSpPr>
              <a:spLocks noChangeArrowheads="1"/>
            </p:cNvSpPr>
            <p:nvPr/>
          </p:nvSpPr>
          <p:spPr bwMode="auto">
            <a:xfrm>
              <a:off x="2409" y="1300"/>
              <a:ext cx="1958" cy="237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48136" name="Picture 8" descr="싸이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" y="1923"/>
              <a:ext cx="1176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7" name="AutoShape 9"/>
            <p:cNvSpPr>
              <a:spLocks noChangeArrowheads="1"/>
            </p:cNvSpPr>
            <p:nvPr/>
          </p:nvSpPr>
          <p:spPr bwMode="auto">
            <a:xfrm>
              <a:off x="420" y="1964"/>
              <a:ext cx="1293" cy="1423"/>
            </a:xfrm>
            <a:prstGeom prst="irregularSeal1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b="1">
                  <a:solidFill>
                    <a:schemeClr val="bg1"/>
                  </a:solidFill>
                </a:rPr>
                <a:t>장애 발생</a:t>
              </a:r>
            </a:p>
          </p:txBody>
        </p:sp>
        <p:sp>
          <p:nvSpPr>
            <p:cNvPr id="48138" name="AutoShape 10"/>
            <p:cNvSpPr>
              <a:spLocks noChangeArrowheads="1"/>
            </p:cNvSpPr>
            <p:nvPr/>
          </p:nvSpPr>
          <p:spPr bwMode="auto">
            <a:xfrm>
              <a:off x="1678" y="2593"/>
              <a:ext cx="479" cy="857"/>
            </a:xfrm>
            <a:prstGeom prst="curvedUpArrow">
              <a:avLst>
                <a:gd name="adj1" fmla="val 20000"/>
                <a:gd name="adj2" fmla="val 40000"/>
                <a:gd name="adj3" fmla="val 596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139" name="AutoShape 11"/>
            <p:cNvSpPr>
              <a:spLocks noChangeArrowheads="1"/>
            </p:cNvSpPr>
            <p:nvPr/>
          </p:nvSpPr>
          <p:spPr bwMode="auto">
            <a:xfrm flipH="1">
              <a:off x="1669" y="1605"/>
              <a:ext cx="461" cy="897"/>
            </a:xfrm>
            <a:prstGeom prst="curvedDownArrow">
              <a:avLst>
                <a:gd name="adj1" fmla="val 24222"/>
                <a:gd name="adj2" fmla="val 39407"/>
                <a:gd name="adj3" fmla="val 63192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ko-KR" alt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640" y="1378"/>
              <a:ext cx="1500" cy="439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400" b="1"/>
                <a:t>장애 접수 센터</a:t>
              </a:r>
            </a:p>
          </p:txBody>
        </p:sp>
        <p:sp>
          <p:nvSpPr>
            <p:cNvPr id="48141" name="Oval 13"/>
            <p:cNvSpPr>
              <a:spLocks noChangeArrowheads="1"/>
            </p:cNvSpPr>
            <p:nvPr/>
          </p:nvSpPr>
          <p:spPr bwMode="auto">
            <a:xfrm>
              <a:off x="2659" y="2182"/>
              <a:ext cx="1412" cy="612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CCECFF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b="1">
                  <a:solidFill>
                    <a:schemeClr val="bg1"/>
                  </a:solidFill>
                </a:rPr>
                <a:t>유지보수총괄</a:t>
              </a:r>
            </a:p>
          </p:txBody>
        </p:sp>
        <p:sp>
          <p:nvSpPr>
            <p:cNvPr id="48142" name="Rectangle 14"/>
            <p:cNvSpPr>
              <a:spLocks noChangeArrowheads="1"/>
            </p:cNvSpPr>
            <p:nvPr/>
          </p:nvSpPr>
          <p:spPr bwMode="auto">
            <a:xfrm>
              <a:off x="2075" y="3224"/>
              <a:ext cx="624" cy="338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b="1"/>
                <a:t>응용</a:t>
              </a:r>
            </a:p>
            <a:p>
              <a:pPr algn="ctr"/>
              <a:r>
                <a:rPr lang="en-US" altLang="ko-KR" b="1"/>
                <a:t>S/W</a:t>
              </a:r>
            </a:p>
          </p:txBody>
        </p:sp>
        <p:sp>
          <p:nvSpPr>
            <p:cNvPr id="48143" name="Rectangle 15"/>
            <p:cNvSpPr>
              <a:spLocks noChangeArrowheads="1"/>
            </p:cNvSpPr>
            <p:nvPr/>
          </p:nvSpPr>
          <p:spPr bwMode="auto">
            <a:xfrm>
              <a:off x="2752" y="3231"/>
              <a:ext cx="624" cy="338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b="1"/>
                <a:t>H/W</a:t>
              </a:r>
            </a:p>
          </p:txBody>
        </p:sp>
        <p:sp>
          <p:nvSpPr>
            <p:cNvPr id="48144" name="Rectangle 16"/>
            <p:cNvSpPr>
              <a:spLocks noChangeArrowheads="1"/>
            </p:cNvSpPr>
            <p:nvPr/>
          </p:nvSpPr>
          <p:spPr bwMode="auto">
            <a:xfrm>
              <a:off x="3429" y="3234"/>
              <a:ext cx="624" cy="338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b="1"/>
                <a:t>시스템</a:t>
              </a:r>
            </a:p>
            <a:p>
              <a:pPr algn="ctr"/>
              <a:r>
                <a:rPr lang="en-US" altLang="ko-KR" b="1"/>
                <a:t>H/W</a:t>
              </a:r>
            </a:p>
          </p:txBody>
        </p:sp>
        <p:sp>
          <p:nvSpPr>
            <p:cNvPr id="48145" name="Rectangle 17"/>
            <p:cNvSpPr>
              <a:spLocks noChangeArrowheads="1"/>
            </p:cNvSpPr>
            <p:nvPr/>
          </p:nvSpPr>
          <p:spPr bwMode="auto">
            <a:xfrm>
              <a:off x="4105" y="3234"/>
              <a:ext cx="624" cy="338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b="1"/>
                <a:t>기 타</a:t>
              </a:r>
            </a:p>
          </p:txBody>
        </p:sp>
        <p:sp>
          <p:nvSpPr>
            <p:cNvPr id="48146" name="AutoShape 18"/>
            <p:cNvSpPr>
              <a:spLocks noChangeArrowheads="1"/>
            </p:cNvSpPr>
            <p:nvPr/>
          </p:nvSpPr>
          <p:spPr bwMode="auto">
            <a:xfrm>
              <a:off x="4167" y="1970"/>
              <a:ext cx="512" cy="1037"/>
            </a:xfrm>
            <a:prstGeom prst="lef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CCFFCC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147" name="Rectangle 19"/>
            <p:cNvSpPr>
              <a:spLocks noChangeArrowheads="1"/>
            </p:cNvSpPr>
            <p:nvPr/>
          </p:nvSpPr>
          <p:spPr bwMode="auto">
            <a:xfrm>
              <a:off x="2627" y="3667"/>
              <a:ext cx="1573" cy="339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400" b="1"/>
                <a:t>기술 지원</a:t>
              </a:r>
            </a:p>
          </p:txBody>
        </p:sp>
        <p:sp>
          <p:nvSpPr>
            <p:cNvPr id="48148" name="AutoShape 20"/>
            <p:cNvSpPr>
              <a:spLocks noChangeArrowheads="1"/>
            </p:cNvSpPr>
            <p:nvPr/>
          </p:nvSpPr>
          <p:spPr bwMode="auto">
            <a:xfrm>
              <a:off x="3219" y="1866"/>
              <a:ext cx="302" cy="280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149" name="Line 21"/>
            <p:cNvSpPr>
              <a:spLocks noChangeShapeType="1"/>
            </p:cNvSpPr>
            <p:nvPr/>
          </p:nvSpPr>
          <p:spPr bwMode="auto">
            <a:xfrm flipV="1">
              <a:off x="2407" y="2839"/>
              <a:ext cx="722" cy="345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 flipH="1">
              <a:off x="3121" y="2868"/>
              <a:ext cx="138" cy="317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151" name="Line 23"/>
            <p:cNvSpPr>
              <a:spLocks noChangeShapeType="1"/>
            </p:cNvSpPr>
            <p:nvPr/>
          </p:nvSpPr>
          <p:spPr bwMode="auto">
            <a:xfrm>
              <a:off x="3584" y="2868"/>
              <a:ext cx="113" cy="317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 flipH="1" flipV="1">
              <a:off x="3736" y="2833"/>
              <a:ext cx="617" cy="359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153" name="Rectangle 25"/>
            <p:cNvSpPr>
              <a:spLocks noChangeArrowheads="1"/>
            </p:cNvSpPr>
            <p:nvPr/>
          </p:nvSpPr>
          <p:spPr bwMode="auto">
            <a:xfrm>
              <a:off x="1507" y="1298"/>
              <a:ext cx="787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ko-KR" altLang="en-US" b="1"/>
                <a:t>장애조치</a:t>
              </a:r>
            </a:p>
          </p:txBody>
        </p:sp>
        <p:sp>
          <p:nvSpPr>
            <p:cNvPr id="48154" name="Rectangle 26"/>
            <p:cNvSpPr>
              <a:spLocks noChangeArrowheads="1"/>
            </p:cNvSpPr>
            <p:nvPr/>
          </p:nvSpPr>
          <p:spPr bwMode="auto">
            <a:xfrm>
              <a:off x="1491" y="3638"/>
              <a:ext cx="787" cy="25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ko-KR" altLang="en-US" b="1"/>
                <a:t>장애신고</a:t>
              </a:r>
            </a:p>
          </p:txBody>
        </p:sp>
      </p:grpSp>
      <p:sp>
        <p:nvSpPr>
          <p:cNvPr id="48133" name="AutoShape 27"/>
          <p:cNvSpPr>
            <a:spLocks noChangeArrowheads="1"/>
          </p:cNvSpPr>
          <p:nvPr/>
        </p:nvSpPr>
        <p:spPr bwMode="auto">
          <a:xfrm>
            <a:off x="684213" y="1268413"/>
            <a:ext cx="2663825" cy="515937"/>
          </a:xfrm>
          <a:prstGeom prst="flowChartAlternateProcess">
            <a:avLst/>
          </a:prstGeom>
          <a:gradFill rotWithShape="1">
            <a:gsLst>
              <a:gs pos="0">
                <a:srgbClr val="CCECFF"/>
              </a:gs>
              <a:gs pos="100000">
                <a:srgbClr val="6699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400" b="1"/>
              <a:t>유지보수 체계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기술이전 계획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06825" y="404813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/>
              <a:t>기술 이전 목표</a:t>
            </a:r>
          </a:p>
        </p:txBody>
      </p:sp>
      <p:sp>
        <p:nvSpPr>
          <p:cNvPr id="49156" name="Oval 6"/>
          <p:cNvSpPr>
            <a:spLocks noChangeArrowheads="1"/>
          </p:cNvSpPr>
          <p:nvPr/>
        </p:nvSpPr>
        <p:spPr bwMode="auto">
          <a:xfrm>
            <a:off x="684213" y="1341438"/>
            <a:ext cx="4841875" cy="574675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400" b="1"/>
              <a:t>먹거리 사이트의 안정적 운영</a:t>
            </a: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3341688" y="3440113"/>
            <a:ext cx="2584450" cy="2312987"/>
          </a:xfrm>
          <a:prstGeom prst="rect">
            <a:avLst/>
          </a:prstGeom>
          <a:solidFill>
            <a:schemeClr val="bg1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lIns="0" tIns="82800" rIns="0" bIns="82800"/>
          <a:lstStyle/>
          <a:p>
            <a:pPr marL="190500" indent="-190500" defTabSz="282575">
              <a:lnSpc>
                <a:spcPct val="130000"/>
              </a:lnSpc>
              <a:buFont typeface="Wingdings" pitchFamily="2" charset="2"/>
              <a:buChar char="l"/>
            </a:pPr>
            <a:r>
              <a:rPr lang="ko-KR" altLang="en-US"/>
              <a:t> 사용자 참여 설계</a:t>
            </a:r>
          </a:p>
          <a:p>
            <a:pPr marL="190500" indent="-190500" defTabSz="282575">
              <a:lnSpc>
                <a:spcPct val="130000"/>
              </a:lnSpc>
              <a:buFont typeface="Wingdings" pitchFamily="2" charset="2"/>
              <a:buChar char="l"/>
            </a:pPr>
            <a:r>
              <a:rPr lang="ko-KR" altLang="en-US"/>
              <a:t> 사용자 요구 수렴 시 </a:t>
            </a:r>
          </a:p>
          <a:p>
            <a:pPr marL="190500" indent="-190500" defTabSz="282575"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>
                <a:sym typeface="Monotype Sorts" pitchFamily="2" charset="2"/>
              </a:rPr>
              <a:t>   공동작업</a:t>
            </a:r>
          </a:p>
          <a:p>
            <a:pPr marL="190500" indent="-190500" defTabSz="282575">
              <a:lnSpc>
                <a:spcPct val="130000"/>
              </a:lnSpc>
              <a:buFont typeface="Wingdings" pitchFamily="2" charset="2"/>
              <a:buChar char="l"/>
            </a:pPr>
            <a:r>
              <a:rPr lang="ko-KR" altLang="en-US"/>
              <a:t> 응용 </a:t>
            </a:r>
            <a:r>
              <a:rPr lang="en-US" altLang="ko-KR"/>
              <a:t>S/W </a:t>
            </a:r>
            <a:r>
              <a:rPr lang="ko-KR" altLang="en-US"/>
              <a:t>개발기술</a:t>
            </a:r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635000" y="2781300"/>
            <a:ext cx="2338388" cy="584200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lIns="92075" tIns="0" rIns="92075" bIns="0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lang="ko-KR" altLang="en-US" b="1"/>
              <a:t>제반요소기술</a:t>
            </a:r>
          </a:p>
          <a:p>
            <a:pPr algn="ctr" eaLnBrk="0" latinLnBrk="0" hangingPunct="0">
              <a:spcBef>
                <a:spcPct val="20000"/>
              </a:spcBef>
            </a:pPr>
            <a:r>
              <a:rPr lang="ko-KR" altLang="en-US" b="1"/>
              <a:t>체계적 전수</a:t>
            </a: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3341688" y="2781300"/>
            <a:ext cx="2584450" cy="584200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lIns="92075" tIns="0" rIns="92075" bIns="0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lang="ko-KR" altLang="en-US" b="1"/>
              <a:t>시스템 설계</a:t>
            </a:r>
          </a:p>
          <a:p>
            <a:pPr algn="ctr" eaLnBrk="0" latinLnBrk="0" hangingPunct="0">
              <a:spcBef>
                <a:spcPct val="20000"/>
              </a:spcBef>
            </a:pPr>
            <a:r>
              <a:rPr lang="ko-KR" altLang="en-US" b="1"/>
              <a:t>공동 참여</a:t>
            </a:r>
          </a:p>
        </p:txBody>
      </p:sp>
      <p:sp>
        <p:nvSpPr>
          <p:cNvPr id="49160" name="Rectangle 10"/>
          <p:cNvSpPr>
            <a:spLocks noChangeArrowheads="1"/>
          </p:cNvSpPr>
          <p:nvPr/>
        </p:nvSpPr>
        <p:spPr bwMode="auto">
          <a:xfrm>
            <a:off x="6172200" y="2781300"/>
            <a:ext cx="2336800" cy="584200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CCECFF"/>
              </a:gs>
              <a:gs pos="100000">
                <a:srgbClr val="66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lIns="92075" tIns="0" rIns="92075" bIns="0" anchor="ctr"/>
          <a:lstStyle/>
          <a:p>
            <a:pPr algn="ctr" eaLnBrk="0" latinLnBrk="0" hangingPunct="0">
              <a:spcBef>
                <a:spcPct val="20000"/>
              </a:spcBef>
            </a:pPr>
            <a:r>
              <a:rPr lang="ko-KR" altLang="en-US" b="1"/>
              <a:t>업무개선 컨설팅</a:t>
            </a:r>
          </a:p>
        </p:txBody>
      </p:sp>
      <p:sp>
        <p:nvSpPr>
          <p:cNvPr id="49161" name="Rectangle 11"/>
          <p:cNvSpPr>
            <a:spLocks noChangeArrowheads="1"/>
          </p:cNvSpPr>
          <p:nvPr/>
        </p:nvSpPr>
        <p:spPr bwMode="auto">
          <a:xfrm>
            <a:off x="635000" y="3440113"/>
            <a:ext cx="2338388" cy="2314575"/>
          </a:xfrm>
          <a:prstGeom prst="rect">
            <a:avLst/>
          </a:prstGeom>
          <a:solidFill>
            <a:schemeClr val="bg1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lIns="0" tIns="82800" rIns="0" bIns="82800"/>
          <a:lstStyle/>
          <a:p>
            <a:pPr marL="190500" indent="-190500" defTabSz="282575">
              <a:lnSpc>
                <a:spcPct val="130000"/>
              </a:lnSpc>
              <a:buFont typeface="Wingdings" pitchFamily="2" charset="2"/>
              <a:buChar char="l"/>
            </a:pPr>
            <a:r>
              <a:rPr lang="ko-KR" altLang="en-US"/>
              <a:t> 시스템의 환경적응</a:t>
            </a:r>
          </a:p>
          <a:p>
            <a:pPr marL="190500" indent="-190500" algn="ctr" defTabSz="282575">
              <a:lnSpc>
                <a:spcPct val="130000"/>
              </a:lnSpc>
              <a:buFont typeface="Wingdings" pitchFamily="2" charset="2"/>
              <a:buNone/>
            </a:pPr>
            <a:r>
              <a:rPr lang="en-US" altLang="ko-KR"/>
              <a:t>(</a:t>
            </a:r>
            <a:r>
              <a:rPr lang="ko-KR" altLang="en-US"/>
              <a:t>응용</a:t>
            </a:r>
            <a:r>
              <a:rPr lang="en-US" altLang="ko-KR"/>
              <a:t>, </a:t>
            </a:r>
            <a:r>
              <a:rPr lang="ko-KR" altLang="en-US"/>
              <a:t>상용 </a:t>
            </a:r>
            <a:r>
              <a:rPr lang="en-US" altLang="ko-KR"/>
              <a:t>S/W)</a:t>
            </a:r>
          </a:p>
          <a:p>
            <a:pPr marL="190500" indent="-190500" defTabSz="282575">
              <a:lnSpc>
                <a:spcPct val="130000"/>
              </a:lnSpc>
              <a:buFont typeface="Wingdings" pitchFamily="2" charset="2"/>
              <a:buChar char="l"/>
            </a:pPr>
            <a:r>
              <a:rPr lang="en-US" altLang="ko-KR"/>
              <a:t> </a:t>
            </a:r>
            <a:r>
              <a:rPr lang="ko-KR" altLang="en-US"/>
              <a:t>개발요원 기술 및</a:t>
            </a:r>
          </a:p>
          <a:p>
            <a:pPr marL="190500" indent="-190500" defTabSz="282575">
              <a:lnSpc>
                <a:spcPct val="130000"/>
              </a:lnSpc>
              <a:buFont typeface="Wingdings" pitchFamily="2" charset="2"/>
              <a:buNone/>
            </a:pPr>
            <a:r>
              <a:rPr lang="ko-KR" altLang="en-US"/>
              <a:t>   환경의 이해</a:t>
            </a:r>
          </a:p>
          <a:p>
            <a:pPr marL="190500" indent="-190500" defTabSz="282575">
              <a:lnSpc>
                <a:spcPct val="130000"/>
              </a:lnSpc>
              <a:buFont typeface="Wingdings" pitchFamily="2" charset="2"/>
              <a:buChar char="l"/>
            </a:pPr>
            <a:r>
              <a:rPr lang="ko-KR" altLang="en-US"/>
              <a:t>사용자 참여 설계</a:t>
            </a:r>
          </a:p>
        </p:txBody>
      </p:sp>
      <p:sp>
        <p:nvSpPr>
          <p:cNvPr id="49162" name="Rectangle 12"/>
          <p:cNvSpPr>
            <a:spLocks noChangeArrowheads="1"/>
          </p:cNvSpPr>
          <p:nvPr/>
        </p:nvSpPr>
        <p:spPr bwMode="auto">
          <a:xfrm>
            <a:off x="6172200" y="3440113"/>
            <a:ext cx="2336800" cy="2339975"/>
          </a:xfrm>
          <a:prstGeom prst="rect">
            <a:avLst/>
          </a:prstGeom>
          <a:solidFill>
            <a:schemeClr val="bg1"/>
          </a:solidFill>
          <a:ln w="28575">
            <a:solidFill>
              <a:srgbClr val="DDDDDD"/>
            </a:solidFill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 lIns="0" tIns="82800" rIns="0" bIns="82800" anchor="b"/>
          <a:lstStyle/>
          <a:p>
            <a:pPr marL="190500" indent="-190500" defTabSz="282575">
              <a:lnSpc>
                <a:spcPct val="130000"/>
              </a:lnSpc>
              <a:buFont typeface="Wingdings" pitchFamily="2" charset="2"/>
              <a:buChar char="l"/>
            </a:pPr>
            <a:r>
              <a:rPr lang="ko-KR" altLang="en-US"/>
              <a:t> 표준화 및 업무처리 절차의 개선</a:t>
            </a:r>
          </a:p>
          <a:p>
            <a:pPr marL="190500" indent="-190500" defTabSz="282575">
              <a:lnSpc>
                <a:spcPct val="130000"/>
              </a:lnSpc>
              <a:buFont typeface="Wingdings" pitchFamily="2" charset="2"/>
              <a:buChar char="l"/>
            </a:pPr>
            <a:r>
              <a:rPr lang="ko-KR" altLang="en-US"/>
              <a:t>각종양식 및 절차의 제도화</a:t>
            </a:r>
          </a:p>
          <a:p>
            <a:pPr marL="190500" indent="-190500" defTabSz="282575">
              <a:lnSpc>
                <a:spcPct val="130000"/>
              </a:lnSpc>
              <a:buFont typeface="Wingdings" pitchFamily="2" charset="2"/>
              <a:buChar char="l"/>
            </a:pPr>
            <a:r>
              <a:rPr lang="ko-KR" altLang="en-US"/>
              <a:t>시스템 도입 후 파급 효과 배가</a:t>
            </a:r>
            <a:endParaRPr lang="ko-KR" altLang="en-US" sz="1200"/>
          </a:p>
        </p:txBody>
      </p:sp>
      <p:grpSp>
        <p:nvGrpSpPr>
          <p:cNvPr id="49163" name="Group 13"/>
          <p:cNvGrpSpPr>
            <a:grpSpLocks/>
          </p:cNvGrpSpPr>
          <p:nvPr/>
        </p:nvGrpSpPr>
        <p:grpSpPr bwMode="auto">
          <a:xfrm>
            <a:off x="1004888" y="2230438"/>
            <a:ext cx="2032000" cy="457200"/>
            <a:chOff x="893" y="4951"/>
            <a:chExt cx="1003" cy="636"/>
          </a:xfrm>
        </p:grpSpPr>
        <p:sp>
          <p:nvSpPr>
            <p:cNvPr id="49175" name="Freeform 14"/>
            <p:cNvSpPr>
              <a:spLocks/>
            </p:cNvSpPr>
            <p:nvPr/>
          </p:nvSpPr>
          <p:spPr bwMode="auto">
            <a:xfrm>
              <a:off x="1658" y="5053"/>
              <a:ext cx="134" cy="534"/>
            </a:xfrm>
            <a:custGeom>
              <a:avLst/>
              <a:gdLst>
                <a:gd name="T0" fmla="*/ 0 w 134"/>
                <a:gd name="T1" fmla="*/ 299 h 534"/>
                <a:gd name="T2" fmla="*/ 0 w 134"/>
                <a:gd name="T3" fmla="*/ 533 h 534"/>
                <a:gd name="T4" fmla="*/ 133 w 134"/>
                <a:gd name="T5" fmla="*/ 0 h 534"/>
                <a:gd name="T6" fmla="*/ 0 w 134"/>
                <a:gd name="T7" fmla="*/ 299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534"/>
                <a:gd name="T14" fmla="*/ 134 w 134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534">
                  <a:moveTo>
                    <a:pt x="0" y="299"/>
                  </a:moveTo>
                  <a:lnTo>
                    <a:pt x="0" y="533"/>
                  </a:lnTo>
                  <a:lnTo>
                    <a:pt x="133" y="0"/>
                  </a:lnTo>
                  <a:lnTo>
                    <a:pt x="0" y="299"/>
                  </a:lnTo>
                </a:path>
              </a:pathLst>
            </a:custGeom>
            <a:gradFill rotWithShape="0">
              <a:gsLst>
                <a:gs pos="0">
                  <a:srgbClr val="2D2F6D"/>
                </a:gs>
                <a:gs pos="100000">
                  <a:srgbClr val="D1D4EB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49176" name="Group 15"/>
            <p:cNvGrpSpPr>
              <a:grpSpLocks/>
            </p:cNvGrpSpPr>
            <p:nvPr/>
          </p:nvGrpSpPr>
          <p:grpSpPr bwMode="auto">
            <a:xfrm>
              <a:off x="893" y="4951"/>
              <a:ext cx="1003" cy="614"/>
              <a:chOff x="893" y="4951"/>
              <a:chExt cx="1003" cy="614"/>
            </a:xfrm>
          </p:grpSpPr>
          <p:sp>
            <p:nvSpPr>
              <p:cNvPr id="49177" name="Freeform 16"/>
              <p:cNvSpPr>
                <a:spLocks/>
              </p:cNvSpPr>
              <p:nvPr/>
            </p:nvSpPr>
            <p:spPr bwMode="auto">
              <a:xfrm>
                <a:off x="893" y="4951"/>
                <a:ext cx="1003" cy="398"/>
              </a:xfrm>
              <a:custGeom>
                <a:avLst/>
                <a:gdLst>
                  <a:gd name="T0" fmla="*/ 0 w 1003"/>
                  <a:gd name="T1" fmla="*/ 397 h 398"/>
                  <a:gd name="T2" fmla="*/ 759 w 1003"/>
                  <a:gd name="T3" fmla="*/ 397 h 398"/>
                  <a:gd name="T4" fmla="*/ 899 w 1003"/>
                  <a:gd name="T5" fmla="*/ 99 h 398"/>
                  <a:gd name="T6" fmla="*/ 1002 w 1003"/>
                  <a:gd name="T7" fmla="*/ 99 h 398"/>
                  <a:gd name="T8" fmla="*/ 829 w 1003"/>
                  <a:gd name="T9" fmla="*/ 0 h 398"/>
                  <a:gd name="T10" fmla="*/ 518 w 1003"/>
                  <a:gd name="T11" fmla="*/ 99 h 398"/>
                  <a:gd name="T12" fmla="*/ 657 w 1003"/>
                  <a:gd name="T13" fmla="*/ 99 h 398"/>
                  <a:gd name="T14" fmla="*/ 0 w 1003"/>
                  <a:gd name="T15" fmla="*/ 397 h 3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3"/>
                  <a:gd name="T25" fmla="*/ 0 h 398"/>
                  <a:gd name="T26" fmla="*/ 1003 w 1003"/>
                  <a:gd name="T27" fmla="*/ 398 h 3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3" h="398">
                    <a:moveTo>
                      <a:pt x="0" y="397"/>
                    </a:moveTo>
                    <a:lnTo>
                      <a:pt x="759" y="397"/>
                    </a:lnTo>
                    <a:lnTo>
                      <a:pt x="899" y="99"/>
                    </a:lnTo>
                    <a:lnTo>
                      <a:pt x="1002" y="99"/>
                    </a:lnTo>
                    <a:lnTo>
                      <a:pt x="829" y="0"/>
                    </a:lnTo>
                    <a:lnTo>
                      <a:pt x="518" y="99"/>
                    </a:lnTo>
                    <a:lnTo>
                      <a:pt x="657" y="99"/>
                    </a:lnTo>
                    <a:lnTo>
                      <a:pt x="0" y="397"/>
                    </a:lnTo>
                  </a:path>
                </a:pathLst>
              </a:custGeom>
              <a:gradFill rotWithShape="0">
                <a:gsLst>
                  <a:gs pos="0">
                    <a:srgbClr val="2D2F6D"/>
                  </a:gs>
                  <a:gs pos="100000">
                    <a:srgbClr val="D1D4EB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178" name="Freeform 17"/>
              <p:cNvSpPr>
                <a:spLocks/>
              </p:cNvSpPr>
              <p:nvPr/>
            </p:nvSpPr>
            <p:spPr bwMode="auto">
              <a:xfrm>
                <a:off x="893" y="5356"/>
                <a:ext cx="759" cy="209"/>
              </a:xfrm>
              <a:custGeom>
                <a:avLst/>
                <a:gdLst>
                  <a:gd name="T0" fmla="*/ 758 w 759"/>
                  <a:gd name="T1" fmla="*/ 0 h 209"/>
                  <a:gd name="T2" fmla="*/ 758 w 759"/>
                  <a:gd name="T3" fmla="*/ 208 h 209"/>
                  <a:gd name="T4" fmla="*/ 0 w 759"/>
                  <a:gd name="T5" fmla="*/ 208 h 209"/>
                  <a:gd name="T6" fmla="*/ 0 w 759"/>
                  <a:gd name="T7" fmla="*/ 0 h 209"/>
                  <a:gd name="T8" fmla="*/ 758 w 759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9"/>
                  <a:gd name="T16" fmla="*/ 0 h 209"/>
                  <a:gd name="T17" fmla="*/ 759 w 759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9" h="209">
                    <a:moveTo>
                      <a:pt x="758" y="0"/>
                    </a:moveTo>
                    <a:lnTo>
                      <a:pt x="758" y="208"/>
                    </a:lnTo>
                    <a:lnTo>
                      <a:pt x="0" y="208"/>
                    </a:lnTo>
                    <a:lnTo>
                      <a:pt x="0" y="0"/>
                    </a:lnTo>
                    <a:lnTo>
                      <a:pt x="758" y="0"/>
                    </a:lnTo>
                  </a:path>
                </a:pathLst>
              </a:custGeom>
              <a:gradFill rotWithShape="0">
                <a:gsLst>
                  <a:gs pos="0">
                    <a:srgbClr val="2D2F6D"/>
                  </a:gs>
                  <a:gs pos="100000">
                    <a:srgbClr val="D1D4EB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49164" name="Freeform 18"/>
          <p:cNvSpPr>
            <a:spLocks/>
          </p:cNvSpPr>
          <p:nvPr/>
        </p:nvSpPr>
        <p:spPr bwMode="auto">
          <a:xfrm>
            <a:off x="6397625" y="2303463"/>
            <a:ext cx="271463" cy="384175"/>
          </a:xfrm>
          <a:custGeom>
            <a:avLst/>
            <a:gdLst>
              <a:gd name="T0" fmla="*/ 133 w 134"/>
              <a:gd name="T1" fmla="*/ 299 h 534"/>
              <a:gd name="T2" fmla="*/ 133 w 134"/>
              <a:gd name="T3" fmla="*/ 533 h 534"/>
              <a:gd name="T4" fmla="*/ 0 w 134"/>
              <a:gd name="T5" fmla="*/ 0 h 534"/>
              <a:gd name="T6" fmla="*/ 133 w 134"/>
              <a:gd name="T7" fmla="*/ 299 h 534"/>
              <a:gd name="T8" fmla="*/ 0 60000 65536"/>
              <a:gd name="T9" fmla="*/ 0 60000 65536"/>
              <a:gd name="T10" fmla="*/ 0 60000 65536"/>
              <a:gd name="T11" fmla="*/ 0 60000 65536"/>
              <a:gd name="T12" fmla="*/ 0 w 134"/>
              <a:gd name="T13" fmla="*/ 0 h 534"/>
              <a:gd name="T14" fmla="*/ 134 w 134"/>
              <a:gd name="T15" fmla="*/ 534 h 5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" h="534">
                <a:moveTo>
                  <a:pt x="133" y="299"/>
                </a:moveTo>
                <a:lnTo>
                  <a:pt x="133" y="533"/>
                </a:lnTo>
                <a:lnTo>
                  <a:pt x="0" y="0"/>
                </a:lnTo>
                <a:lnTo>
                  <a:pt x="133" y="299"/>
                </a:lnTo>
              </a:path>
            </a:pathLst>
          </a:custGeom>
          <a:gradFill rotWithShape="0">
            <a:gsLst>
              <a:gs pos="0">
                <a:srgbClr val="2D2F6D"/>
              </a:gs>
              <a:gs pos="100000">
                <a:srgbClr val="D1D4EB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49165" name="Group 19"/>
          <p:cNvGrpSpPr>
            <a:grpSpLocks/>
          </p:cNvGrpSpPr>
          <p:nvPr/>
        </p:nvGrpSpPr>
        <p:grpSpPr bwMode="auto">
          <a:xfrm>
            <a:off x="6186488" y="2230438"/>
            <a:ext cx="2035175" cy="439737"/>
            <a:chOff x="2606" y="4951"/>
            <a:chExt cx="1004" cy="613"/>
          </a:xfrm>
        </p:grpSpPr>
        <p:sp>
          <p:nvSpPr>
            <p:cNvPr id="49173" name="Freeform 20"/>
            <p:cNvSpPr>
              <a:spLocks/>
            </p:cNvSpPr>
            <p:nvPr/>
          </p:nvSpPr>
          <p:spPr bwMode="auto">
            <a:xfrm>
              <a:off x="2606" y="4951"/>
              <a:ext cx="1003" cy="398"/>
            </a:xfrm>
            <a:custGeom>
              <a:avLst/>
              <a:gdLst>
                <a:gd name="T0" fmla="*/ 1002 w 1003"/>
                <a:gd name="T1" fmla="*/ 397 h 398"/>
                <a:gd name="T2" fmla="*/ 243 w 1003"/>
                <a:gd name="T3" fmla="*/ 397 h 398"/>
                <a:gd name="T4" fmla="*/ 103 w 1003"/>
                <a:gd name="T5" fmla="*/ 99 h 398"/>
                <a:gd name="T6" fmla="*/ 0 w 1003"/>
                <a:gd name="T7" fmla="*/ 99 h 398"/>
                <a:gd name="T8" fmla="*/ 173 w 1003"/>
                <a:gd name="T9" fmla="*/ 0 h 398"/>
                <a:gd name="T10" fmla="*/ 484 w 1003"/>
                <a:gd name="T11" fmla="*/ 99 h 398"/>
                <a:gd name="T12" fmla="*/ 345 w 1003"/>
                <a:gd name="T13" fmla="*/ 99 h 398"/>
                <a:gd name="T14" fmla="*/ 1002 w 1003"/>
                <a:gd name="T15" fmla="*/ 397 h 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3"/>
                <a:gd name="T25" fmla="*/ 0 h 398"/>
                <a:gd name="T26" fmla="*/ 1003 w 1003"/>
                <a:gd name="T27" fmla="*/ 398 h 3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3" h="398">
                  <a:moveTo>
                    <a:pt x="1002" y="397"/>
                  </a:moveTo>
                  <a:lnTo>
                    <a:pt x="243" y="397"/>
                  </a:lnTo>
                  <a:lnTo>
                    <a:pt x="103" y="99"/>
                  </a:lnTo>
                  <a:lnTo>
                    <a:pt x="0" y="99"/>
                  </a:lnTo>
                  <a:lnTo>
                    <a:pt x="173" y="0"/>
                  </a:lnTo>
                  <a:lnTo>
                    <a:pt x="484" y="99"/>
                  </a:lnTo>
                  <a:lnTo>
                    <a:pt x="345" y="99"/>
                  </a:lnTo>
                  <a:lnTo>
                    <a:pt x="1002" y="397"/>
                  </a:lnTo>
                </a:path>
              </a:pathLst>
            </a:custGeom>
            <a:gradFill rotWithShape="0">
              <a:gsLst>
                <a:gs pos="0">
                  <a:srgbClr val="2D2F6D"/>
                </a:gs>
                <a:gs pos="100000">
                  <a:srgbClr val="D1D4EB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174" name="Rectangle 21"/>
            <p:cNvSpPr>
              <a:spLocks noChangeArrowheads="1"/>
            </p:cNvSpPr>
            <p:nvPr/>
          </p:nvSpPr>
          <p:spPr bwMode="auto">
            <a:xfrm>
              <a:off x="2850" y="5356"/>
              <a:ext cx="760" cy="208"/>
            </a:xfrm>
            <a:prstGeom prst="rect">
              <a:avLst/>
            </a:prstGeom>
            <a:gradFill rotWithShape="0">
              <a:gsLst>
                <a:gs pos="0">
                  <a:srgbClr val="2D2F6D"/>
                </a:gs>
                <a:gs pos="100000">
                  <a:srgbClr val="D1D4E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49166" name="Group 22"/>
          <p:cNvGrpSpPr>
            <a:grpSpLocks/>
          </p:cNvGrpSpPr>
          <p:nvPr/>
        </p:nvGrpSpPr>
        <p:grpSpPr bwMode="auto">
          <a:xfrm>
            <a:off x="3895725" y="2259013"/>
            <a:ext cx="1465263" cy="439737"/>
            <a:chOff x="2454" y="883"/>
            <a:chExt cx="923" cy="334"/>
          </a:xfrm>
        </p:grpSpPr>
        <p:sp>
          <p:nvSpPr>
            <p:cNvPr id="49171" name="Freeform 23"/>
            <p:cNvSpPr>
              <a:spLocks/>
            </p:cNvSpPr>
            <p:nvPr/>
          </p:nvSpPr>
          <p:spPr bwMode="auto">
            <a:xfrm>
              <a:off x="2454" y="883"/>
              <a:ext cx="923" cy="217"/>
            </a:xfrm>
            <a:custGeom>
              <a:avLst/>
              <a:gdLst>
                <a:gd name="T0" fmla="*/ 0 w 724"/>
                <a:gd name="T1" fmla="*/ 397 h 398"/>
                <a:gd name="T2" fmla="*/ 723 w 724"/>
                <a:gd name="T3" fmla="*/ 397 h 398"/>
                <a:gd name="T4" fmla="*/ 483 w 724"/>
                <a:gd name="T5" fmla="*/ 99 h 398"/>
                <a:gd name="T6" fmla="*/ 619 w 724"/>
                <a:gd name="T7" fmla="*/ 99 h 398"/>
                <a:gd name="T8" fmla="*/ 379 w 724"/>
                <a:gd name="T9" fmla="*/ 0 h 398"/>
                <a:gd name="T10" fmla="*/ 138 w 724"/>
                <a:gd name="T11" fmla="*/ 99 h 398"/>
                <a:gd name="T12" fmla="*/ 276 w 724"/>
                <a:gd name="T13" fmla="*/ 99 h 398"/>
                <a:gd name="T14" fmla="*/ 0 w 724"/>
                <a:gd name="T15" fmla="*/ 397 h 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4"/>
                <a:gd name="T25" fmla="*/ 0 h 398"/>
                <a:gd name="T26" fmla="*/ 724 w 724"/>
                <a:gd name="T27" fmla="*/ 398 h 3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4" h="398">
                  <a:moveTo>
                    <a:pt x="0" y="397"/>
                  </a:moveTo>
                  <a:lnTo>
                    <a:pt x="723" y="397"/>
                  </a:lnTo>
                  <a:lnTo>
                    <a:pt x="483" y="99"/>
                  </a:lnTo>
                  <a:lnTo>
                    <a:pt x="619" y="99"/>
                  </a:lnTo>
                  <a:lnTo>
                    <a:pt x="379" y="0"/>
                  </a:lnTo>
                  <a:lnTo>
                    <a:pt x="138" y="99"/>
                  </a:lnTo>
                  <a:lnTo>
                    <a:pt x="276" y="99"/>
                  </a:lnTo>
                  <a:lnTo>
                    <a:pt x="0" y="397"/>
                  </a:lnTo>
                </a:path>
              </a:pathLst>
            </a:custGeom>
            <a:gradFill rotWithShape="0">
              <a:gsLst>
                <a:gs pos="0">
                  <a:srgbClr val="2D2F6D"/>
                </a:gs>
                <a:gs pos="100000">
                  <a:srgbClr val="D1D4EB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172" name="Rectangle 24"/>
            <p:cNvSpPr>
              <a:spLocks noChangeArrowheads="1"/>
            </p:cNvSpPr>
            <p:nvPr/>
          </p:nvSpPr>
          <p:spPr bwMode="auto">
            <a:xfrm>
              <a:off x="2462" y="1103"/>
              <a:ext cx="907" cy="114"/>
            </a:xfrm>
            <a:prstGeom prst="rect">
              <a:avLst/>
            </a:prstGeom>
            <a:gradFill rotWithShape="0">
              <a:gsLst>
                <a:gs pos="0">
                  <a:srgbClr val="2D2F6D"/>
                </a:gs>
                <a:gs pos="100000">
                  <a:srgbClr val="D1D4E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9167" name="Rectangle 25"/>
          <p:cNvSpPr>
            <a:spLocks noChangeArrowheads="1"/>
          </p:cNvSpPr>
          <p:nvPr/>
        </p:nvSpPr>
        <p:spPr bwMode="auto">
          <a:xfrm>
            <a:off x="1212850" y="2085975"/>
            <a:ext cx="1955800" cy="525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/>
              <a:t>Speedily</a:t>
            </a:r>
          </a:p>
        </p:txBody>
      </p:sp>
      <p:sp>
        <p:nvSpPr>
          <p:cNvPr id="49168" name="Rectangle 26"/>
          <p:cNvSpPr>
            <a:spLocks noChangeArrowheads="1"/>
          </p:cNvSpPr>
          <p:nvPr/>
        </p:nvSpPr>
        <p:spPr bwMode="auto">
          <a:xfrm>
            <a:off x="3665538" y="2135188"/>
            <a:ext cx="1955800" cy="525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altLang="ko-KR" sz="2000" b="1"/>
              <a:t>Exactly</a:t>
            </a:r>
          </a:p>
        </p:txBody>
      </p:sp>
      <p:sp>
        <p:nvSpPr>
          <p:cNvPr id="49169" name="Rectangle 27"/>
          <p:cNvSpPr>
            <a:spLocks noChangeArrowheads="1"/>
          </p:cNvSpPr>
          <p:nvPr/>
        </p:nvSpPr>
        <p:spPr bwMode="auto">
          <a:xfrm>
            <a:off x="6269038" y="2130425"/>
            <a:ext cx="1955800" cy="525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b="1"/>
              <a:t>Earnestly</a:t>
            </a:r>
          </a:p>
        </p:txBody>
      </p:sp>
      <p:sp>
        <p:nvSpPr>
          <p:cNvPr id="49170" name="AutoShape 28"/>
          <p:cNvSpPr>
            <a:spLocks noChangeArrowheads="1"/>
          </p:cNvSpPr>
          <p:nvPr/>
        </p:nvSpPr>
        <p:spPr bwMode="auto">
          <a:xfrm>
            <a:off x="635000" y="5983288"/>
            <a:ext cx="7864475" cy="431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400" b="1"/>
              <a:t>교육훈련 계획과 연계한 단계별 기술이전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재해 복구 절차</a:t>
            </a:r>
          </a:p>
        </p:txBody>
      </p:sp>
      <p:grpSp>
        <p:nvGrpSpPr>
          <p:cNvPr id="50179" name="Group 50"/>
          <p:cNvGrpSpPr>
            <a:grpSpLocks/>
          </p:cNvGrpSpPr>
          <p:nvPr/>
        </p:nvGrpSpPr>
        <p:grpSpPr bwMode="auto">
          <a:xfrm>
            <a:off x="652463" y="1341438"/>
            <a:ext cx="8456612" cy="5187950"/>
            <a:chOff x="324" y="845"/>
            <a:chExt cx="5327" cy="3268"/>
          </a:xfrm>
        </p:grpSpPr>
        <p:sp>
          <p:nvSpPr>
            <p:cNvPr id="50180" name="AutoShape 5"/>
            <p:cNvSpPr>
              <a:spLocks noChangeArrowheads="1"/>
            </p:cNvSpPr>
            <p:nvPr/>
          </p:nvSpPr>
          <p:spPr bwMode="auto">
            <a:xfrm>
              <a:off x="324" y="1996"/>
              <a:ext cx="790" cy="252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/>
                <a:t>Myfood</a:t>
              </a:r>
            </a:p>
            <a:p>
              <a:pPr algn="ctr"/>
              <a:r>
                <a:rPr lang="ko-KR" altLang="en-US" sz="1200"/>
                <a:t>담당자에게 통보</a:t>
              </a:r>
            </a:p>
          </p:txBody>
        </p:sp>
        <p:sp>
          <p:nvSpPr>
            <p:cNvPr id="50181" name="AutoShape 6"/>
            <p:cNvSpPr>
              <a:spLocks noChangeArrowheads="1"/>
            </p:cNvSpPr>
            <p:nvPr/>
          </p:nvSpPr>
          <p:spPr bwMode="auto">
            <a:xfrm>
              <a:off x="340" y="845"/>
              <a:ext cx="790" cy="252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/>
                <a:t>서비스이상 발견</a:t>
              </a:r>
            </a:p>
          </p:txBody>
        </p:sp>
        <p:sp>
          <p:nvSpPr>
            <p:cNvPr id="50182" name="AutoShape 7"/>
            <p:cNvSpPr>
              <a:spLocks noChangeArrowheads="1"/>
            </p:cNvSpPr>
            <p:nvPr/>
          </p:nvSpPr>
          <p:spPr bwMode="auto">
            <a:xfrm>
              <a:off x="329" y="1251"/>
              <a:ext cx="790" cy="252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/>
                <a:t>재해 원인 분석</a:t>
              </a:r>
            </a:p>
          </p:txBody>
        </p:sp>
        <p:sp>
          <p:nvSpPr>
            <p:cNvPr id="50183" name="AutoShape 8"/>
            <p:cNvSpPr>
              <a:spLocks noChangeArrowheads="1"/>
            </p:cNvSpPr>
            <p:nvPr/>
          </p:nvSpPr>
          <p:spPr bwMode="auto">
            <a:xfrm>
              <a:off x="328" y="1604"/>
              <a:ext cx="789" cy="262"/>
            </a:xfrm>
            <a:prstGeom prst="flowChartDecision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/>
                <a:t>H/W</a:t>
              </a:r>
            </a:p>
            <a:p>
              <a:pPr algn="ctr"/>
              <a:r>
                <a:rPr lang="ko-KR" altLang="en-US" sz="1200"/>
                <a:t>장애</a:t>
              </a:r>
            </a:p>
          </p:txBody>
        </p:sp>
        <p:sp>
          <p:nvSpPr>
            <p:cNvPr id="50184" name="AutoShape 9"/>
            <p:cNvSpPr>
              <a:spLocks noChangeArrowheads="1"/>
            </p:cNvSpPr>
            <p:nvPr/>
          </p:nvSpPr>
          <p:spPr bwMode="auto">
            <a:xfrm>
              <a:off x="1359" y="2456"/>
              <a:ext cx="790" cy="253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 dirty="0" smtClean="0"/>
                <a:t>CBD</a:t>
              </a:r>
              <a:r>
                <a:rPr lang="ko-KR" altLang="en-US" sz="1200" dirty="0"/>
                <a:t>방법론</a:t>
              </a:r>
            </a:p>
            <a:p>
              <a:pPr algn="ctr"/>
              <a:r>
                <a:rPr lang="en-US" altLang="ko-KR" sz="1200" dirty="0" smtClean="0"/>
                <a:t>PM</a:t>
              </a:r>
              <a:r>
                <a:rPr lang="ko-KR" altLang="en-US" sz="1200" dirty="0" smtClean="0"/>
                <a:t>에게 </a:t>
              </a:r>
              <a:r>
                <a:rPr lang="ko-KR" altLang="en-US" sz="1200" dirty="0"/>
                <a:t>통보</a:t>
              </a:r>
            </a:p>
          </p:txBody>
        </p:sp>
        <p:sp>
          <p:nvSpPr>
            <p:cNvPr id="50185" name="AutoShape 10"/>
            <p:cNvSpPr>
              <a:spLocks noChangeArrowheads="1"/>
            </p:cNvSpPr>
            <p:nvPr/>
          </p:nvSpPr>
          <p:spPr bwMode="auto">
            <a:xfrm>
              <a:off x="1377" y="1608"/>
              <a:ext cx="789" cy="262"/>
            </a:xfrm>
            <a:prstGeom prst="flowChartDecision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/>
                <a:t>Server</a:t>
              </a:r>
            </a:p>
            <a:p>
              <a:pPr algn="ctr"/>
              <a:r>
                <a:rPr lang="ko-KR" altLang="en-US" sz="1200"/>
                <a:t>장애</a:t>
              </a:r>
            </a:p>
          </p:txBody>
        </p:sp>
        <p:sp>
          <p:nvSpPr>
            <p:cNvPr id="50186" name="AutoShape 11"/>
            <p:cNvSpPr>
              <a:spLocks noChangeArrowheads="1"/>
            </p:cNvSpPr>
            <p:nvPr/>
          </p:nvSpPr>
          <p:spPr bwMode="auto">
            <a:xfrm>
              <a:off x="1364" y="2011"/>
              <a:ext cx="789" cy="262"/>
            </a:xfrm>
            <a:prstGeom prst="flowChartDecision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/>
                <a:t>Program</a:t>
              </a:r>
            </a:p>
            <a:p>
              <a:pPr algn="ctr"/>
              <a:r>
                <a:rPr lang="ko-KR" altLang="en-US" sz="1200"/>
                <a:t>장애</a:t>
              </a:r>
            </a:p>
          </p:txBody>
        </p:sp>
        <p:sp>
          <p:nvSpPr>
            <p:cNvPr id="50187" name="AutoShape 12"/>
            <p:cNvSpPr>
              <a:spLocks noChangeArrowheads="1"/>
            </p:cNvSpPr>
            <p:nvPr/>
          </p:nvSpPr>
          <p:spPr bwMode="auto">
            <a:xfrm>
              <a:off x="1360" y="2796"/>
              <a:ext cx="789" cy="261"/>
            </a:xfrm>
            <a:prstGeom prst="flowChartDecision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/>
                <a:t>Class A</a:t>
              </a:r>
            </a:p>
            <a:p>
              <a:pPr algn="ctr"/>
              <a:r>
                <a:rPr lang="ko-KR" altLang="en-US" sz="1200"/>
                <a:t>장애</a:t>
              </a:r>
            </a:p>
          </p:txBody>
        </p:sp>
        <p:sp>
          <p:nvSpPr>
            <p:cNvPr id="50188" name="AutoShape 13"/>
            <p:cNvSpPr>
              <a:spLocks noChangeArrowheads="1"/>
            </p:cNvSpPr>
            <p:nvPr/>
          </p:nvSpPr>
          <p:spPr bwMode="auto">
            <a:xfrm>
              <a:off x="2310" y="2784"/>
              <a:ext cx="789" cy="262"/>
            </a:xfrm>
            <a:prstGeom prst="flowChartDecision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/>
                <a:t>Class B</a:t>
              </a:r>
            </a:p>
            <a:p>
              <a:pPr algn="ctr"/>
              <a:r>
                <a:rPr lang="ko-KR" altLang="en-US" sz="1200"/>
                <a:t>장애</a:t>
              </a:r>
            </a:p>
          </p:txBody>
        </p:sp>
        <p:sp>
          <p:nvSpPr>
            <p:cNvPr id="50189" name="AutoShape 14"/>
            <p:cNvSpPr>
              <a:spLocks noChangeArrowheads="1"/>
            </p:cNvSpPr>
            <p:nvPr/>
          </p:nvSpPr>
          <p:spPr bwMode="auto">
            <a:xfrm>
              <a:off x="3280" y="2776"/>
              <a:ext cx="790" cy="253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/>
                <a:t>Class C</a:t>
              </a:r>
            </a:p>
            <a:p>
              <a:pPr algn="ctr"/>
              <a:r>
                <a:rPr lang="ko-KR" altLang="en-US" sz="1200"/>
                <a:t>장애 확인</a:t>
              </a:r>
            </a:p>
          </p:txBody>
        </p:sp>
        <p:sp>
          <p:nvSpPr>
            <p:cNvPr id="50190" name="AutoShape 15"/>
            <p:cNvSpPr>
              <a:spLocks noChangeArrowheads="1"/>
            </p:cNvSpPr>
            <p:nvPr/>
          </p:nvSpPr>
          <p:spPr bwMode="auto">
            <a:xfrm>
              <a:off x="3280" y="3136"/>
              <a:ext cx="790" cy="253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 dirty="0" smtClean="0"/>
                <a:t>CBD</a:t>
              </a:r>
              <a:r>
                <a:rPr lang="ko-KR" altLang="en-US" sz="1200" dirty="0"/>
                <a:t>방법론</a:t>
              </a:r>
            </a:p>
            <a:p>
              <a:pPr algn="ctr"/>
              <a:r>
                <a:rPr lang="ko-KR" altLang="en-US" sz="1200" dirty="0" err="1"/>
                <a:t>장애복구팀</a:t>
              </a:r>
              <a:r>
                <a:rPr lang="ko-KR" altLang="en-US" sz="1200" dirty="0"/>
                <a:t> 통보</a:t>
              </a:r>
            </a:p>
          </p:txBody>
        </p:sp>
        <p:sp>
          <p:nvSpPr>
            <p:cNvPr id="50191" name="AutoShape 16"/>
            <p:cNvSpPr>
              <a:spLocks noChangeArrowheads="1"/>
            </p:cNvSpPr>
            <p:nvPr/>
          </p:nvSpPr>
          <p:spPr bwMode="auto">
            <a:xfrm>
              <a:off x="4320" y="3133"/>
              <a:ext cx="790" cy="252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/>
                <a:t>Myfood</a:t>
              </a:r>
            </a:p>
            <a:p>
              <a:pPr algn="ctr"/>
              <a:r>
                <a:rPr lang="ko-KR" altLang="en-US" sz="1200"/>
                <a:t>담당자에게 통보</a:t>
              </a:r>
            </a:p>
          </p:txBody>
        </p:sp>
        <p:sp>
          <p:nvSpPr>
            <p:cNvPr id="50192" name="AutoShape 17"/>
            <p:cNvSpPr>
              <a:spLocks noChangeArrowheads="1"/>
            </p:cNvSpPr>
            <p:nvPr/>
          </p:nvSpPr>
          <p:spPr bwMode="auto">
            <a:xfrm>
              <a:off x="3812" y="3676"/>
              <a:ext cx="790" cy="367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 dirty="0" err="1"/>
                <a:t>Myfood</a:t>
              </a:r>
              <a:endParaRPr lang="en-US" altLang="ko-KR" sz="1200" dirty="0"/>
            </a:p>
            <a:p>
              <a:pPr algn="ctr"/>
              <a:r>
                <a:rPr lang="en-US" altLang="ko-KR" sz="1200" dirty="0" smtClean="0"/>
                <a:t>CBD</a:t>
              </a:r>
              <a:r>
                <a:rPr lang="ko-KR" altLang="en-US" sz="1200" dirty="0"/>
                <a:t>방법론</a:t>
              </a:r>
            </a:p>
            <a:p>
              <a:pPr algn="ctr"/>
              <a:r>
                <a:rPr lang="ko-KR" altLang="en-US" sz="1200" dirty="0"/>
                <a:t>협의 조치</a:t>
              </a:r>
            </a:p>
          </p:txBody>
        </p:sp>
        <p:sp>
          <p:nvSpPr>
            <p:cNvPr id="50193" name="AutoShape 18"/>
            <p:cNvSpPr>
              <a:spLocks noChangeArrowheads="1"/>
            </p:cNvSpPr>
            <p:nvPr/>
          </p:nvSpPr>
          <p:spPr bwMode="auto">
            <a:xfrm>
              <a:off x="2304" y="3133"/>
              <a:ext cx="790" cy="252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/>
                <a:t>Myfood</a:t>
              </a:r>
            </a:p>
            <a:p>
              <a:pPr algn="ctr"/>
              <a:r>
                <a:rPr lang="ko-KR" altLang="en-US" sz="1200"/>
                <a:t>담당자에게 통보</a:t>
              </a:r>
            </a:p>
          </p:txBody>
        </p:sp>
        <p:sp>
          <p:nvSpPr>
            <p:cNvPr id="50194" name="AutoShape 19"/>
            <p:cNvSpPr>
              <a:spLocks noChangeArrowheads="1"/>
            </p:cNvSpPr>
            <p:nvPr/>
          </p:nvSpPr>
          <p:spPr bwMode="auto">
            <a:xfrm>
              <a:off x="1346" y="3129"/>
              <a:ext cx="790" cy="253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/>
                <a:t>수정 조치</a:t>
              </a:r>
            </a:p>
          </p:txBody>
        </p:sp>
        <p:sp>
          <p:nvSpPr>
            <p:cNvPr id="50195" name="AutoShape 20"/>
            <p:cNvSpPr>
              <a:spLocks noChangeArrowheads="1"/>
            </p:cNvSpPr>
            <p:nvPr/>
          </p:nvSpPr>
          <p:spPr bwMode="auto">
            <a:xfrm>
              <a:off x="1342" y="3501"/>
              <a:ext cx="790" cy="252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/>
                <a:t>Myfood</a:t>
              </a:r>
            </a:p>
            <a:p>
              <a:pPr algn="ctr"/>
              <a:r>
                <a:rPr lang="ko-KR" altLang="en-US" sz="1200"/>
                <a:t>담당자에게 통보</a:t>
              </a:r>
            </a:p>
          </p:txBody>
        </p:sp>
        <p:sp>
          <p:nvSpPr>
            <p:cNvPr id="50196" name="AutoShape 21"/>
            <p:cNvSpPr>
              <a:spLocks noChangeArrowheads="1"/>
            </p:cNvSpPr>
            <p:nvPr/>
          </p:nvSpPr>
          <p:spPr bwMode="auto">
            <a:xfrm>
              <a:off x="2310" y="3497"/>
              <a:ext cx="790" cy="253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/>
                <a:t>수정 조치</a:t>
              </a:r>
            </a:p>
          </p:txBody>
        </p:sp>
        <p:sp>
          <p:nvSpPr>
            <p:cNvPr id="50197" name="AutoShape 22"/>
            <p:cNvSpPr>
              <a:spLocks noChangeArrowheads="1"/>
            </p:cNvSpPr>
            <p:nvPr/>
          </p:nvSpPr>
          <p:spPr bwMode="auto">
            <a:xfrm>
              <a:off x="2315" y="3861"/>
              <a:ext cx="790" cy="252"/>
            </a:xfrm>
            <a:prstGeom prst="flowChartProcess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 dirty="0" smtClean="0"/>
                <a:t>CBD</a:t>
              </a:r>
              <a:r>
                <a:rPr lang="ko-KR" altLang="en-US" sz="1200" dirty="0"/>
                <a:t>방법론</a:t>
              </a:r>
            </a:p>
            <a:p>
              <a:pPr algn="ctr"/>
              <a:r>
                <a:rPr lang="ko-KR" altLang="en-US" sz="1200" dirty="0" err="1"/>
                <a:t>장애복구팀</a:t>
              </a:r>
              <a:r>
                <a:rPr lang="ko-KR" altLang="en-US" sz="1200" dirty="0"/>
                <a:t> 통보</a:t>
              </a:r>
            </a:p>
          </p:txBody>
        </p:sp>
        <p:sp>
          <p:nvSpPr>
            <p:cNvPr id="50198" name="Line 23"/>
            <p:cNvSpPr>
              <a:spLocks noChangeShapeType="1"/>
            </p:cNvSpPr>
            <p:nvPr/>
          </p:nvSpPr>
          <p:spPr bwMode="auto">
            <a:xfrm>
              <a:off x="700" y="1099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199" name="Line 24"/>
            <p:cNvSpPr>
              <a:spLocks noChangeShapeType="1"/>
            </p:cNvSpPr>
            <p:nvPr/>
          </p:nvSpPr>
          <p:spPr bwMode="auto">
            <a:xfrm>
              <a:off x="709" y="1507"/>
              <a:ext cx="0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00" name="Line 25"/>
            <p:cNvSpPr>
              <a:spLocks noChangeShapeType="1"/>
            </p:cNvSpPr>
            <p:nvPr/>
          </p:nvSpPr>
          <p:spPr bwMode="auto">
            <a:xfrm>
              <a:off x="709" y="1875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01" name="Line 26"/>
            <p:cNvSpPr>
              <a:spLocks noChangeShapeType="1"/>
            </p:cNvSpPr>
            <p:nvPr/>
          </p:nvSpPr>
          <p:spPr bwMode="auto">
            <a:xfrm>
              <a:off x="1117" y="1730"/>
              <a:ext cx="2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02" name="Line 27"/>
            <p:cNvSpPr>
              <a:spLocks noChangeShapeType="1"/>
            </p:cNvSpPr>
            <p:nvPr/>
          </p:nvSpPr>
          <p:spPr bwMode="auto">
            <a:xfrm>
              <a:off x="1763" y="1868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03" name="Line 28"/>
            <p:cNvSpPr>
              <a:spLocks noChangeShapeType="1"/>
            </p:cNvSpPr>
            <p:nvPr/>
          </p:nvSpPr>
          <p:spPr bwMode="auto">
            <a:xfrm>
              <a:off x="1755" y="2275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04" name="Line 29"/>
            <p:cNvSpPr>
              <a:spLocks noChangeShapeType="1"/>
            </p:cNvSpPr>
            <p:nvPr/>
          </p:nvSpPr>
          <p:spPr bwMode="auto">
            <a:xfrm>
              <a:off x="1755" y="2718"/>
              <a:ext cx="0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05" name="Line 30"/>
            <p:cNvSpPr>
              <a:spLocks noChangeShapeType="1"/>
            </p:cNvSpPr>
            <p:nvPr/>
          </p:nvSpPr>
          <p:spPr bwMode="auto">
            <a:xfrm>
              <a:off x="1755" y="3067"/>
              <a:ext cx="0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06" name="Line 31"/>
            <p:cNvSpPr>
              <a:spLocks noChangeShapeType="1"/>
            </p:cNvSpPr>
            <p:nvPr/>
          </p:nvSpPr>
          <p:spPr bwMode="auto">
            <a:xfrm>
              <a:off x="1746" y="338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07" name="Line 32"/>
            <p:cNvSpPr>
              <a:spLocks noChangeShapeType="1"/>
            </p:cNvSpPr>
            <p:nvPr/>
          </p:nvSpPr>
          <p:spPr bwMode="auto">
            <a:xfrm>
              <a:off x="2144" y="2928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08" name="Line 33"/>
            <p:cNvSpPr>
              <a:spLocks noChangeShapeType="1"/>
            </p:cNvSpPr>
            <p:nvPr/>
          </p:nvSpPr>
          <p:spPr bwMode="auto">
            <a:xfrm>
              <a:off x="2703" y="3059"/>
              <a:ext cx="0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09" name="Line 34"/>
            <p:cNvSpPr>
              <a:spLocks noChangeShapeType="1"/>
            </p:cNvSpPr>
            <p:nvPr/>
          </p:nvSpPr>
          <p:spPr bwMode="auto">
            <a:xfrm>
              <a:off x="2703" y="3382"/>
              <a:ext cx="0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10" name="Line 35"/>
            <p:cNvSpPr>
              <a:spLocks noChangeShapeType="1"/>
            </p:cNvSpPr>
            <p:nvPr/>
          </p:nvSpPr>
          <p:spPr bwMode="auto">
            <a:xfrm>
              <a:off x="2694" y="3743"/>
              <a:ext cx="0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11" name="Line 36"/>
            <p:cNvSpPr>
              <a:spLocks noChangeShapeType="1"/>
            </p:cNvSpPr>
            <p:nvPr/>
          </p:nvSpPr>
          <p:spPr bwMode="auto">
            <a:xfrm>
              <a:off x="3093" y="2913"/>
              <a:ext cx="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12" name="Line 37"/>
            <p:cNvSpPr>
              <a:spLocks noChangeShapeType="1"/>
            </p:cNvSpPr>
            <p:nvPr/>
          </p:nvSpPr>
          <p:spPr bwMode="auto">
            <a:xfrm>
              <a:off x="3660" y="3028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13" name="Line 38"/>
            <p:cNvSpPr>
              <a:spLocks noChangeShapeType="1"/>
            </p:cNvSpPr>
            <p:nvPr/>
          </p:nvSpPr>
          <p:spPr bwMode="auto">
            <a:xfrm>
              <a:off x="4076" y="3259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14" name="Rectangle 39"/>
            <p:cNvSpPr>
              <a:spLocks noChangeArrowheads="1"/>
            </p:cNvSpPr>
            <p:nvPr/>
          </p:nvSpPr>
          <p:spPr bwMode="auto">
            <a:xfrm>
              <a:off x="2296" y="1595"/>
              <a:ext cx="787" cy="26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200"/>
                <a:t>Myfood</a:t>
              </a:r>
            </a:p>
            <a:p>
              <a:pPr algn="ctr"/>
              <a:r>
                <a:rPr lang="ko-KR" altLang="en-US" sz="1200"/>
                <a:t>담당자에게 통보</a:t>
              </a:r>
            </a:p>
          </p:txBody>
        </p:sp>
        <p:sp>
          <p:nvSpPr>
            <p:cNvPr id="50215" name="Line 40"/>
            <p:cNvSpPr>
              <a:spLocks noChangeShapeType="1"/>
            </p:cNvSpPr>
            <p:nvPr/>
          </p:nvSpPr>
          <p:spPr bwMode="auto">
            <a:xfrm>
              <a:off x="2182" y="1742"/>
              <a:ext cx="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16" name="Line 41"/>
            <p:cNvSpPr>
              <a:spLocks noChangeShapeType="1"/>
            </p:cNvSpPr>
            <p:nvPr/>
          </p:nvSpPr>
          <p:spPr bwMode="auto">
            <a:xfrm>
              <a:off x="3678" y="3390"/>
              <a:ext cx="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17" name="Line 42"/>
            <p:cNvSpPr>
              <a:spLocks noChangeShapeType="1"/>
            </p:cNvSpPr>
            <p:nvPr/>
          </p:nvSpPr>
          <p:spPr bwMode="auto">
            <a:xfrm>
              <a:off x="4705" y="3390"/>
              <a:ext cx="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18" name="Line 43"/>
            <p:cNvSpPr>
              <a:spLocks noChangeShapeType="1"/>
            </p:cNvSpPr>
            <p:nvPr/>
          </p:nvSpPr>
          <p:spPr bwMode="auto">
            <a:xfrm>
              <a:off x="3678" y="3543"/>
              <a:ext cx="10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19" name="Line 44"/>
            <p:cNvSpPr>
              <a:spLocks noChangeShapeType="1"/>
            </p:cNvSpPr>
            <p:nvPr/>
          </p:nvSpPr>
          <p:spPr bwMode="auto">
            <a:xfrm>
              <a:off x="4218" y="354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20" name="Rectangle 45"/>
            <p:cNvSpPr>
              <a:spLocks noChangeArrowheads="1"/>
            </p:cNvSpPr>
            <p:nvPr/>
          </p:nvSpPr>
          <p:spPr bwMode="auto">
            <a:xfrm>
              <a:off x="4232" y="1515"/>
              <a:ext cx="1419" cy="6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200"/>
                <a:t> 일 때</a:t>
              </a:r>
              <a:r>
                <a:rPr lang="en-US" altLang="ko-KR" sz="1200"/>
                <a:t>,</a:t>
              </a:r>
            </a:p>
            <a:p>
              <a:pPr algn="ctr"/>
              <a:endParaRPr lang="en-US" altLang="ko-KR" sz="1200"/>
            </a:p>
            <a:p>
              <a:pPr algn="ctr"/>
              <a:r>
                <a:rPr lang="en-US" altLang="ko-KR" sz="1200"/>
                <a:t>No</a:t>
              </a:r>
            </a:p>
            <a:p>
              <a:pPr algn="ctr"/>
              <a:endParaRPr lang="en-US" altLang="ko-KR" sz="1200"/>
            </a:p>
            <a:p>
              <a:pPr algn="ctr"/>
              <a:r>
                <a:rPr lang="en-US" altLang="ko-KR" sz="1200"/>
                <a:t>Yes</a:t>
              </a:r>
            </a:p>
          </p:txBody>
        </p:sp>
        <p:sp>
          <p:nvSpPr>
            <p:cNvPr id="50221" name="Line 46"/>
            <p:cNvSpPr>
              <a:spLocks noChangeShapeType="1"/>
            </p:cNvSpPr>
            <p:nvPr/>
          </p:nvSpPr>
          <p:spPr bwMode="auto">
            <a:xfrm>
              <a:off x="4401" y="1831"/>
              <a:ext cx="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22" name="Line 47"/>
            <p:cNvSpPr>
              <a:spLocks noChangeShapeType="1"/>
            </p:cNvSpPr>
            <p:nvPr/>
          </p:nvSpPr>
          <p:spPr bwMode="auto">
            <a:xfrm>
              <a:off x="4543" y="197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23" name="AutoShape 48"/>
            <p:cNvSpPr>
              <a:spLocks noChangeArrowheads="1"/>
            </p:cNvSpPr>
            <p:nvPr/>
          </p:nvSpPr>
          <p:spPr bwMode="auto">
            <a:xfrm>
              <a:off x="4320" y="1578"/>
              <a:ext cx="461" cy="161"/>
            </a:xfrm>
            <a:prstGeom prst="flowChartDecision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224" name="AutoShape 49"/>
            <p:cNvSpPr>
              <a:spLocks noChangeArrowheads="1"/>
            </p:cNvSpPr>
            <p:nvPr/>
          </p:nvSpPr>
          <p:spPr bwMode="auto">
            <a:xfrm>
              <a:off x="1922" y="861"/>
              <a:ext cx="3368" cy="3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99FF"/>
                </a:gs>
                <a:gs pos="50000">
                  <a:srgbClr val="CCECFF"/>
                </a:gs>
                <a:gs pos="100000">
                  <a:srgbClr val="6699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3200"/>
                <a:t>재해 복구 절차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교육 훈련 계획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995738" y="404813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/>
              <a:t>교육 훈련 세부계획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995363" y="4594225"/>
            <a:ext cx="1636712" cy="11525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600"/>
          </a:p>
        </p:txBody>
      </p:sp>
      <p:sp>
        <p:nvSpPr>
          <p:cNvPr id="51205" name="Rectangle 7"/>
          <p:cNvSpPr>
            <a:spLocks noChangeArrowheads="1"/>
          </p:cNvSpPr>
          <p:nvPr/>
        </p:nvSpPr>
        <p:spPr bwMode="auto">
          <a:xfrm>
            <a:off x="993775" y="3124200"/>
            <a:ext cx="1636713" cy="1314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600"/>
          </a:p>
        </p:txBody>
      </p:sp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1004888" y="2320925"/>
            <a:ext cx="1636712" cy="6794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600"/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327025" y="1695450"/>
            <a:ext cx="590550" cy="5492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08" name="Rectangle 10"/>
          <p:cNvSpPr>
            <a:spLocks noChangeArrowheads="1"/>
          </p:cNvSpPr>
          <p:nvPr/>
        </p:nvSpPr>
        <p:spPr bwMode="auto">
          <a:xfrm>
            <a:off x="300038" y="1641475"/>
            <a:ext cx="596900" cy="5588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구 분</a:t>
            </a:r>
          </a:p>
        </p:txBody>
      </p:sp>
      <p:sp>
        <p:nvSpPr>
          <p:cNvPr id="51209" name="Rectangle 11"/>
          <p:cNvSpPr>
            <a:spLocks noChangeArrowheads="1"/>
          </p:cNvSpPr>
          <p:nvPr/>
        </p:nvSpPr>
        <p:spPr bwMode="auto">
          <a:xfrm>
            <a:off x="1038225" y="1706563"/>
            <a:ext cx="1612900" cy="5492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10" name="Rectangle 12"/>
          <p:cNvSpPr>
            <a:spLocks noChangeArrowheads="1"/>
          </p:cNvSpPr>
          <p:nvPr/>
        </p:nvSpPr>
        <p:spPr bwMode="auto">
          <a:xfrm>
            <a:off x="963613" y="1652588"/>
            <a:ext cx="1628775" cy="5588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과   정</a:t>
            </a:r>
          </a:p>
        </p:txBody>
      </p:sp>
      <p:sp>
        <p:nvSpPr>
          <p:cNvPr id="51211" name="Rectangle 13"/>
          <p:cNvSpPr>
            <a:spLocks noChangeArrowheads="1"/>
          </p:cNvSpPr>
          <p:nvPr/>
        </p:nvSpPr>
        <p:spPr bwMode="auto">
          <a:xfrm>
            <a:off x="2747963" y="1697038"/>
            <a:ext cx="960437" cy="5492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12" name="Rectangle 14"/>
          <p:cNvSpPr>
            <a:spLocks noChangeArrowheads="1"/>
          </p:cNvSpPr>
          <p:nvPr/>
        </p:nvSpPr>
        <p:spPr bwMode="auto">
          <a:xfrm>
            <a:off x="2703513" y="1643063"/>
            <a:ext cx="969962" cy="5588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기간</a:t>
            </a:r>
          </a:p>
        </p:txBody>
      </p:sp>
      <p:sp>
        <p:nvSpPr>
          <p:cNvPr id="51213" name="Rectangle 15"/>
          <p:cNvSpPr>
            <a:spLocks noChangeArrowheads="1"/>
          </p:cNvSpPr>
          <p:nvPr/>
        </p:nvSpPr>
        <p:spPr bwMode="auto">
          <a:xfrm>
            <a:off x="3813892" y="1687513"/>
            <a:ext cx="2005013" cy="5492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14" name="Rectangle 16"/>
          <p:cNvSpPr>
            <a:spLocks noChangeArrowheads="1"/>
          </p:cNvSpPr>
          <p:nvPr/>
        </p:nvSpPr>
        <p:spPr bwMode="auto">
          <a:xfrm>
            <a:off x="3757613" y="1665711"/>
            <a:ext cx="2025650" cy="534988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주요교육내용</a:t>
            </a:r>
          </a:p>
        </p:txBody>
      </p:sp>
      <p:sp>
        <p:nvSpPr>
          <p:cNvPr id="51215" name="Rectangle 17"/>
          <p:cNvSpPr>
            <a:spLocks noChangeArrowheads="1"/>
          </p:cNvSpPr>
          <p:nvPr/>
        </p:nvSpPr>
        <p:spPr bwMode="auto">
          <a:xfrm>
            <a:off x="5922963" y="1689100"/>
            <a:ext cx="665162" cy="5492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16" name="Rectangle 18"/>
          <p:cNvSpPr>
            <a:spLocks noChangeArrowheads="1"/>
          </p:cNvSpPr>
          <p:nvPr/>
        </p:nvSpPr>
        <p:spPr bwMode="auto">
          <a:xfrm>
            <a:off x="5892800" y="1671638"/>
            <a:ext cx="671513" cy="5207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방법</a:t>
            </a:r>
          </a:p>
        </p:txBody>
      </p:sp>
      <p:sp>
        <p:nvSpPr>
          <p:cNvPr id="51217" name="Rectangle 19"/>
          <p:cNvSpPr>
            <a:spLocks noChangeArrowheads="1"/>
          </p:cNvSpPr>
          <p:nvPr/>
        </p:nvSpPr>
        <p:spPr bwMode="auto">
          <a:xfrm>
            <a:off x="6697663" y="1689100"/>
            <a:ext cx="1192212" cy="5492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18" name="Rectangle 20"/>
          <p:cNvSpPr>
            <a:spLocks noChangeArrowheads="1"/>
          </p:cNvSpPr>
          <p:nvPr/>
        </p:nvSpPr>
        <p:spPr bwMode="auto">
          <a:xfrm>
            <a:off x="6642100" y="1671638"/>
            <a:ext cx="1204913" cy="52070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대 상</a:t>
            </a:r>
          </a:p>
        </p:txBody>
      </p:sp>
      <p:sp>
        <p:nvSpPr>
          <p:cNvPr id="51219" name="Rectangle 21"/>
          <p:cNvSpPr>
            <a:spLocks noChangeArrowheads="1"/>
          </p:cNvSpPr>
          <p:nvPr/>
        </p:nvSpPr>
        <p:spPr bwMode="auto">
          <a:xfrm>
            <a:off x="7983538" y="1690688"/>
            <a:ext cx="971550" cy="54768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20" name="Rectangle 22"/>
          <p:cNvSpPr>
            <a:spLocks noChangeArrowheads="1"/>
          </p:cNvSpPr>
          <p:nvPr/>
        </p:nvSpPr>
        <p:spPr bwMode="auto">
          <a:xfrm>
            <a:off x="7939088" y="1671638"/>
            <a:ext cx="981075" cy="52228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장 소</a:t>
            </a:r>
          </a:p>
        </p:txBody>
      </p:sp>
      <p:sp>
        <p:nvSpPr>
          <p:cNvPr id="51221" name="Rectangle 23"/>
          <p:cNvSpPr>
            <a:spLocks noChangeArrowheads="1"/>
          </p:cNvSpPr>
          <p:nvPr/>
        </p:nvSpPr>
        <p:spPr bwMode="auto">
          <a:xfrm>
            <a:off x="349250" y="2322513"/>
            <a:ext cx="579438" cy="4341812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22" name="Rectangle 24"/>
          <p:cNvSpPr>
            <a:spLocks noChangeArrowheads="1"/>
          </p:cNvSpPr>
          <p:nvPr/>
        </p:nvSpPr>
        <p:spPr bwMode="auto">
          <a:xfrm>
            <a:off x="309563" y="2279650"/>
            <a:ext cx="579437" cy="4341813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3200"/>
              <a:t>방</a:t>
            </a:r>
          </a:p>
          <a:p>
            <a:pPr algn="ctr"/>
            <a:endParaRPr lang="ko-KR" altLang="en-US" sz="3200"/>
          </a:p>
          <a:p>
            <a:pPr algn="ctr"/>
            <a:r>
              <a:rPr lang="ko-KR" altLang="en-US" sz="3200"/>
              <a:t>법</a:t>
            </a:r>
          </a:p>
          <a:p>
            <a:pPr algn="ctr"/>
            <a:endParaRPr lang="ko-KR" altLang="en-US" sz="3200"/>
          </a:p>
          <a:p>
            <a:pPr algn="ctr"/>
            <a:r>
              <a:rPr lang="ko-KR" altLang="en-US" sz="3200"/>
              <a:t>론</a:t>
            </a:r>
          </a:p>
        </p:txBody>
      </p:sp>
      <p:sp>
        <p:nvSpPr>
          <p:cNvPr id="51223" name="Rectangle 25"/>
          <p:cNvSpPr>
            <a:spLocks noChangeArrowheads="1"/>
          </p:cNvSpPr>
          <p:nvPr/>
        </p:nvSpPr>
        <p:spPr bwMode="auto">
          <a:xfrm>
            <a:off x="965200" y="2298700"/>
            <a:ext cx="1636713" cy="67945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업무조사서</a:t>
            </a:r>
          </a:p>
          <a:p>
            <a:pPr algn="ctr"/>
            <a:r>
              <a:rPr lang="ko-KR" altLang="en-US" sz="1600"/>
              <a:t>작성방법</a:t>
            </a:r>
          </a:p>
        </p:txBody>
      </p:sp>
      <p:sp>
        <p:nvSpPr>
          <p:cNvPr id="51224" name="Rectangle 26"/>
          <p:cNvSpPr>
            <a:spLocks noChangeArrowheads="1"/>
          </p:cNvSpPr>
          <p:nvPr/>
        </p:nvSpPr>
        <p:spPr bwMode="auto">
          <a:xfrm>
            <a:off x="954088" y="3090863"/>
            <a:ext cx="1636712" cy="1314450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분석 과정</a:t>
            </a:r>
          </a:p>
        </p:txBody>
      </p:sp>
      <p:sp>
        <p:nvSpPr>
          <p:cNvPr id="51225" name="Rectangle 27"/>
          <p:cNvSpPr>
            <a:spLocks noChangeArrowheads="1"/>
          </p:cNvSpPr>
          <p:nvPr/>
        </p:nvSpPr>
        <p:spPr bwMode="auto">
          <a:xfrm>
            <a:off x="955675" y="4538663"/>
            <a:ext cx="1636713" cy="1152525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업무 시스템</a:t>
            </a:r>
          </a:p>
          <a:p>
            <a:pPr algn="ctr"/>
            <a:r>
              <a:rPr lang="ko-KR" altLang="en-US" sz="1600"/>
              <a:t>설계 과정</a:t>
            </a:r>
          </a:p>
        </p:txBody>
      </p:sp>
      <p:sp>
        <p:nvSpPr>
          <p:cNvPr id="51226" name="Rectangle 28"/>
          <p:cNvSpPr>
            <a:spLocks noChangeArrowheads="1"/>
          </p:cNvSpPr>
          <p:nvPr/>
        </p:nvSpPr>
        <p:spPr bwMode="auto">
          <a:xfrm>
            <a:off x="1009650" y="5842000"/>
            <a:ext cx="1636713" cy="8413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1600"/>
          </a:p>
        </p:txBody>
      </p:sp>
      <p:sp>
        <p:nvSpPr>
          <p:cNvPr id="51227" name="Rectangle 29"/>
          <p:cNvSpPr>
            <a:spLocks noChangeArrowheads="1"/>
          </p:cNvSpPr>
          <p:nvPr/>
        </p:nvSpPr>
        <p:spPr bwMode="auto">
          <a:xfrm>
            <a:off x="969963" y="5807075"/>
            <a:ext cx="1636712" cy="842963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기술설계과정</a:t>
            </a:r>
          </a:p>
        </p:txBody>
      </p:sp>
      <p:sp>
        <p:nvSpPr>
          <p:cNvPr id="51228" name="Rectangle 30"/>
          <p:cNvSpPr>
            <a:spLocks noChangeArrowheads="1"/>
          </p:cNvSpPr>
          <p:nvPr/>
        </p:nvSpPr>
        <p:spPr bwMode="auto">
          <a:xfrm>
            <a:off x="2706688" y="2278063"/>
            <a:ext cx="954087" cy="7254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/>
              <a:t>1</a:t>
            </a:r>
            <a:r>
              <a:rPr lang="ko-KR" altLang="en-US" sz="1600"/>
              <a:t>일</a:t>
            </a:r>
          </a:p>
        </p:txBody>
      </p:sp>
      <p:sp>
        <p:nvSpPr>
          <p:cNvPr id="51229" name="Rectangle 31"/>
          <p:cNvSpPr>
            <a:spLocks noChangeArrowheads="1"/>
          </p:cNvSpPr>
          <p:nvPr/>
        </p:nvSpPr>
        <p:spPr bwMode="auto">
          <a:xfrm>
            <a:off x="2708275" y="3068638"/>
            <a:ext cx="954088" cy="13843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/>
              <a:t>1</a:t>
            </a:r>
            <a:r>
              <a:rPr lang="ko-KR" altLang="en-US" sz="1600"/>
              <a:t>일</a:t>
            </a:r>
          </a:p>
        </p:txBody>
      </p:sp>
      <p:sp>
        <p:nvSpPr>
          <p:cNvPr id="51230" name="Rectangle 32"/>
          <p:cNvSpPr>
            <a:spLocks noChangeArrowheads="1"/>
          </p:cNvSpPr>
          <p:nvPr/>
        </p:nvSpPr>
        <p:spPr bwMode="auto">
          <a:xfrm>
            <a:off x="2708275" y="4527550"/>
            <a:ext cx="954088" cy="1228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/>
              <a:t>1</a:t>
            </a:r>
            <a:r>
              <a:rPr lang="ko-KR" altLang="en-US" sz="1600"/>
              <a:t>일</a:t>
            </a:r>
          </a:p>
        </p:txBody>
      </p:sp>
      <p:sp>
        <p:nvSpPr>
          <p:cNvPr id="51231" name="Rectangle 33"/>
          <p:cNvSpPr>
            <a:spLocks noChangeArrowheads="1"/>
          </p:cNvSpPr>
          <p:nvPr/>
        </p:nvSpPr>
        <p:spPr bwMode="auto">
          <a:xfrm>
            <a:off x="2709863" y="5807075"/>
            <a:ext cx="954087" cy="8620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/>
              <a:t>1</a:t>
            </a:r>
            <a:r>
              <a:rPr lang="ko-KR" altLang="en-US" sz="1600"/>
              <a:t>일</a:t>
            </a:r>
          </a:p>
        </p:txBody>
      </p:sp>
      <p:sp>
        <p:nvSpPr>
          <p:cNvPr id="51232" name="Rectangle 34"/>
          <p:cNvSpPr>
            <a:spLocks noChangeArrowheads="1"/>
          </p:cNvSpPr>
          <p:nvPr/>
        </p:nvSpPr>
        <p:spPr bwMode="auto">
          <a:xfrm>
            <a:off x="3762375" y="2279650"/>
            <a:ext cx="2022475" cy="7239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ko-KR" altLang="en-US" sz="1400"/>
              <a:t> 업무분석 방법</a:t>
            </a:r>
          </a:p>
          <a:p>
            <a:pPr>
              <a:buFontTx/>
              <a:buChar char="•"/>
            </a:pPr>
            <a:r>
              <a:rPr lang="ko-KR" altLang="en-US" sz="1400"/>
              <a:t> 정보요구 분석</a:t>
            </a:r>
          </a:p>
        </p:txBody>
      </p:sp>
      <p:sp>
        <p:nvSpPr>
          <p:cNvPr id="51233" name="Rectangle 35"/>
          <p:cNvSpPr>
            <a:spLocks noChangeArrowheads="1"/>
          </p:cNvSpPr>
          <p:nvPr/>
        </p:nvSpPr>
        <p:spPr bwMode="auto">
          <a:xfrm>
            <a:off x="3763963" y="3082925"/>
            <a:ext cx="2022475" cy="13589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ko-KR" altLang="en-US" sz="1400"/>
              <a:t> 초기 업무 분석</a:t>
            </a:r>
          </a:p>
          <a:p>
            <a:pPr>
              <a:buFontTx/>
              <a:buChar char="•"/>
            </a:pPr>
            <a:r>
              <a:rPr lang="ko-KR" altLang="en-US" sz="1400"/>
              <a:t> 데이터 분석</a:t>
            </a:r>
          </a:p>
          <a:p>
            <a:pPr>
              <a:buFontTx/>
              <a:buChar char="•"/>
            </a:pPr>
            <a:r>
              <a:rPr lang="ko-KR" altLang="en-US" sz="1400"/>
              <a:t> 액티비티 분석</a:t>
            </a:r>
          </a:p>
          <a:p>
            <a:pPr>
              <a:buFontTx/>
              <a:buChar char="•"/>
            </a:pPr>
            <a:r>
              <a:rPr lang="ko-KR" altLang="en-US" sz="1400"/>
              <a:t> 상호작용 분석</a:t>
            </a:r>
          </a:p>
          <a:p>
            <a:pPr>
              <a:buFontTx/>
              <a:buChar char="•"/>
            </a:pPr>
            <a:r>
              <a:rPr lang="ko-KR" altLang="en-US" sz="1400"/>
              <a:t> 현 시스템 분석</a:t>
            </a:r>
          </a:p>
          <a:p>
            <a:pPr>
              <a:buFontTx/>
              <a:buChar char="•"/>
            </a:pPr>
            <a:r>
              <a:rPr lang="ko-KR" altLang="en-US" sz="1400"/>
              <a:t> 업무모델 확정</a:t>
            </a:r>
          </a:p>
        </p:txBody>
      </p:sp>
      <p:sp>
        <p:nvSpPr>
          <p:cNvPr id="51234" name="Rectangle 36"/>
          <p:cNvSpPr>
            <a:spLocks noChangeArrowheads="1"/>
          </p:cNvSpPr>
          <p:nvPr/>
        </p:nvSpPr>
        <p:spPr bwMode="auto">
          <a:xfrm>
            <a:off x="3765550" y="4519613"/>
            <a:ext cx="2022475" cy="12509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ko-KR" altLang="en-US" sz="1400"/>
              <a:t> 업무시스템</a:t>
            </a:r>
          </a:p>
          <a:p>
            <a:r>
              <a:rPr lang="ko-KR" altLang="en-US" sz="1400"/>
              <a:t>  설계표준</a:t>
            </a:r>
          </a:p>
          <a:p>
            <a:pPr>
              <a:buFontTx/>
              <a:buChar char="•"/>
            </a:pPr>
            <a:r>
              <a:rPr lang="ko-KR" altLang="en-US" sz="1400"/>
              <a:t> 전환 설계</a:t>
            </a:r>
          </a:p>
          <a:p>
            <a:pPr>
              <a:buFontTx/>
              <a:buChar char="•"/>
            </a:pPr>
            <a:r>
              <a:rPr lang="ko-KR" altLang="en-US" sz="1400"/>
              <a:t> 대화 설계</a:t>
            </a:r>
          </a:p>
          <a:p>
            <a:pPr>
              <a:buFontTx/>
              <a:buChar char="•"/>
            </a:pPr>
            <a:r>
              <a:rPr lang="ko-KR" altLang="en-US" sz="1400"/>
              <a:t> 프로토타이핑</a:t>
            </a:r>
          </a:p>
          <a:p>
            <a:pPr>
              <a:buFontTx/>
              <a:buChar char="•"/>
            </a:pPr>
            <a:r>
              <a:rPr lang="ko-KR" altLang="en-US" sz="1400"/>
              <a:t> 프로시져 설계</a:t>
            </a:r>
          </a:p>
        </p:txBody>
      </p:sp>
      <p:sp>
        <p:nvSpPr>
          <p:cNvPr id="51235" name="Rectangle 37"/>
          <p:cNvSpPr>
            <a:spLocks noChangeArrowheads="1"/>
          </p:cNvSpPr>
          <p:nvPr/>
        </p:nvSpPr>
        <p:spPr bwMode="auto">
          <a:xfrm>
            <a:off x="3767138" y="5807075"/>
            <a:ext cx="2022475" cy="8667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ko-KR" altLang="en-US" sz="1400"/>
              <a:t> 기술환경 정의</a:t>
            </a:r>
          </a:p>
          <a:p>
            <a:pPr>
              <a:buFontTx/>
              <a:buChar char="•"/>
            </a:pPr>
            <a:r>
              <a:rPr lang="ko-KR" altLang="en-US" sz="1400"/>
              <a:t> 데이터 구조 설계</a:t>
            </a:r>
          </a:p>
          <a:p>
            <a:pPr>
              <a:buFontTx/>
              <a:buChar char="•"/>
            </a:pPr>
            <a:r>
              <a:rPr lang="ko-KR" altLang="en-US" sz="1400"/>
              <a:t> 데이터 구조 최적화</a:t>
            </a:r>
          </a:p>
          <a:p>
            <a:pPr>
              <a:buFontTx/>
              <a:buChar char="•"/>
            </a:pPr>
            <a:r>
              <a:rPr lang="ko-KR" altLang="en-US" sz="1400"/>
              <a:t> 운영절차 설계</a:t>
            </a:r>
          </a:p>
        </p:txBody>
      </p:sp>
      <p:sp>
        <p:nvSpPr>
          <p:cNvPr id="51236" name="Rectangle 38"/>
          <p:cNvSpPr>
            <a:spLocks noChangeArrowheads="1"/>
          </p:cNvSpPr>
          <p:nvPr/>
        </p:nvSpPr>
        <p:spPr bwMode="auto">
          <a:xfrm>
            <a:off x="5897563" y="2281238"/>
            <a:ext cx="657225" cy="7350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강의</a:t>
            </a:r>
          </a:p>
        </p:txBody>
      </p:sp>
      <p:sp>
        <p:nvSpPr>
          <p:cNvPr id="51237" name="Rectangle 39"/>
          <p:cNvSpPr>
            <a:spLocks noChangeArrowheads="1"/>
          </p:cNvSpPr>
          <p:nvPr/>
        </p:nvSpPr>
        <p:spPr bwMode="auto">
          <a:xfrm>
            <a:off x="5886450" y="3082925"/>
            <a:ext cx="657225" cy="13604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강의</a:t>
            </a:r>
          </a:p>
          <a:p>
            <a:pPr algn="ctr"/>
            <a:r>
              <a:rPr lang="en-US" altLang="ko-KR" sz="1600"/>
              <a:t>/</a:t>
            </a:r>
          </a:p>
          <a:p>
            <a:pPr algn="ctr"/>
            <a:r>
              <a:rPr lang="ko-KR" altLang="en-US" sz="1600"/>
              <a:t>실습</a:t>
            </a:r>
          </a:p>
        </p:txBody>
      </p:sp>
      <p:sp>
        <p:nvSpPr>
          <p:cNvPr id="51238" name="Rectangle 40"/>
          <p:cNvSpPr>
            <a:spLocks noChangeArrowheads="1"/>
          </p:cNvSpPr>
          <p:nvPr/>
        </p:nvSpPr>
        <p:spPr bwMode="auto">
          <a:xfrm>
            <a:off x="5888038" y="4521200"/>
            <a:ext cx="657225" cy="1249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강의</a:t>
            </a:r>
          </a:p>
          <a:p>
            <a:pPr algn="ctr"/>
            <a:r>
              <a:rPr lang="en-US" altLang="ko-KR" sz="1600"/>
              <a:t>/</a:t>
            </a:r>
          </a:p>
          <a:p>
            <a:pPr algn="ctr"/>
            <a:r>
              <a:rPr lang="ko-KR" altLang="en-US" sz="1600"/>
              <a:t>실습</a:t>
            </a:r>
          </a:p>
        </p:txBody>
      </p:sp>
      <p:sp>
        <p:nvSpPr>
          <p:cNvPr id="51239" name="Rectangle 41"/>
          <p:cNvSpPr>
            <a:spLocks noChangeArrowheads="1"/>
          </p:cNvSpPr>
          <p:nvPr/>
        </p:nvSpPr>
        <p:spPr bwMode="auto">
          <a:xfrm>
            <a:off x="5889625" y="5819775"/>
            <a:ext cx="657225" cy="8556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강의</a:t>
            </a:r>
          </a:p>
          <a:p>
            <a:pPr algn="ctr"/>
            <a:r>
              <a:rPr lang="en-US" altLang="ko-KR" sz="1600"/>
              <a:t>/</a:t>
            </a:r>
          </a:p>
          <a:p>
            <a:pPr algn="ctr"/>
            <a:r>
              <a:rPr lang="ko-KR" altLang="en-US" sz="1600"/>
              <a:t>실습</a:t>
            </a:r>
          </a:p>
        </p:txBody>
      </p:sp>
      <p:sp>
        <p:nvSpPr>
          <p:cNvPr id="51240" name="Rectangle 42"/>
          <p:cNvSpPr>
            <a:spLocks noChangeArrowheads="1"/>
          </p:cNvSpPr>
          <p:nvPr/>
        </p:nvSpPr>
        <p:spPr bwMode="auto">
          <a:xfrm>
            <a:off x="6648450" y="2282825"/>
            <a:ext cx="1198563" cy="7350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개발참여자</a:t>
            </a:r>
          </a:p>
          <a:p>
            <a:pPr algn="ctr"/>
            <a:r>
              <a:rPr lang="ko-KR" altLang="en-US" sz="1600"/>
              <a:t>전원</a:t>
            </a:r>
          </a:p>
        </p:txBody>
      </p:sp>
      <p:sp>
        <p:nvSpPr>
          <p:cNvPr id="51241" name="Rectangle 43"/>
          <p:cNvSpPr>
            <a:spLocks noChangeArrowheads="1"/>
          </p:cNvSpPr>
          <p:nvPr/>
        </p:nvSpPr>
        <p:spPr bwMode="auto">
          <a:xfrm>
            <a:off x="6650038" y="3073400"/>
            <a:ext cx="1196975" cy="1371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개발참여자</a:t>
            </a:r>
          </a:p>
          <a:p>
            <a:pPr algn="ctr"/>
            <a:r>
              <a:rPr lang="ko-KR" altLang="en-US" sz="1600"/>
              <a:t>전원</a:t>
            </a:r>
          </a:p>
        </p:txBody>
      </p:sp>
      <p:sp>
        <p:nvSpPr>
          <p:cNvPr id="51242" name="Rectangle 44"/>
          <p:cNvSpPr>
            <a:spLocks noChangeArrowheads="1"/>
          </p:cNvSpPr>
          <p:nvPr/>
        </p:nvSpPr>
        <p:spPr bwMode="auto">
          <a:xfrm>
            <a:off x="6651625" y="4511675"/>
            <a:ext cx="1211263" cy="1249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개발참여자</a:t>
            </a:r>
          </a:p>
          <a:p>
            <a:pPr algn="ctr"/>
            <a:r>
              <a:rPr lang="ko-KR" altLang="en-US" sz="1600"/>
              <a:t>전원</a:t>
            </a:r>
          </a:p>
        </p:txBody>
      </p:sp>
      <p:sp>
        <p:nvSpPr>
          <p:cNvPr id="51243" name="Rectangle 45"/>
          <p:cNvSpPr>
            <a:spLocks noChangeArrowheads="1"/>
          </p:cNvSpPr>
          <p:nvPr/>
        </p:nvSpPr>
        <p:spPr bwMode="auto">
          <a:xfrm>
            <a:off x="6640513" y="5821363"/>
            <a:ext cx="1223962" cy="8556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개발참여자</a:t>
            </a:r>
          </a:p>
          <a:p>
            <a:pPr algn="ctr"/>
            <a:r>
              <a:rPr lang="ko-KR" altLang="en-US" sz="1600"/>
              <a:t>전원</a:t>
            </a:r>
          </a:p>
        </p:txBody>
      </p:sp>
      <p:sp>
        <p:nvSpPr>
          <p:cNvPr id="51244" name="Rectangle 46"/>
          <p:cNvSpPr>
            <a:spLocks noChangeArrowheads="1"/>
          </p:cNvSpPr>
          <p:nvPr/>
        </p:nvSpPr>
        <p:spPr bwMode="auto">
          <a:xfrm>
            <a:off x="7958138" y="2282825"/>
            <a:ext cx="966787" cy="736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지정</a:t>
            </a:r>
          </a:p>
          <a:p>
            <a:pPr algn="ctr"/>
            <a:r>
              <a:rPr lang="ko-KR" altLang="en-US" sz="1600"/>
              <a:t>장소</a:t>
            </a:r>
          </a:p>
        </p:txBody>
      </p:sp>
      <p:sp>
        <p:nvSpPr>
          <p:cNvPr id="51245" name="Rectangle 47"/>
          <p:cNvSpPr>
            <a:spLocks noChangeArrowheads="1"/>
          </p:cNvSpPr>
          <p:nvPr/>
        </p:nvSpPr>
        <p:spPr bwMode="auto">
          <a:xfrm>
            <a:off x="7947025" y="3073400"/>
            <a:ext cx="966788" cy="13700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지정</a:t>
            </a:r>
          </a:p>
          <a:p>
            <a:pPr algn="ctr"/>
            <a:r>
              <a:rPr lang="ko-KR" altLang="en-US" sz="1600"/>
              <a:t>장소</a:t>
            </a:r>
          </a:p>
        </p:txBody>
      </p:sp>
      <p:sp>
        <p:nvSpPr>
          <p:cNvPr id="51246" name="Rectangle 48"/>
          <p:cNvSpPr>
            <a:spLocks noChangeArrowheads="1"/>
          </p:cNvSpPr>
          <p:nvPr/>
        </p:nvSpPr>
        <p:spPr bwMode="auto">
          <a:xfrm>
            <a:off x="7948613" y="4513263"/>
            <a:ext cx="966787" cy="12477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지정</a:t>
            </a:r>
          </a:p>
          <a:p>
            <a:pPr algn="ctr"/>
            <a:r>
              <a:rPr lang="ko-KR" altLang="en-US" sz="1600"/>
              <a:t>장소</a:t>
            </a:r>
          </a:p>
        </p:txBody>
      </p:sp>
      <p:sp>
        <p:nvSpPr>
          <p:cNvPr id="51247" name="Rectangle 49"/>
          <p:cNvSpPr>
            <a:spLocks noChangeArrowheads="1"/>
          </p:cNvSpPr>
          <p:nvPr/>
        </p:nvSpPr>
        <p:spPr bwMode="auto">
          <a:xfrm>
            <a:off x="7950200" y="5822950"/>
            <a:ext cx="966788" cy="8524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600"/>
              <a:t>지정</a:t>
            </a:r>
          </a:p>
          <a:p>
            <a:pPr algn="ctr"/>
            <a:r>
              <a:rPr lang="ko-KR" altLang="en-US" sz="1600"/>
              <a:t>장소</a:t>
            </a:r>
          </a:p>
        </p:txBody>
      </p:sp>
      <p:sp>
        <p:nvSpPr>
          <p:cNvPr id="51248" name="AutoShape 50"/>
          <p:cNvSpPr>
            <a:spLocks noChangeArrowheads="1"/>
          </p:cNvSpPr>
          <p:nvPr/>
        </p:nvSpPr>
        <p:spPr bwMode="auto">
          <a:xfrm>
            <a:off x="258763" y="1125538"/>
            <a:ext cx="3017837" cy="406400"/>
          </a:xfrm>
          <a:prstGeom prst="flowChartAlternateProcess">
            <a:avLst/>
          </a:prstGeom>
          <a:gradFill rotWithShape="1">
            <a:gsLst>
              <a:gs pos="0">
                <a:srgbClr val="CCECFF"/>
              </a:gs>
              <a:gs pos="100000">
                <a:srgbClr val="6699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2400"/>
              <a:t>분석 설계</a:t>
            </a:r>
            <a:r>
              <a:rPr lang="ko-KR" altLang="en-US" sz="2400">
                <a:solidFill>
                  <a:schemeClr val="bg1"/>
                </a:solidFill>
              </a:rPr>
              <a:t> </a:t>
            </a:r>
            <a:r>
              <a:rPr lang="ko-KR" altLang="en-US" sz="2400"/>
              <a:t>교육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유상 유지보수 내역</a:t>
            </a:r>
          </a:p>
        </p:txBody>
      </p:sp>
      <p:grpSp>
        <p:nvGrpSpPr>
          <p:cNvPr id="52227" name="Group 29"/>
          <p:cNvGrpSpPr>
            <a:grpSpLocks/>
          </p:cNvGrpSpPr>
          <p:nvPr/>
        </p:nvGrpSpPr>
        <p:grpSpPr bwMode="auto">
          <a:xfrm>
            <a:off x="258763" y="1268413"/>
            <a:ext cx="8613775" cy="5414962"/>
            <a:chOff x="163" y="1118"/>
            <a:chExt cx="5426" cy="3092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166" y="1118"/>
              <a:ext cx="771" cy="213"/>
            </a:xfrm>
            <a:prstGeom prst="rect">
              <a:avLst/>
            </a:prstGeom>
            <a:gradFill rotWithShape="1">
              <a:gsLst>
                <a:gs pos="0">
                  <a:srgbClr val="DDDDDD">
                    <a:alpha val="80000"/>
                  </a:srgbClr>
                </a:gs>
                <a:gs pos="50000">
                  <a:schemeClr val="bg1"/>
                </a:gs>
                <a:gs pos="100000">
                  <a:srgbClr val="DDDDDD">
                    <a:alpha val="80000"/>
                  </a:srgb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Front"/>
              <a:lightRig rig="legacyFlat1" dir="t"/>
            </a:scene3d>
            <a:sp3d extrusionH="1801800" prstMaterial="legacyPlastic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ko-KR" altLang="en-US" sz="2400"/>
                <a:t>구 분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975" y="1119"/>
              <a:ext cx="2134" cy="213"/>
            </a:xfrm>
            <a:prstGeom prst="rect">
              <a:avLst/>
            </a:prstGeom>
            <a:gradFill rotWithShape="1">
              <a:gsLst>
                <a:gs pos="0">
                  <a:srgbClr val="DDDDDD">
                    <a:alpha val="80000"/>
                  </a:srgbClr>
                </a:gs>
                <a:gs pos="50000">
                  <a:schemeClr val="bg1"/>
                </a:gs>
                <a:gs pos="100000">
                  <a:srgbClr val="DDDDDD">
                    <a:alpha val="80000"/>
                  </a:srgb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Front"/>
              <a:lightRig rig="legacyFlat1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ko-KR" altLang="en-US" sz="2400"/>
                <a:t>대상 범위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3152" y="1120"/>
              <a:ext cx="2435" cy="213"/>
            </a:xfrm>
            <a:prstGeom prst="rect">
              <a:avLst/>
            </a:prstGeom>
            <a:gradFill rotWithShape="1">
              <a:gsLst>
                <a:gs pos="0">
                  <a:srgbClr val="DDDDDD">
                    <a:alpha val="80000"/>
                  </a:srgbClr>
                </a:gs>
                <a:gs pos="50000">
                  <a:schemeClr val="bg1"/>
                </a:gs>
                <a:gs pos="100000">
                  <a:srgbClr val="DDDDDD">
                    <a:alpha val="80000"/>
                  </a:srgb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PerspectiveFront"/>
              <a:lightRig rig="legacyFlat1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ko-KR" altLang="en-US" sz="2400"/>
                <a:t>기술지원 내용</a:t>
              </a:r>
            </a:p>
          </p:txBody>
        </p:sp>
        <p:sp>
          <p:nvSpPr>
            <p:cNvPr id="52237" name="Rectangle 8"/>
            <p:cNvSpPr>
              <a:spLocks noChangeArrowheads="1"/>
            </p:cNvSpPr>
            <p:nvPr/>
          </p:nvSpPr>
          <p:spPr bwMode="auto">
            <a:xfrm>
              <a:off x="170" y="1368"/>
              <a:ext cx="763" cy="111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000"/>
                <a:t>문제발생</a:t>
              </a:r>
            </a:p>
          </p:txBody>
        </p:sp>
        <p:sp>
          <p:nvSpPr>
            <p:cNvPr id="52238" name="Rectangle 9"/>
            <p:cNvSpPr>
              <a:spLocks noChangeArrowheads="1"/>
            </p:cNvSpPr>
            <p:nvPr/>
          </p:nvSpPr>
          <p:spPr bwMode="auto">
            <a:xfrm>
              <a:off x="163" y="2504"/>
              <a:ext cx="771" cy="73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000"/>
                <a:t>기술이전</a:t>
              </a:r>
            </a:p>
          </p:txBody>
        </p:sp>
        <p:sp>
          <p:nvSpPr>
            <p:cNvPr id="52239" name="Rectangle 10"/>
            <p:cNvSpPr>
              <a:spLocks noChangeArrowheads="1"/>
            </p:cNvSpPr>
            <p:nvPr/>
          </p:nvSpPr>
          <p:spPr bwMode="auto">
            <a:xfrm>
              <a:off x="164" y="3261"/>
              <a:ext cx="771" cy="94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000"/>
                <a:t>시스템</a:t>
              </a:r>
            </a:p>
            <a:p>
              <a:pPr algn="ctr"/>
              <a:r>
                <a:rPr lang="ko-KR" altLang="en-US" sz="2000"/>
                <a:t>확장</a:t>
              </a:r>
            </a:p>
          </p:txBody>
        </p:sp>
        <p:sp>
          <p:nvSpPr>
            <p:cNvPr id="52240" name="Rectangle 11"/>
            <p:cNvSpPr>
              <a:spLocks noChangeArrowheads="1"/>
            </p:cNvSpPr>
            <p:nvPr/>
          </p:nvSpPr>
          <p:spPr bwMode="auto">
            <a:xfrm>
              <a:off x="979" y="1369"/>
              <a:ext cx="536" cy="71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600"/>
                <a:t>응용</a:t>
              </a:r>
            </a:p>
            <a:p>
              <a:pPr algn="ctr"/>
              <a:r>
                <a:rPr lang="en-US" altLang="ko-KR" sz="1600"/>
                <a:t>S/W</a:t>
              </a:r>
            </a:p>
          </p:txBody>
        </p:sp>
        <p:sp>
          <p:nvSpPr>
            <p:cNvPr id="52241" name="Rectangle 12"/>
            <p:cNvSpPr>
              <a:spLocks noChangeArrowheads="1"/>
            </p:cNvSpPr>
            <p:nvPr/>
          </p:nvSpPr>
          <p:spPr bwMode="auto">
            <a:xfrm>
              <a:off x="1548" y="1370"/>
              <a:ext cx="1558" cy="30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400"/>
                <a:t>응용 </a:t>
              </a:r>
              <a:r>
                <a:rPr lang="en-US" altLang="ko-KR" sz="1400"/>
                <a:t>S/W </a:t>
              </a:r>
              <a:r>
                <a:rPr lang="ko-KR" altLang="en-US" sz="1400"/>
                <a:t>문제 </a:t>
              </a:r>
              <a:r>
                <a:rPr lang="en-US" altLang="ko-KR" sz="1400"/>
                <a:t>(</a:t>
              </a:r>
              <a:r>
                <a:rPr lang="ko-KR" altLang="en-US" sz="1400"/>
                <a:t>장애 및 </a:t>
              </a:r>
            </a:p>
            <a:p>
              <a:pPr algn="ctr"/>
              <a:r>
                <a:rPr lang="ko-KR" altLang="en-US" sz="1400"/>
                <a:t>수정사항 데이터 유지보수</a:t>
              </a:r>
              <a:r>
                <a:rPr lang="en-US" altLang="ko-KR" sz="1400"/>
                <a:t>)</a:t>
              </a:r>
            </a:p>
          </p:txBody>
        </p:sp>
        <p:sp>
          <p:nvSpPr>
            <p:cNvPr id="52242" name="Rectangle 13"/>
            <p:cNvSpPr>
              <a:spLocks noChangeArrowheads="1"/>
            </p:cNvSpPr>
            <p:nvPr/>
          </p:nvSpPr>
          <p:spPr bwMode="auto">
            <a:xfrm>
              <a:off x="1549" y="1708"/>
              <a:ext cx="1558" cy="17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400"/>
                <a:t>새로운 기능 추가</a:t>
              </a:r>
            </a:p>
          </p:txBody>
        </p:sp>
        <p:sp>
          <p:nvSpPr>
            <p:cNvPr id="52243" name="Rectangle 14"/>
            <p:cNvSpPr>
              <a:spLocks noChangeArrowheads="1"/>
            </p:cNvSpPr>
            <p:nvPr/>
          </p:nvSpPr>
          <p:spPr bwMode="auto">
            <a:xfrm>
              <a:off x="1550" y="1912"/>
              <a:ext cx="1558" cy="17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400"/>
                <a:t>버전 갱신시</a:t>
              </a:r>
            </a:p>
          </p:txBody>
        </p:sp>
        <p:sp>
          <p:nvSpPr>
            <p:cNvPr id="52244" name="Rectangle 15"/>
            <p:cNvSpPr>
              <a:spLocks noChangeArrowheads="1"/>
            </p:cNvSpPr>
            <p:nvPr/>
          </p:nvSpPr>
          <p:spPr bwMode="auto">
            <a:xfrm>
              <a:off x="975" y="2115"/>
              <a:ext cx="2126" cy="36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600"/>
                <a:t>하드웨어</a:t>
              </a:r>
              <a:r>
                <a:rPr lang="en-US" altLang="ko-KR" sz="1600"/>
                <a:t>, </a:t>
              </a:r>
              <a:r>
                <a:rPr lang="ko-KR" altLang="en-US" sz="1600"/>
                <a:t>네트워크 및 주변기기</a:t>
              </a:r>
            </a:p>
            <a:p>
              <a:pPr algn="ctr"/>
              <a:r>
                <a:rPr lang="en-US" altLang="ko-KR" sz="1600"/>
                <a:t>(</a:t>
              </a:r>
              <a:r>
                <a:rPr lang="ko-KR" altLang="en-US" sz="1600"/>
                <a:t>신규</a:t>
              </a:r>
              <a:r>
                <a:rPr lang="en-US" altLang="ko-KR" sz="1600"/>
                <a:t>, </a:t>
              </a:r>
              <a:r>
                <a:rPr lang="ko-KR" altLang="en-US" sz="1600"/>
                <a:t>구조변경</a:t>
              </a:r>
              <a:r>
                <a:rPr lang="en-US" altLang="ko-KR" sz="1600"/>
                <a:t>)</a:t>
              </a:r>
            </a:p>
          </p:txBody>
        </p:sp>
        <p:sp>
          <p:nvSpPr>
            <p:cNvPr id="52245" name="Rectangle 16"/>
            <p:cNvSpPr>
              <a:spLocks noChangeArrowheads="1"/>
            </p:cNvSpPr>
            <p:nvPr/>
          </p:nvSpPr>
          <p:spPr bwMode="auto">
            <a:xfrm>
              <a:off x="3152" y="2116"/>
              <a:ext cx="2435" cy="364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ko-KR" altLang="en-US" sz="1400"/>
                <a:t> 협의에 읜한 유상유지보수</a:t>
              </a:r>
            </a:p>
          </p:txBody>
        </p:sp>
        <p:sp>
          <p:nvSpPr>
            <p:cNvPr id="52246" name="Rectangle 17"/>
            <p:cNvSpPr>
              <a:spLocks noChangeArrowheads="1"/>
            </p:cNvSpPr>
            <p:nvPr/>
          </p:nvSpPr>
          <p:spPr bwMode="auto">
            <a:xfrm>
              <a:off x="3151" y="1913"/>
              <a:ext cx="2435" cy="17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ko-KR" altLang="en-US" sz="1400"/>
                <a:t> 협의에 의한 유상유지보수</a:t>
              </a:r>
            </a:p>
          </p:txBody>
        </p:sp>
        <p:sp>
          <p:nvSpPr>
            <p:cNvPr id="52247" name="Rectangle 18"/>
            <p:cNvSpPr>
              <a:spLocks noChangeArrowheads="1"/>
            </p:cNvSpPr>
            <p:nvPr/>
          </p:nvSpPr>
          <p:spPr bwMode="auto">
            <a:xfrm>
              <a:off x="3150" y="1709"/>
              <a:ext cx="2435" cy="17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ko-KR" altLang="en-US" sz="1400"/>
                <a:t> 협의에 의한 유상유지보수</a:t>
              </a:r>
            </a:p>
          </p:txBody>
        </p:sp>
        <p:sp>
          <p:nvSpPr>
            <p:cNvPr id="52248" name="Rectangle 19"/>
            <p:cNvSpPr>
              <a:spLocks noChangeArrowheads="1"/>
            </p:cNvSpPr>
            <p:nvPr/>
          </p:nvSpPr>
          <p:spPr bwMode="auto">
            <a:xfrm>
              <a:off x="3149" y="1371"/>
              <a:ext cx="2434" cy="30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ko-KR" altLang="en-US" sz="1400" dirty="0"/>
                <a:t> 최종 검수 확인 후 </a:t>
              </a:r>
              <a:r>
                <a:rPr lang="en-US" altLang="ko-KR" sz="1400" dirty="0" smtClean="0"/>
                <a:t>12</a:t>
              </a:r>
              <a:r>
                <a:rPr lang="ko-KR" altLang="en-US" sz="1400" dirty="0" smtClean="0"/>
                <a:t>개월 </a:t>
              </a:r>
              <a:r>
                <a:rPr lang="ko-KR" altLang="en-US" sz="1400" dirty="0"/>
                <a:t>무상 지원</a:t>
              </a:r>
            </a:p>
            <a:p>
              <a:pPr>
                <a:buFontTx/>
                <a:buChar char="•"/>
              </a:pPr>
              <a:r>
                <a:rPr lang="ko-KR" altLang="en-US" sz="1400" dirty="0"/>
                <a:t> 무상 지원 기간 이후는 유상 지원</a:t>
              </a:r>
            </a:p>
          </p:txBody>
        </p:sp>
        <p:sp>
          <p:nvSpPr>
            <p:cNvPr id="52249" name="Rectangle 20"/>
            <p:cNvSpPr>
              <a:spLocks noChangeArrowheads="1"/>
            </p:cNvSpPr>
            <p:nvPr/>
          </p:nvSpPr>
          <p:spPr bwMode="auto">
            <a:xfrm>
              <a:off x="976" y="2508"/>
              <a:ext cx="2126" cy="3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600"/>
                <a:t>응용 소프트웨어</a:t>
              </a:r>
            </a:p>
          </p:txBody>
        </p:sp>
        <p:sp>
          <p:nvSpPr>
            <p:cNvPr id="52250" name="Rectangle 21"/>
            <p:cNvSpPr>
              <a:spLocks noChangeArrowheads="1"/>
            </p:cNvSpPr>
            <p:nvPr/>
          </p:nvSpPr>
          <p:spPr bwMode="auto">
            <a:xfrm>
              <a:off x="977" y="2873"/>
              <a:ext cx="2126" cy="37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600"/>
                <a:t>시스템 소프트웨어</a:t>
              </a:r>
            </a:p>
          </p:txBody>
        </p:sp>
        <p:sp>
          <p:nvSpPr>
            <p:cNvPr id="52251" name="Rectangle 22"/>
            <p:cNvSpPr>
              <a:spLocks noChangeArrowheads="1"/>
            </p:cNvSpPr>
            <p:nvPr/>
          </p:nvSpPr>
          <p:spPr bwMode="auto">
            <a:xfrm>
              <a:off x="3153" y="2509"/>
              <a:ext cx="2427" cy="32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ko-KR" altLang="en-US" sz="1400"/>
                <a:t> </a:t>
              </a:r>
              <a:r>
                <a:rPr lang="en-US" altLang="ko-KR" sz="1400"/>
                <a:t>Source Code : </a:t>
              </a:r>
              <a:r>
                <a:rPr lang="ko-KR" altLang="en-US" sz="1400"/>
                <a:t>제공</a:t>
              </a:r>
            </a:p>
            <a:p>
              <a:pPr>
                <a:buFontTx/>
                <a:buChar char="•"/>
              </a:pPr>
              <a:r>
                <a:rPr lang="ko-KR" altLang="en-US" sz="1400"/>
                <a:t> 실행 모듈 </a:t>
              </a:r>
              <a:r>
                <a:rPr lang="en-US" altLang="ko-KR" sz="1400"/>
                <a:t>: </a:t>
              </a:r>
              <a:r>
                <a:rPr lang="ko-KR" altLang="en-US" sz="1400"/>
                <a:t>제공</a:t>
              </a:r>
            </a:p>
            <a:p>
              <a:pPr>
                <a:buFontTx/>
                <a:buChar char="•"/>
              </a:pPr>
              <a:r>
                <a:rPr lang="ko-KR" altLang="en-US" sz="1400"/>
                <a:t> 기술 이전 </a:t>
              </a:r>
              <a:r>
                <a:rPr lang="en-US" altLang="ko-KR" sz="1400"/>
                <a:t>: </a:t>
              </a:r>
              <a:r>
                <a:rPr lang="ko-KR" altLang="en-US" sz="1400"/>
                <a:t>무상 제공</a:t>
              </a:r>
            </a:p>
          </p:txBody>
        </p:sp>
        <p:sp>
          <p:nvSpPr>
            <p:cNvPr id="52252" name="Rectangle 23"/>
            <p:cNvSpPr>
              <a:spLocks noChangeArrowheads="1"/>
            </p:cNvSpPr>
            <p:nvPr/>
          </p:nvSpPr>
          <p:spPr bwMode="auto">
            <a:xfrm>
              <a:off x="3154" y="2888"/>
              <a:ext cx="2435" cy="35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ko-KR" altLang="en-US" sz="1400"/>
                <a:t> 실행 모듈 </a:t>
              </a:r>
              <a:r>
                <a:rPr lang="en-US" altLang="ko-KR" sz="1400"/>
                <a:t>: </a:t>
              </a:r>
              <a:r>
                <a:rPr lang="ko-KR" altLang="en-US" sz="1400"/>
                <a:t>제공</a:t>
              </a:r>
            </a:p>
            <a:p>
              <a:pPr>
                <a:buFontTx/>
                <a:buChar char="•"/>
              </a:pPr>
              <a:r>
                <a:rPr lang="ko-KR" altLang="en-US" sz="1400"/>
                <a:t> 기술 교육 </a:t>
              </a:r>
              <a:r>
                <a:rPr lang="en-US" altLang="ko-KR" sz="1400"/>
                <a:t>: </a:t>
              </a:r>
              <a:r>
                <a:rPr lang="ko-KR" altLang="en-US" sz="1400"/>
                <a:t>무상 제공</a:t>
              </a:r>
            </a:p>
          </p:txBody>
        </p:sp>
        <p:sp>
          <p:nvSpPr>
            <p:cNvPr id="52253" name="Rectangle 24"/>
            <p:cNvSpPr>
              <a:spLocks noChangeArrowheads="1"/>
            </p:cNvSpPr>
            <p:nvPr/>
          </p:nvSpPr>
          <p:spPr bwMode="auto">
            <a:xfrm>
              <a:off x="978" y="3266"/>
              <a:ext cx="2126" cy="45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600"/>
                <a:t>추가 소프트웨어 및 하드웨어를 </a:t>
              </a:r>
            </a:p>
            <a:p>
              <a:pPr algn="ctr"/>
              <a:r>
                <a:rPr lang="ko-KR" altLang="en-US" sz="1600"/>
                <a:t>포함한 설비 확장시</a:t>
              </a:r>
            </a:p>
          </p:txBody>
        </p:sp>
        <p:sp>
          <p:nvSpPr>
            <p:cNvPr id="52254" name="Rectangle 25"/>
            <p:cNvSpPr>
              <a:spLocks noChangeArrowheads="1"/>
            </p:cNvSpPr>
            <p:nvPr/>
          </p:nvSpPr>
          <p:spPr bwMode="auto">
            <a:xfrm>
              <a:off x="979" y="3746"/>
              <a:ext cx="2126" cy="45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600"/>
                <a:t>설치 장소 이전에 따른 설비 시설</a:t>
              </a:r>
            </a:p>
            <a:p>
              <a:pPr algn="ctr"/>
              <a:r>
                <a:rPr lang="ko-KR" altLang="en-US" sz="1600"/>
                <a:t>및 기술 지원</a:t>
              </a:r>
            </a:p>
          </p:txBody>
        </p:sp>
        <p:sp>
          <p:nvSpPr>
            <p:cNvPr id="52255" name="Rectangle 26"/>
            <p:cNvSpPr>
              <a:spLocks noChangeArrowheads="1"/>
            </p:cNvSpPr>
            <p:nvPr/>
          </p:nvSpPr>
          <p:spPr bwMode="auto">
            <a:xfrm>
              <a:off x="3155" y="3267"/>
              <a:ext cx="2434" cy="45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ko-KR" altLang="en-US" sz="1400"/>
                <a:t> 추가 소프트웨어 </a:t>
              </a:r>
              <a:r>
                <a:rPr lang="en-US" altLang="ko-KR" sz="1400"/>
                <a:t>: </a:t>
              </a:r>
              <a:r>
                <a:rPr lang="ko-KR" altLang="en-US" sz="1400"/>
                <a:t>유상 제공</a:t>
              </a:r>
            </a:p>
            <a:p>
              <a:pPr>
                <a:buFontTx/>
                <a:buChar char="•"/>
              </a:pPr>
              <a:r>
                <a:rPr lang="ko-KR" altLang="en-US" sz="1400"/>
                <a:t> 추가 설비 </a:t>
              </a:r>
              <a:r>
                <a:rPr lang="en-US" altLang="ko-KR" sz="1400"/>
                <a:t>: </a:t>
              </a:r>
              <a:r>
                <a:rPr lang="ko-KR" altLang="en-US" sz="1400" u="sng"/>
                <a:t>해당 납품업체에 의뢰</a:t>
              </a:r>
            </a:p>
          </p:txBody>
        </p:sp>
        <p:sp>
          <p:nvSpPr>
            <p:cNvPr id="52256" name="Rectangle 27"/>
            <p:cNvSpPr>
              <a:spLocks noChangeArrowheads="1"/>
            </p:cNvSpPr>
            <p:nvPr/>
          </p:nvSpPr>
          <p:spPr bwMode="auto">
            <a:xfrm>
              <a:off x="3148" y="3747"/>
              <a:ext cx="2434" cy="45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Char char="•"/>
              </a:pPr>
              <a:r>
                <a:rPr lang="ko-KR" altLang="en-US" sz="1400"/>
                <a:t> 기술지원 인력 및 자재비</a:t>
              </a:r>
            </a:p>
            <a:p>
              <a:r>
                <a:rPr lang="ko-KR" altLang="en-US" sz="1400"/>
                <a:t>      </a:t>
              </a:r>
              <a:r>
                <a:rPr lang="en-US" altLang="ko-KR" sz="1400"/>
                <a:t>: </a:t>
              </a:r>
              <a:r>
                <a:rPr lang="ko-KR" altLang="en-US" sz="1400" u="sng"/>
                <a:t>해당 납품업체에 의뢰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500188"/>
            <a:ext cx="4800600" cy="11430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Thank you</a:t>
            </a:r>
            <a:endParaRPr lang="ko-KR" altLang="en-US" dirty="0" smtClean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214313" y="2643188"/>
            <a:ext cx="89296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400"/>
              <a:t>본</a:t>
            </a:r>
            <a:r>
              <a:rPr lang="en-US" altLang="ko-KR" sz="1400"/>
              <a:t> </a:t>
            </a:r>
            <a:r>
              <a:rPr lang="ko-KR" altLang="en-US" sz="1400"/>
              <a:t>제안이 채택되지 않을 시 본 제안에 대한 일체의 권리는 ㈜</a:t>
            </a:r>
            <a:r>
              <a:rPr lang="en-US" altLang="ko-KR" sz="1400"/>
              <a:t>CBD</a:t>
            </a:r>
            <a:r>
              <a:rPr lang="ko-KR" altLang="en-US" sz="1400"/>
              <a:t>방법론에 귀속됨을 알려드립니다</a:t>
            </a:r>
            <a:r>
              <a:rPr lang="en-US" altLang="ko-KR" sz="1400"/>
              <a:t>.</a:t>
            </a:r>
          </a:p>
          <a:p>
            <a:endParaRPr lang="en-US" altLang="ko-KR" sz="1400"/>
          </a:p>
          <a:p>
            <a:r>
              <a:rPr lang="ko-KR" altLang="en-US" sz="1400"/>
              <a:t>귀 협회의 무궁한 발전을 기원합니다</a:t>
            </a:r>
            <a:r>
              <a:rPr lang="en-US" altLang="ko-KR" sz="1400"/>
              <a:t>.</a:t>
            </a:r>
            <a:endParaRPr lang="ko-KR" altLang="en-US" sz="1400"/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4357688" y="6215063"/>
            <a:ext cx="4545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/>
              <a:t>Copyright by CBDmethodology 2007.4.4</a:t>
            </a:r>
            <a:endParaRPr lang="ko-KR" altLang="en-US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8313" y="115888"/>
            <a:ext cx="5472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o-KR" altLang="en-US" sz="4000">
                <a:latin typeface="HY크리스탈M" pitchFamily="18" charset="-127"/>
                <a:ea typeface="HY크리스탈M" pitchFamily="18" charset="-127"/>
              </a:rPr>
              <a:t>제안의 목적</a:t>
            </a:r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1547813" y="2397125"/>
            <a:ext cx="6119812" cy="4103688"/>
            <a:chOff x="975" y="1253"/>
            <a:chExt cx="3855" cy="2585"/>
          </a:xfrm>
        </p:grpSpPr>
        <p:grpSp>
          <p:nvGrpSpPr>
            <p:cNvPr id="11269" name="Group 5"/>
            <p:cNvGrpSpPr>
              <a:grpSpLocks/>
            </p:cNvGrpSpPr>
            <p:nvPr/>
          </p:nvGrpSpPr>
          <p:grpSpPr bwMode="auto">
            <a:xfrm>
              <a:off x="1293" y="1253"/>
              <a:ext cx="3175" cy="1633"/>
              <a:chOff x="1293" y="1253"/>
              <a:chExt cx="3175" cy="1633"/>
            </a:xfrm>
          </p:grpSpPr>
          <p:grpSp>
            <p:nvGrpSpPr>
              <p:cNvPr id="11281" name="Group 6"/>
              <p:cNvGrpSpPr>
                <a:grpSpLocks/>
              </p:cNvGrpSpPr>
              <p:nvPr/>
            </p:nvGrpSpPr>
            <p:grpSpPr bwMode="auto">
              <a:xfrm>
                <a:off x="1293" y="1253"/>
                <a:ext cx="3175" cy="1451"/>
                <a:chOff x="1293" y="1253"/>
                <a:chExt cx="3175" cy="1451"/>
              </a:xfrm>
            </p:grpSpPr>
            <p:sp>
              <p:nvSpPr>
                <p:cNvPr id="13319" name="CurvedRibbon3"/>
                <p:cNvSpPr>
                  <a:spLocks noEditPoints="1" noChangeArrowheads="1"/>
                </p:cNvSpPr>
                <p:nvPr/>
              </p:nvSpPr>
              <p:spPr bwMode="auto">
                <a:xfrm>
                  <a:off x="1293" y="1253"/>
                  <a:ext cx="3175" cy="1451"/>
                </a:xfrm>
                <a:custGeom>
                  <a:avLst/>
                  <a:gdLst>
                    <a:gd name="G0" fmla="+- 0 0 0"/>
                    <a:gd name="T0" fmla="*/ 90 256 1"/>
                    <a:gd name="T1" fmla="*/ 0 256 1"/>
                    <a:gd name="G1" fmla="+- 7049447 T0 T1"/>
                    <a:gd name="T2" fmla="*/ 180 256 1"/>
                    <a:gd name="T3" fmla="*/ 0 256 1"/>
                    <a:gd name="G2" fmla="+- 7049447 T2 T3"/>
                    <a:gd name="G3" fmla="?: G1 7049447 G2"/>
                    <a:gd name="T4" fmla="*/ 0 256 1"/>
                    <a:gd name="T5" fmla="*/ 90 256 1"/>
                    <a:gd name="G4" fmla="+- G3 T4 T5"/>
                    <a:gd name="T6" fmla="*/ 0 256 1"/>
                    <a:gd name="T7" fmla="*/ 180 256 1"/>
                    <a:gd name="G5" fmla="+- G3 T6 T7"/>
                    <a:gd name="G6" fmla="?: G4 G5 G3"/>
                    <a:gd name="G7" fmla="+- 7049447 0 0"/>
                    <a:gd name="G8" fmla="*/ G6 2 1"/>
                    <a:gd name="G9" fmla="+- 0 0 G8"/>
                    <a:gd name="T8" fmla="*/ 180 256 1"/>
                    <a:gd name="T9" fmla="*/ 0 256 1"/>
                    <a:gd name="G10" fmla="+- G9 T8 T9"/>
                    <a:gd name="G11" fmla="*/ G10 1 12"/>
                    <a:gd name="G12" fmla="+- 7049447 G11 0"/>
                    <a:gd name="G13" fmla="+- G12 G11 0"/>
                    <a:gd name="G14" fmla="+- G13 G11 0"/>
                    <a:gd name="G15" fmla="+- 3482 0 0"/>
                    <a:gd name="G16" fmla="+- 10800 0 G15"/>
                    <a:gd name="G17" fmla="*/ G16 1 8"/>
                    <a:gd name="G18" fmla="*/ G16 7 16"/>
                    <a:gd name="G19" fmla="+- G15 G17 0"/>
                    <a:gd name="G20" fmla="+- G15 G18 0"/>
                    <a:gd name="G21" fmla="+- 10800 0 G17"/>
                    <a:gd name="G22" fmla="+- 10800 0 G15"/>
                    <a:gd name="G23" fmla="+- 10800 G15 0"/>
                    <a:gd name="G24" fmla="+- 10800 0 G19"/>
                    <a:gd name="G25" fmla="+- 10800 G19 0"/>
                    <a:gd name="G26" fmla="+- 10800 0 G21"/>
                    <a:gd name="G27" fmla="+- 10800 G21 0"/>
                    <a:gd name="G28" fmla="cos G15 G7"/>
                    <a:gd name="G29" fmla="sin G15 G7"/>
                    <a:gd name="G30" fmla="cos G20 G12"/>
                    <a:gd name="G31" fmla="sin G20 G12"/>
                    <a:gd name="G32" fmla="cos G21 G7"/>
                    <a:gd name="G33" fmla="sin G21 G7"/>
                    <a:gd name="G34" fmla="cos G21 G13"/>
                    <a:gd name="G35" fmla="sin G21 G13"/>
                    <a:gd name="G36" fmla="cos 10800 G13"/>
                    <a:gd name="G37" fmla="sin 10800 G13"/>
                    <a:gd name="G38" fmla="cos G19 G14"/>
                    <a:gd name="G39" fmla="sin G19 G14"/>
                    <a:gd name="G40" fmla="cos G15 G14"/>
                    <a:gd name="G41" fmla="sin G15 G14"/>
                    <a:gd name="G42" fmla="cos G19 G13"/>
                    <a:gd name="G43" fmla="sin G19 G13"/>
                    <a:gd name="G44" fmla="+- G28 10800 0"/>
                    <a:gd name="G45" fmla="+- G29 10800 0"/>
                    <a:gd name="G46" fmla="+- G30 10800 0"/>
                    <a:gd name="G47" fmla="+- G31 10800 0"/>
                    <a:gd name="G48" fmla="+- G32 10800 0"/>
                    <a:gd name="G49" fmla="+- G33 10800 0"/>
                    <a:gd name="G50" fmla="+- G34 10800 0"/>
                    <a:gd name="G51" fmla="+- G35 10800 0"/>
                    <a:gd name="G52" fmla="+- G36 10800 0"/>
                    <a:gd name="G53" fmla="+- G37 10800 0"/>
                    <a:gd name="G54" fmla="+- G38 10800 0"/>
                    <a:gd name="G55" fmla="+- G39 10800 0"/>
                    <a:gd name="G56" fmla="+- G40 10800 0"/>
                    <a:gd name="G57" fmla="+- G41 10800 0"/>
                    <a:gd name="G58" fmla="+- G42 10800 0"/>
                    <a:gd name="G59" fmla="+- G43 10800 0"/>
                    <a:gd name="G60" fmla="+- 21600 0 G52"/>
                    <a:gd name="G61" fmla="+- 21600 0 G50"/>
                    <a:gd name="G62" fmla="+- 21600 0 G48"/>
                    <a:gd name="G63" fmla="+- 21600 0 G46"/>
                    <a:gd name="G64" fmla="+- 21600 0 G44"/>
                    <a:gd name="G65" fmla="+- 21600 0 G56"/>
                    <a:gd name="G66" fmla="+- 21600 0 G54"/>
                    <a:gd name="G67" fmla="+- 21600 0 G58"/>
                    <a:gd name="G68" fmla="abs 7049447"/>
                    <a:gd name="T10" fmla="*/ 0 256 1"/>
                    <a:gd name="T11" fmla="*/ 90 256 1"/>
                    <a:gd name="G69" fmla="+- G68 T10 T11"/>
                    <a:gd name="G70" fmla="?: G69 0 21600"/>
                    <a:gd name="G71" fmla="?: G69 G24 G25"/>
                    <a:gd name="T12" fmla="*/ 6103 w 21600"/>
                    <a:gd name="T13" fmla="*/ 15556 h 21600"/>
                    <a:gd name="T14" fmla="*/ 10800 w 21600"/>
                    <a:gd name="T15" fmla="*/ 0 h 21600"/>
                    <a:gd name="T16" fmla="*/ 15497 w 21600"/>
                    <a:gd name="T17" fmla="*/ 15556 h 21600"/>
                    <a:gd name="T18" fmla="*/ 10800 w 21600"/>
                    <a:gd name="T19" fmla="*/ 6403 h 21600"/>
                    <a:gd name="T20" fmla="*/ 3163 w 21600"/>
                    <a:gd name="T21" fmla="*/ 3163 h 21600"/>
                    <a:gd name="T22" fmla="*/ 18437 w 21600"/>
                    <a:gd name="T23" fmla="*/ 18437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 extrusionOk="0">
                      <a:moveTo>
                        <a:pt x="9749" y="14119"/>
                      </a:moveTo>
                      <a:lnTo>
                        <a:pt x="6103" y="15556"/>
                      </a:lnTo>
                      <a:lnTo>
                        <a:pt x="7816" y="20223"/>
                      </a:lnTo>
                      <a:cubicBezTo>
                        <a:pt x="4791" y="19266"/>
                        <a:pt x="2409" y="16914"/>
                        <a:pt x="1414" y="13901"/>
                      </a:cubicBezTo>
                      <a:lnTo>
                        <a:pt x="545" y="14188"/>
                      </a:lnTo>
                      <a:cubicBezTo>
                        <a:pt x="184" y="13095"/>
                        <a:pt x="0" y="11951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1951"/>
                        <a:pt x="21415" y="13095"/>
                        <a:pt x="21054" y="14188"/>
                      </a:cubicBezTo>
                      <a:lnTo>
                        <a:pt x="20185" y="13901"/>
                      </a:lnTo>
                      <a:cubicBezTo>
                        <a:pt x="19190" y="16914"/>
                        <a:pt x="16808" y="19266"/>
                        <a:pt x="13783" y="20223"/>
                      </a:cubicBezTo>
                      <a:lnTo>
                        <a:pt x="15497" y="15556"/>
                      </a:lnTo>
                      <a:lnTo>
                        <a:pt x="11851" y="14119"/>
                      </a:lnTo>
                      <a:cubicBezTo>
                        <a:pt x="13298" y="13661"/>
                        <a:pt x="14282" y="12318"/>
                        <a:pt x="14282" y="10800"/>
                      </a:cubicBezTo>
                      <a:cubicBezTo>
                        <a:pt x="14282" y="10621"/>
                        <a:pt x="14268" y="10444"/>
                        <a:pt x="14241" y="10268"/>
                      </a:cubicBezTo>
                      <a:lnTo>
                        <a:pt x="15145" y="10128"/>
                      </a:lnTo>
                      <a:cubicBezTo>
                        <a:pt x="14813" y="7984"/>
                        <a:pt x="12968" y="6403"/>
                        <a:pt x="10800" y="6403"/>
                      </a:cubicBezTo>
                      <a:cubicBezTo>
                        <a:pt x="8631" y="6402"/>
                        <a:pt x="6786" y="7984"/>
                        <a:pt x="6454" y="10128"/>
                      </a:cubicBezTo>
                      <a:lnTo>
                        <a:pt x="7358" y="10268"/>
                      </a:lnTo>
                      <a:cubicBezTo>
                        <a:pt x="7331" y="10444"/>
                        <a:pt x="7318" y="10621"/>
                        <a:pt x="7318" y="10799"/>
                      </a:cubicBezTo>
                      <a:cubicBezTo>
                        <a:pt x="7317" y="12318"/>
                        <a:pt x="8301" y="13661"/>
                        <a:pt x="9748" y="14119"/>
                      </a:cubicBezTo>
                      <a:close/>
                    </a:path>
                    <a:path w="21600" h="21600" fill="none" extrusionOk="0">
                      <a:moveTo>
                        <a:pt x="1414" y="13902"/>
                      </a:moveTo>
                      <a:lnTo>
                        <a:pt x="6624" y="12179"/>
                      </a:lnTo>
                      <a:cubicBezTo>
                        <a:pt x="6477" y="11734"/>
                        <a:pt x="6403" y="11268"/>
                        <a:pt x="6403" y="10800"/>
                      </a:cubicBezTo>
                      <a:cubicBezTo>
                        <a:pt x="6402" y="10575"/>
                        <a:pt x="6420" y="10350"/>
                        <a:pt x="6454" y="10128"/>
                      </a:cubicBezTo>
                    </a:path>
                    <a:path w="21600" h="21600" fill="none" extrusionOk="0">
                      <a:moveTo>
                        <a:pt x="6625" y="12179"/>
                      </a:moveTo>
                      <a:lnTo>
                        <a:pt x="7358" y="10268"/>
                      </a:lnTo>
                    </a:path>
                    <a:path w="21600" h="21600" fill="none" extrusionOk="0">
                      <a:moveTo>
                        <a:pt x="20186" y="13902"/>
                      </a:moveTo>
                      <a:lnTo>
                        <a:pt x="14975" y="12179"/>
                      </a:lnTo>
                      <a:cubicBezTo>
                        <a:pt x="15122" y="11734"/>
                        <a:pt x="15197" y="11268"/>
                        <a:pt x="15197" y="10800"/>
                      </a:cubicBezTo>
                      <a:cubicBezTo>
                        <a:pt x="15197" y="10575"/>
                        <a:pt x="15179" y="10350"/>
                        <a:pt x="15145" y="10128"/>
                      </a:cubicBezTo>
                    </a:path>
                    <a:path w="21600" h="21600" fill="none" extrusionOk="0">
                      <a:moveTo>
                        <a:pt x="14975" y="12179"/>
                      </a:moveTo>
                      <a:lnTo>
                        <a:pt x="14242" y="10268"/>
                      </a:lnTo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 tIns="0" anchorCtr="1"/>
                <a:lstStyle/>
                <a:p>
                  <a:pPr>
                    <a:defRPr/>
                  </a:pPr>
                  <a:endParaRPr lang="ko-KR" altLang="ko-KR" b="1">
                    <a:latin typeface="돋움" pitchFamily="50" charset="-127"/>
                    <a:ea typeface="돋움" pitchFamily="50" charset="-127"/>
                  </a:endParaRPr>
                </a:p>
              </p:txBody>
            </p:sp>
            <p:sp>
              <p:nvSpPr>
                <p:cNvPr id="1129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29" y="1303"/>
                  <a:ext cx="2903" cy="4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ko-KR" altLang="en-US" b="1">
                      <a:latin typeface="돋움" pitchFamily="50" charset="-127"/>
                      <a:ea typeface="돋움" pitchFamily="50" charset="-127"/>
                    </a:rPr>
                    <a:t>최고의 정보 서비스를 제공하는</a:t>
                  </a:r>
                </a:p>
                <a:p>
                  <a:pPr algn="ctr"/>
                  <a:r>
                    <a:rPr lang="ko-KR" altLang="en-US" b="1">
                      <a:latin typeface="돋움" pitchFamily="50" charset="-127"/>
                      <a:ea typeface="돋움" pitchFamily="50" charset="-127"/>
                    </a:rPr>
                    <a:t>상명 대학 음식 웹 시스템 구축</a:t>
                  </a:r>
                </a:p>
              </p:txBody>
            </p:sp>
          </p:grpSp>
          <p:grpSp>
            <p:nvGrpSpPr>
              <p:cNvPr id="11282" name="Group 9"/>
              <p:cNvGrpSpPr>
                <a:grpSpLocks/>
              </p:cNvGrpSpPr>
              <p:nvPr/>
            </p:nvGrpSpPr>
            <p:grpSpPr bwMode="auto">
              <a:xfrm>
                <a:off x="1473" y="1888"/>
                <a:ext cx="2904" cy="590"/>
                <a:chOff x="884" y="1888"/>
                <a:chExt cx="2904" cy="590"/>
              </a:xfrm>
            </p:grpSpPr>
            <p:sp>
              <p:nvSpPr>
                <p:cNvPr id="11286" name="AutoShape 10"/>
                <p:cNvSpPr>
                  <a:spLocks noChangeArrowheads="1"/>
                </p:cNvSpPr>
                <p:nvPr/>
              </p:nvSpPr>
              <p:spPr bwMode="auto">
                <a:xfrm>
                  <a:off x="884" y="1888"/>
                  <a:ext cx="1089" cy="590"/>
                </a:xfrm>
                <a:prstGeom prst="flowChartInputOutpu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b="1">
                      <a:latin typeface="돋움" pitchFamily="50" charset="-127"/>
                      <a:ea typeface="돋움" pitchFamily="50" charset="-127"/>
                    </a:rPr>
                    <a:t>차별화된 대학가</a:t>
                  </a:r>
                </a:p>
                <a:p>
                  <a:pPr algn="ctr"/>
                  <a:r>
                    <a:rPr lang="ko-KR" altLang="en-US" sz="1200" b="1">
                      <a:latin typeface="돋움" pitchFamily="50" charset="-127"/>
                      <a:ea typeface="돋움" pitchFamily="50" charset="-127"/>
                    </a:rPr>
                    <a:t>먹거리 이미지 제고</a:t>
                  </a:r>
                </a:p>
              </p:txBody>
            </p:sp>
            <p:sp>
              <p:nvSpPr>
                <p:cNvPr id="11287" name="AutoShape 11"/>
                <p:cNvSpPr>
                  <a:spLocks noChangeArrowheads="1"/>
                </p:cNvSpPr>
                <p:nvPr/>
              </p:nvSpPr>
              <p:spPr bwMode="auto">
                <a:xfrm>
                  <a:off x="1791" y="1888"/>
                  <a:ext cx="1089" cy="590"/>
                </a:xfrm>
                <a:prstGeom prst="flowChartInputOutpu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b="1">
                      <a:latin typeface="돋움" pitchFamily="50" charset="-127"/>
                      <a:ea typeface="돋움" pitchFamily="50" charset="-127"/>
                    </a:rPr>
                    <a:t>최고급의 정보</a:t>
                  </a:r>
                </a:p>
                <a:p>
                  <a:pPr algn="ctr"/>
                  <a:r>
                    <a:rPr lang="ko-KR" altLang="en-US" sz="1200" b="1">
                      <a:latin typeface="돋움" pitchFamily="50" charset="-127"/>
                      <a:ea typeface="돋움" pitchFamily="50" charset="-127"/>
                    </a:rPr>
                    <a:t>컨텐츠 제공</a:t>
                  </a:r>
                </a:p>
              </p:txBody>
            </p:sp>
            <p:sp>
              <p:nvSpPr>
                <p:cNvPr id="11288" name="AutoShape 12"/>
                <p:cNvSpPr>
                  <a:spLocks noChangeArrowheads="1"/>
                </p:cNvSpPr>
                <p:nvPr/>
              </p:nvSpPr>
              <p:spPr bwMode="auto">
                <a:xfrm>
                  <a:off x="2699" y="1888"/>
                  <a:ext cx="1089" cy="590"/>
                </a:xfrm>
                <a:prstGeom prst="flowChartInputOutpu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b="1">
                      <a:latin typeface="돋움" pitchFamily="50" charset="-127"/>
                      <a:ea typeface="돋움" pitchFamily="50" charset="-127"/>
                    </a:rPr>
                    <a:t>커뮤니티 활성화</a:t>
                  </a:r>
                  <a:r>
                    <a:rPr lang="en-US" altLang="ko-KR" sz="1200" b="1">
                      <a:latin typeface="돋움" pitchFamily="50" charset="-127"/>
                      <a:ea typeface="돋움" pitchFamily="50" charset="-127"/>
                    </a:rPr>
                    <a:t>/</a:t>
                  </a:r>
                </a:p>
                <a:p>
                  <a:pPr algn="ctr"/>
                  <a:r>
                    <a:rPr lang="ko-KR" altLang="en-US" sz="1200" b="1">
                      <a:latin typeface="돋움" pitchFamily="50" charset="-127"/>
                      <a:ea typeface="돋움" pitchFamily="50" charset="-127"/>
                    </a:rPr>
                    <a:t>개인의 직접적인</a:t>
                  </a:r>
                </a:p>
                <a:p>
                  <a:pPr algn="ctr"/>
                  <a:r>
                    <a:rPr lang="ko-KR" altLang="en-US" sz="1200" b="1">
                      <a:latin typeface="돋움" pitchFamily="50" charset="-127"/>
                      <a:ea typeface="돋움" pitchFamily="50" charset="-127"/>
                    </a:rPr>
                    <a:t>참여 제공</a:t>
                  </a:r>
                </a:p>
              </p:txBody>
            </p:sp>
          </p:grpSp>
          <p:sp>
            <p:nvSpPr>
              <p:cNvPr id="11284" name="Oval 14"/>
              <p:cNvSpPr>
                <a:spLocks noChangeArrowheads="1"/>
              </p:cNvSpPr>
              <p:nvPr/>
            </p:nvSpPr>
            <p:spPr bwMode="auto">
              <a:xfrm>
                <a:off x="2331" y="2387"/>
                <a:ext cx="1134" cy="49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2000" b="1">
                    <a:latin typeface="돋움" pitchFamily="50" charset="-127"/>
                    <a:ea typeface="돋움" pitchFamily="50" charset="-127"/>
                  </a:rPr>
                  <a:t>CMS</a:t>
                </a:r>
              </a:p>
            </p:txBody>
          </p:sp>
        </p:grpSp>
        <p:sp>
          <p:nvSpPr>
            <p:cNvPr id="11270" name="Text Box 16"/>
            <p:cNvSpPr txBox="1">
              <a:spLocks noChangeArrowheads="1"/>
            </p:cNvSpPr>
            <p:nvPr/>
          </p:nvSpPr>
          <p:spPr bwMode="auto">
            <a:xfrm>
              <a:off x="1564" y="2931"/>
              <a:ext cx="26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1600" b="1">
                  <a:latin typeface="돋움" pitchFamily="50" charset="-127"/>
                  <a:ea typeface="돋움" pitchFamily="50" charset="-127"/>
                </a:rPr>
                <a:t>사용자의 요구 증가와 홈페이지의 역할 변화</a:t>
              </a:r>
            </a:p>
          </p:txBody>
        </p:sp>
        <p:grpSp>
          <p:nvGrpSpPr>
            <p:cNvPr id="11271" name="Group 17"/>
            <p:cNvGrpSpPr>
              <a:grpSpLocks/>
            </p:cNvGrpSpPr>
            <p:nvPr/>
          </p:nvGrpSpPr>
          <p:grpSpPr bwMode="auto">
            <a:xfrm>
              <a:off x="975" y="3249"/>
              <a:ext cx="3855" cy="589"/>
              <a:chOff x="975" y="3249"/>
              <a:chExt cx="3855" cy="589"/>
            </a:xfrm>
          </p:grpSpPr>
          <p:grpSp>
            <p:nvGrpSpPr>
              <p:cNvPr id="11272" name="Group 18"/>
              <p:cNvGrpSpPr>
                <a:grpSpLocks/>
              </p:cNvGrpSpPr>
              <p:nvPr/>
            </p:nvGrpSpPr>
            <p:grpSpPr bwMode="auto">
              <a:xfrm>
                <a:off x="975" y="3249"/>
                <a:ext cx="1225" cy="589"/>
                <a:chOff x="975" y="3249"/>
                <a:chExt cx="1225" cy="589"/>
              </a:xfrm>
            </p:grpSpPr>
            <p:sp>
              <p:nvSpPr>
                <p:cNvPr id="11279" name="Rectangle 19"/>
                <p:cNvSpPr>
                  <a:spLocks noChangeArrowheads="1"/>
                </p:cNvSpPr>
                <p:nvPr/>
              </p:nvSpPr>
              <p:spPr bwMode="auto">
                <a:xfrm>
                  <a:off x="975" y="3249"/>
                  <a:ext cx="1225" cy="589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latin typeface="돋움" pitchFamily="50" charset="-127"/>
                    <a:ea typeface="돋움" pitchFamily="50" charset="-127"/>
                  </a:endParaRPr>
                </a:p>
              </p:txBody>
            </p:sp>
            <p:sp>
              <p:nvSpPr>
                <p:cNvPr id="11280" name="Rectangle 20"/>
                <p:cNvSpPr>
                  <a:spLocks noChangeArrowheads="1"/>
                </p:cNvSpPr>
                <p:nvPr/>
              </p:nvSpPr>
              <p:spPr bwMode="auto">
                <a:xfrm>
                  <a:off x="1020" y="3294"/>
                  <a:ext cx="1134" cy="499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b="1">
                      <a:latin typeface="돋움" pitchFamily="50" charset="-127"/>
                      <a:ea typeface="돋움" pitchFamily="50" charset="-127"/>
                    </a:rPr>
                    <a:t>효율적 홍보수단으로서의</a:t>
                  </a:r>
                </a:p>
                <a:p>
                  <a:pPr algn="ctr"/>
                  <a:r>
                    <a:rPr lang="ko-KR" altLang="en-US" sz="1200" b="1">
                      <a:latin typeface="돋움" pitchFamily="50" charset="-127"/>
                      <a:ea typeface="돋움" pitchFamily="50" charset="-127"/>
                    </a:rPr>
                    <a:t>홈페이지</a:t>
                  </a:r>
                </a:p>
              </p:txBody>
            </p:sp>
          </p:grpSp>
          <p:grpSp>
            <p:nvGrpSpPr>
              <p:cNvPr id="11273" name="Group 21"/>
              <p:cNvGrpSpPr>
                <a:grpSpLocks/>
              </p:cNvGrpSpPr>
              <p:nvPr/>
            </p:nvGrpSpPr>
            <p:grpSpPr bwMode="auto">
              <a:xfrm>
                <a:off x="2290" y="3249"/>
                <a:ext cx="1225" cy="589"/>
                <a:chOff x="2290" y="3249"/>
                <a:chExt cx="1225" cy="589"/>
              </a:xfrm>
            </p:grpSpPr>
            <p:sp>
              <p:nvSpPr>
                <p:cNvPr id="11277" name="Rectangle 22"/>
                <p:cNvSpPr>
                  <a:spLocks noChangeArrowheads="1"/>
                </p:cNvSpPr>
                <p:nvPr/>
              </p:nvSpPr>
              <p:spPr bwMode="auto">
                <a:xfrm>
                  <a:off x="2290" y="3249"/>
                  <a:ext cx="1225" cy="589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latin typeface="돋움" pitchFamily="50" charset="-127"/>
                    <a:ea typeface="돋움" pitchFamily="50" charset="-127"/>
                  </a:endParaRPr>
                </a:p>
              </p:txBody>
            </p:sp>
            <p:sp>
              <p:nvSpPr>
                <p:cNvPr id="11278" name="Rectangle 23"/>
                <p:cNvSpPr>
                  <a:spLocks noChangeArrowheads="1"/>
                </p:cNvSpPr>
                <p:nvPr/>
              </p:nvSpPr>
              <p:spPr bwMode="auto">
                <a:xfrm>
                  <a:off x="2335" y="3294"/>
                  <a:ext cx="1134" cy="499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b="1">
                      <a:latin typeface="돋움" pitchFamily="50" charset="-127"/>
                      <a:ea typeface="돋움" pitchFamily="50" charset="-127"/>
                    </a:rPr>
                    <a:t>컨텐츠의 다양성과</a:t>
                  </a:r>
                </a:p>
                <a:p>
                  <a:pPr algn="ctr"/>
                  <a:r>
                    <a:rPr lang="ko-KR" altLang="en-US" sz="1200" b="1">
                      <a:latin typeface="돋움" pitchFamily="50" charset="-127"/>
                      <a:ea typeface="돋움" pitchFamily="50" charset="-127"/>
                    </a:rPr>
                    <a:t>고급화</a:t>
                  </a:r>
                </a:p>
              </p:txBody>
            </p:sp>
          </p:grpSp>
          <p:grpSp>
            <p:nvGrpSpPr>
              <p:cNvPr id="11274" name="Group 24"/>
              <p:cNvGrpSpPr>
                <a:grpSpLocks/>
              </p:cNvGrpSpPr>
              <p:nvPr/>
            </p:nvGrpSpPr>
            <p:grpSpPr bwMode="auto">
              <a:xfrm>
                <a:off x="3605" y="3249"/>
                <a:ext cx="1225" cy="589"/>
                <a:chOff x="3605" y="3249"/>
                <a:chExt cx="1225" cy="589"/>
              </a:xfrm>
            </p:grpSpPr>
            <p:sp>
              <p:nvSpPr>
                <p:cNvPr id="11275" name="Rectangle 25"/>
                <p:cNvSpPr>
                  <a:spLocks noChangeArrowheads="1"/>
                </p:cNvSpPr>
                <p:nvPr/>
              </p:nvSpPr>
              <p:spPr bwMode="auto">
                <a:xfrm>
                  <a:off x="3605" y="3249"/>
                  <a:ext cx="1225" cy="589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latin typeface="돋움" pitchFamily="50" charset="-127"/>
                    <a:ea typeface="돋움" pitchFamily="50" charset="-127"/>
                  </a:endParaRPr>
                </a:p>
              </p:txBody>
            </p:sp>
            <p:sp>
              <p:nvSpPr>
                <p:cNvPr id="11276" name="Rectangle 26"/>
                <p:cNvSpPr>
                  <a:spLocks noChangeArrowheads="1"/>
                </p:cNvSpPr>
                <p:nvPr/>
              </p:nvSpPr>
              <p:spPr bwMode="auto">
                <a:xfrm>
                  <a:off x="3650" y="3294"/>
                  <a:ext cx="1134" cy="499"/>
                </a:xfrm>
                <a:prstGeom prst="rect">
                  <a:avLst/>
                </a:prstGeom>
                <a:solidFill>
                  <a:srgbClr val="EAEAEA"/>
                </a:solidFill>
                <a:ln w="9525">
                  <a:solidFill>
                    <a:srgbClr val="EAEAEA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b="1">
                      <a:latin typeface="돋움" pitchFamily="50" charset="-127"/>
                      <a:ea typeface="돋움" pitchFamily="50" charset="-127"/>
                    </a:rPr>
                    <a:t>일방적 정보 전달기능</a:t>
                  </a:r>
                </a:p>
                <a:p>
                  <a:pPr algn="ctr"/>
                  <a:r>
                    <a:rPr lang="ko-KR" altLang="en-US" sz="1200" b="1">
                      <a:latin typeface="돋움" pitchFamily="50" charset="-127"/>
                      <a:ea typeface="돋움" pitchFamily="50" charset="-127"/>
                    </a:rPr>
                    <a:t>이상의 지식</a:t>
                  </a:r>
                </a:p>
              </p:txBody>
            </p:sp>
          </p:grpSp>
        </p:grpSp>
      </p:grp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63538" y="1285875"/>
            <a:ext cx="8351837" cy="8239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sz="1200" b="1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200" b="1">
                <a:latin typeface="굴림체" pitchFamily="49" charset="-127"/>
                <a:ea typeface="굴림체" pitchFamily="49" charset="-127"/>
              </a:rPr>
              <a:t>본 프로젝트는 상명대학교가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학생지원 이미지를 갖추는 것과 동시에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대표 사이트로서의 위상을 강화하고 상명대</a:t>
            </a:r>
          </a:p>
          <a:p>
            <a:pPr algn="just">
              <a:spcBef>
                <a:spcPct val="50000"/>
              </a:spcBef>
            </a:pP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 학교 학생들이 손쉽게 기호에 맞는 먹거리를 찾도록 다양한 컨텐츠를 제공하여 최고의 정보서비스 및 학교주변과</a:t>
            </a:r>
          </a:p>
          <a:p>
            <a:pPr algn="just">
              <a:spcBef>
                <a:spcPct val="50000"/>
              </a:spcBef>
            </a:pP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 음식점의 연결을 제공하는 홈페이지 구축을 목적으로 한다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100013"/>
            <a:ext cx="8229600" cy="1143001"/>
          </a:xfrm>
        </p:spPr>
        <p:txBody>
          <a:bodyPr/>
          <a:lstStyle/>
          <a:p>
            <a:pPr eaLnBrk="1" hangingPunct="1"/>
            <a:r>
              <a:rPr lang="ko-KR" altLang="en-US" smtClean="0"/>
              <a:t>제안범위</a:t>
            </a:r>
          </a:p>
        </p:txBody>
      </p:sp>
      <p:grpSp>
        <p:nvGrpSpPr>
          <p:cNvPr id="1032" name="Group 35"/>
          <p:cNvGrpSpPr>
            <a:grpSpLocks/>
          </p:cNvGrpSpPr>
          <p:nvPr/>
        </p:nvGrpSpPr>
        <p:grpSpPr bwMode="auto">
          <a:xfrm>
            <a:off x="714375" y="1897063"/>
            <a:ext cx="7215188" cy="4460875"/>
            <a:chOff x="295" y="1117"/>
            <a:chExt cx="4545" cy="2810"/>
          </a:xfrm>
        </p:grpSpPr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975" y="1344"/>
              <a:ext cx="3731" cy="2029"/>
              <a:chOff x="308" y="3221"/>
              <a:chExt cx="3731" cy="2029"/>
            </a:xfrm>
          </p:grpSpPr>
          <p:sp>
            <p:nvSpPr>
              <p:cNvPr id="1045" name="Oval 5"/>
              <p:cNvSpPr>
                <a:spLocks noChangeArrowheads="1"/>
              </p:cNvSpPr>
              <p:nvPr/>
            </p:nvSpPr>
            <p:spPr bwMode="auto">
              <a:xfrm rot="-1360545">
                <a:off x="508" y="3472"/>
                <a:ext cx="3437" cy="1775"/>
              </a:xfrm>
              <a:prstGeom prst="ellipse">
                <a:avLst/>
              </a:prstGeom>
              <a:gradFill rotWithShape="0">
                <a:gsLst>
                  <a:gs pos="0">
                    <a:srgbClr val="99CCFF"/>
                  </a:gs>
                  <a:gs pos="100000">
                    <a:srgbClr val="F3F9FF"/>
                  </a:gs>
                </a:gsLst>
                <a:lin ang="5400000" scaled="1"/>
              </a:gradFill>
              <a:ln w="9525">
                <a:noFill/>
                <a:round/>
                <a:headEnd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ko-KR" altLang="ko-KR" sz="900">
                  <a:solidFill>
                    <a:srgbClr val="CCECFF"/>
                  </a:solidFill>
                  <a:latin typeface="Times New Roman" pitchFamily="18" charset="0"/>
                  <a:ea typeface="굴림체" pitchFamily="49" charset="-127"/>
                </a:endParaRPr>
              </a:p>
            </p:txBody>
          </p:sp>
          <p:sp>
            <p:nvSpPr>
              <p:cNvPr id="1046" name="Oval 6"/>
              <p:cNvSpPr>
                <a:spLocks noChangeArrowheads="1"/>
              </p:cNvSpPr>
              <p:nvPr/>
            </p:nvSpPr>
            <p:spPr bwMode="auto">
              <a:xfrm rot="-1359234">
                <a:off x="563" y="3563"/>
                <a:ext cx="3120" cy="143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ko-KR" altLang="ko-KR" sz="900">
                  <a:solidFill>
                    <a:srgbClr val="CCECFF"/>
                  </a:solidFill>
                  <a:latin typeface="Times New Roman" pitchFamily="18" charset="0"/>
                  <a:ea typeface="굴림체" pitchFamily="49" charset="-127"/>
                </a:endParaRPr>
              </a:p>
            </p:txBody>
          </p:sp>
          <p:sp>
            <p:nvSpPr>
              <p:cNvPr id="1047" name="Line 7"/>
              <p:cNvSpPr>
                <a:spLocks noChangeShapeType="1"/>
              </p:cNvSpPr>
              <p:nvPr/>
            </p:nvSpPr>
            <p:spPr bwMode="auto">
              <a:xfrm flipV="1">
                <a:off x="820" y="4097"/>
                <a:ext cx="1338" cy="772"/>
              </a:xfrm>
              <a:prstGeom prst="line">
                <a:avLst/>
              </a:prstGeom>
              <a:noFill/>
              <a:ln w="38100">
                <a:solidFill>
                  <a:srgbClr val="B5DAFF"/>
                </a:solidFill>
                <a:round/>
                <a:headEnd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48" name="Line 8"/>
              <p:cNvSpPr>
                <a:spLocks noChangeShapeType="1"/>
              </p:cNvSpPr>
              <p:nvPr/>
            </p:nvSpPr>
            <p:spPr bwMode="auto">
              <a:xfrm flipH="1">
                <a:off x="2147" y="3619"/>
                <a:ext cx="1481" cy="450"/>
              </a:xfrm>
              <a:prstGeom prst="line">
                <a:avLst/>
              </a:prstGeom>
              <a:noFill/>
              <a:ln w="38100">
                <a:solidFill>
                  <a:srgbClr val="B5DAFF"/>
                </a:solidFill>
                <a:round/>
                <a:headEnd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49" name="Line 9"/>
              <p:cNvSpPr>
                <a:spLocks noChangeShapeType="1"/>
              </p:cNvSpPr>
              <p:nvPr/>
            </p:nvSpPr>
            <p:spPr bwMode="auto">
              <a:xfrm>
                <a:off x="1166" y="4033"/>
                <a:ext cx="910" cy="114"/>
              </a:xfrm>
              <a:prstGeom prst="line">
                <a:avLst/>
              </a:prstGeom>
              <a:noFill/>
              <a:ln w="38100">
                <a:solidFill>
                  <a:srgbClr val="B5DAFF"/>
                </a:solidFill>
                <a:round/>
                <a:headEnd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50" name="Line 10"/>
              <p:cNvSpPr>
                <a:spLocks noChangeShapeType="1"/>
              </p:cNvSpPr>
              <p:nvPr/>
            </p:nvSpPr>
            <p:spPr bwMode="auto">
              <a:xfrm flipH="1">
                <a:off x="2120" y="3367"/>
                <a:ext cx="685" cy="729"/>
              </a:xfrm>
              <a:prstGeom prst="line">
                <a:avLst/>
              </a:prstGeom>
              <a:noFill/>
              <a:ln w="38100">
                <a:solidFill>
                  <a:srgbClr val="B5DAFF"/>
                </a:solidFill>
                <a:round/>
                <a:headEnd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19" name="AutoShape 11"/>
              <p:cNvSpPr>
                <a:spLocks noChangeArrowheads="1"/>
              </p:cNvSpPr>
              <p:nvPr/>
            </p:nvSpPr>
            <p:spPr bwMode="auto">
              <a:xfrm flipV="1">
                <a:off x="1347" y="3446"/>
                <a:ext cx="1530" cy="1208"/>
              </a:xfrm>
              <a:custGeom>
                <a:avLst/>
                <a:gdLst>
                  <a:gd name="G0" fmla="+- 7289 0 0"/>
                  <a:gd name="G1" fmla="+- 5916785 0 0"/>
                  <a:gd name="G2" fmla="+- 0 0 5916785"/>
                  <a:gd name="T0" fmla="*/ 0 256 1"/>
                  <a:gd name="T1" fmla="*/ 180 256 1"/>
                  <a:gd name="G3" fmla="+- 5916785 T0 T1"/>
                  <a:gd name="T2" fmla="*/ 0 256 1"/>
                  <a:gd name="T3" fmla="*/ 90 256 1"/>
                  <a:gd name="G4" fmla="+- 5916785 T2 T3"/>
                  <a:gd name="G5" fmla="*/ G4 2 1"/>
                  <a:gd name="T4" fmla="*/ 90 256 1"/>
                  <a:gd name="T5" fmla="*/ 0 256 1"/>
                  <a:gd name="G6" fmla="+- 5916785 T4 T5"/>
                  <a:gd name="G7" fmla="*/ G6 2 1"/>
                  <a:gd name="G8" fmla="abs 5916785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289"/>
                  <a:gd name="G18" fmla="*/ 7289 1 2"/>
                  <a:gd name="G19" fmla="+- G18 5400 0"/>
                  <a:gd name="G20" fmla="cos G19 5916785"/>
                  <a:gd name="G21" fmla="sin G19 5916785"/>
                  <a:gd name="G22" fmla="+- G20 10800 0"/>
                  <a:gd name="G23" fmla="+- G21 10800 0"/>
                  <a:gd name="G24" fmla="+- 10800 0 G20"/>
                  <a:gd name="G25" fmla="+- 7289 10800 0"/>
                  <a:gd name="G26" fmla="?: G9 G17 G25"/>
                  <a:gd name="G27" fmla="?: G9 0 21600"/>
                  <a:gd name="G28" fmla="cos 10800 5916785"/>
                  <a:gd name="G29" fmla="sin 10800 5916785"/>
                  <a:gd name="G30" fmla="sin 7289 5916785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5916785 G34 0"/>
                  <a:gd name="G36" fmla="?: G6 G35 G31"/>
                  <a:gd name="G37" fmla="+- 21600 0 G36"/>
                  <a:gd name="G38" fmla="?: G4 0 G33"/>
                  <a:gd name="G39" fmla="?: 5916785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0755 w 21600"/>
                  <a:gd name="T15" fmla="*/ 19844 h 21600"/>
                  <a:gd name="T16" fmla="*/ 10800 w 21600"/>
                  <a:gd name="T17" fmla="*/ 3511 h 21600"/>
                  <a:gd name="T18" fmla="*/ 10845 w 21600"/>
                  <a:gd name="T19" fmla="*/ 19844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764" y="18088"/>
                    </a:moveTo>
                    <a:cubicBezTo>
                      <a:pt x="6752" y="18069"/>
                      <a:pt x="3511" y="14811"/>
                      <a:pt x="3511" y="10800"/>
                    </a:cubicBezTo>
                    <a:cubicBezTo>
                      <a:pt x="3511" y="6774"/>
                      <a:pt x="6774" y="3511"/>
                      <a:pt x="10800" y="3511"/>
                    </a:cubicBezTo>
                    <a:cubicBezTo>
                      <a:pt x="14825" y="3511"/>
                      <a:pt x="18089" y="6774"/>
                      <a:pt x="18089" y="10800"/>
                    </a:cubicBezTo>
                    <a:cubicBezTo>
                      <a:pt x="18089" y="14811"/>
                      <a:pt x="14847" y="18069"/>
                      <a:pt x="10835" y="18088"/>
                    </a:cubicBezTo>
                    <a:lnTo>
                      <a:pt x="10853" y="21599"/>
                    </a:lnTo>
                    <a:cubicBezTo>
                      <a:pt x="16797" y="21570"/>
                      <a:pt x="21600" y="16743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43"/>
                      <a:pt x="4802" y="21570"/>
                      <a:pt x="10746" y="2159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50800">
                <a:noFill/>
                <a:miter lim="800000"/>
                <a:headEnd type="none" w="sm" len="sm"/>
                <a:tailEnd type="none" w="med" len="lg"/>
              </a:ln>
              <a:effectLst/>
              <a:scene3d>
                <a:camera prst="legacyPerspectiveBottom">
                  <a:rot lat="20399999" lon="600000" rev="0"/>
                </a:camera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ko-KR" altLang="en-US"/>
              </a:p>
            </p:txBody>
          </p:sp>
          <p:sp>
            <p:nvSpPr>
              <p:cNvPr id="1052" name="Oval 12"/>
              <p:cNvSpPr>
                <a:spLocks noChangeArrowheads="1"/>
              </p:cNvSpPr>
              <p:nvPr/>
            </p:nvSpPr>
            <p:spPr bwMode="auto">
              <a:xfrm rot="-874876">
                <a:off x="1635" y="3850"/>
                <a:ext cx="998" cy="544"/>
              </a:xfrm>
              <a:prstGeom prst="ellipse">
                <a:avLst/>
              </a:prstGeom>
              <a:gradFill rotWithShape="0">
                <a:gsLst>
                  <a:gs pos="0">
                    <a:srgbClr val="FBFCF8"/>
                  </a:gs>
                  <a:gs pos="100000">
                    <a:srgbClr val="BDCE8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53" name="Line 13"/>
              <p:cNvSpPr>
                <a:spLocks noChangeShapeType="1"/>
              </p:cNvSpPr>
              <p:nvPr/>
            </p:nvSpPr>
            <p:spPr bwMode="auto">
              <a:xfrm>
                <a:off x="2533" y="4568"/>
                <a:ext cx="106" cy="106"/>
              </a:xfrm>
              <a:prstGeom prst="line">
                <a:avLst/>
              </a:prstGeom>
              <a:noFill/>
              <a:ln w="38100">
                <a:solidFill>
                  <a:srgbClr val="B5DAFF"/>
                </a:solidFill>
                <a:round/>
                <a:headEnd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aphicFrame>
            <p:nvGraphicFramePr>
              <p:cNvPr id="1026" name="Object 14"/>
              <p:cNvGraphicFramePr>
                <a:graphicFrameLocks/>
              </p:cNvGraphicFramePr>
              <p:nvPr/>
            </p:nvGraphicFramePr>
            <p:xfrm>
              <a:off x="3384" y="3282"/>
              <a:ext cx="655" cy="690"/>
            </p:xfrm>
            <a:graphic>
              <a:graphicData uri="http://schemas.openxmlformats.org/presentationml/2006/ole">
                <p:oleObj spid="_x0000_s1026" name="Image" r:id="rId3" imgW="1207201" imgH="1207201" progId="">
                  <p:embed/>
                </p:oleObj>
              </a:graphicData>
            </a:graphic>
          </p:graphicFrame>
          <p:sp>
            <p:nvSpPr>
              <p:cNvPr id="1054" name="Freeform 15"/>
              <p:cNvSpPr>
                <a:spLocks/>
              </p:cNvSpPr>
              <p:nvPr/>
            </p:nvSpPr>
            <p:spPr bwMode="auto">
              <a:xfrm flipH="1">
                <a:off x="2977" y="3810"/>
                <a:ext cx="834" cy="152"/>
              </a:xfrm>
              <a:custGeom>
                <a:avLst/>
                <a:gdLst>
                  <a:gd name="T0" fmla="*/ 0 w 944"/>
                  <a:gd name="T1" fmla="*/ 0 h 160"/>
                  <a:gd name="T2" fmla="*/ 66 w 944"/>
                  <a:gd name="T3" fmla="*/ 137 h 160"/>
                  <a:gd name="T4" fmla="*/ 651 w 944"/>
                  <a:gd name="T5" fmla="*/ 137 h 160"/>
                  <a:gd name="T6" fmla="*/ 0 60000 65536"/>
                  <a:gd name="T7" fmla="*/ 0 60000 65536"/>
                  <a:gd name="T8" fmla="*/ 0 60000 65536"/>
                  <a:gd name="T9" fmla="*/ 0 w 944"/>
                  <a:gd name="T10" fmla="*/ 0 h 160"/>
                  <a:gd name="T11" fmla="*/ 944 w 944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4" h="160">
                    <a:moveTo>
                      <a:pt x="0" y="0"/>
                    </a:moveTo>
                    <a:lnTo>
                      <a:pt x="96" y="160"/>
                    </a:lnTo>
                    <a:lnTo>
                      <a:pt x="944" y="1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oval" w="sm" len="sm"/>
                <a:tailEnd type="none" w="sm" len="sm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graphicFrame>
            <p:nvGraphicFramePr>
              <p:cNvPr id="1027" name="Object 16"/>
              <p:cNvGraphicFramePr>
                <a:graphicFrameLocks/>
              </p:cNvGraphicFramePr>
              <p:nvPr/>
            </p:nvGraphicFramePr>
            <p:xfrm>
              <a:off x="2472" y="4560"/>
              <a:ext cx="655" cy="690"/>
            </p:xfrm>
            <a:graphic>
              <a:graphicData uri="http://schemas.openxmlformats.org/presentationml/2006/ole">
                <p:oleObj spid="_x0000_s1027" name="Image" r:id="rId4" imgW="1207201" imgH="1207201" progId="">
                  <p:embed/>
                </p:oleObj>
              </a:graphicData>
            </a:graphic>
          </p:graphicFrame>
          <p:sp>
            <p:nvSpPr>
              <p:cNvPr id="1055" name="Freeform 17"/>
              <p:cNvSpPr>
                <a:spLocks/>
              </p:cNvSpPr>
              <p:nvPr/>
            </p:nvSpPr>
            <p:spPr bwMode="auto">
              <a:xfrm>
                <a:off x="2839" y="4876"/>
                <a:ext cx="978" cy="121"/>
              </a:xfrm>
              <a:custGeom>
                <a:avLst/>
                <a:gdLst>
                  <a:gd name="T0" fmla="*/ 0 w 978"/>
                  <a:gd name="T1" fmla="*/ 0 h 121"/>
                  <a:gd name="T2" fmla="*/ 59 w 978"/>
                  <a:gd name="T3" fmla="*/ 121 h 121"/>
                  <a:gd name="T4" fmla="*/ 978 w 978"/>
                  <a:gd name="T5" fmla="*/ 121 h 121"/>
                  <a:gd name="T6" fmla="*/ 0 60000 65536"/>
                  <a:gd name="T7" fmla="*/ 0 60000 65536"/>
                  <a:gd name="T8" fmla="*/ 0 60000 65536"/>
                  <a:gd name="T9" fmla="*/ 0 w 978"/>
                  <a:gd name="T10" fmla="*/ 0 h 121"/>
                  <a:gd name="T11" fmla="*/ 978 w 978"/>
                  <a:gd name="T12" fmla="*/ 121 h 1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78" h="121">
                    <a:moveTo>
                      <a:pt x="0" y="0"/>
                    </a:moveTo>
                    <a:lnTo>
                      <a:pt x="59" y="121"/>
                    </a:lnTo>
                    <a:lnTo>
                      <a:pt x="978" y="121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aphicFrame>
            <p:nvGraphicFramePr>
              <p:cNvPr id="1028" name="Object 18"/>
              <p:cNvGraphicFramePr>
                <a:graphicFrameLocks/>
              </p:cNvGraphicFramePr>
              <p:nvPr/>
            </p:nvGraphicFramePr>
            <p:xfrm>
              <a:off x="474" y="4794"/>
              <a:ext cx="413" cy="436"/>
            </p:xfrm>
            <a:graphic>
              <a:graphicData uri="http://schemas.openxmlformats.org/presentationml/2006/ole">
                <p:oleObj spid="_x0000_s1028" name="Image" r:id="rId5" imgW="1207201" imgH="1207201" progId="">
                  <p:embed/>
                </p:oleObj>
              </a:graphicData>
            </a:graphic>
          </p:graphicFrame>
          <p:sp>
            <p:nvSpPr>
              <p:cNvPr id="1056" name="Freeform 19"/>
              <p:cNvSpPr>
                <a:spLocks/>
              </p:cNvSpPr>
              <p:nvPr/>
            </p:nvSpPr>
            <p:spPr bwMode="auto">
              <a:xfrm flipH="1" flipV="1">
                <a:off x="677" y="4982"/>
                <a:ext cx="966" cy="146"/>
              </a:xfrm>
              <a:custGeom>
                <a:avLst/>
                <a:gdLst>
                  <a:gd name="T0" fmla="*/ 1739 w 720"/>
                  <a:gd name="T1" fmla="*/ 864 h 60"/>
                  <a:gd name="T2" fmla="*/ 1654 w 720"/>
                  <a:gd name="T3" fmla="*/ 0 h 60"/>
                  <a:gd name="T4" fmla="*/ 0 w 720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60"/>
                  <a:gd name="T11" fmla="*/ 720 w 720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60">
                    <a:moveTo>
                      <a:pt x="720" y="60"/>
                    </a:moveTo>
                    <a:lnTo>
                      <a:pt x="68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 type="oval" w="med" len="med"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aphicFrame>
            <p:nvGraphicFramePr>
              <p:cNvPr id="1029" name="Object 20"/>
              <p:cNvGraphicFramePr>
                <a:graphicFrameLocks/>
              </p:cNvGraphicFramePr>
              <p:nvPr/>
            </p:nvGraphicFramePr>
            <p:xfrm>
              <a:off x="954" y="3863"/>
              <a:ext cx="285" cy="301"/>
            </p:xfrm>
            <a:graphic>
              <a:graphicData uri="http://schemas.openxmlformats.org/presentationml/2006/ole">
                <p:oleObj spid="_x0000_s1029" name="Image" r:id="rId6" imgW="1207201" imgH="1207201" progId="">
                  <p:embed/>
                </p:oleObj>
              </a:graphicData>
            </a:graphic>
          </p:graphicFrame>
          <p:sp>
            <p:nvSpPr>
              <p:cNvPr id="1057" name="Freeform 21"/>
              <p:cNvSpPr>
                <a:spLocks/>
              </p:cNvSpPr>
              <p:nvPr/>
            </p:nvSpPr>
            <p:spPr bwMode="auto">
              <a:xfrm>
                <a:off x="308" y="3943"/>
                <a:ext cx="822" cy="56"/>
              </a:xfrm>
              <a:custGeom>
                <a:avLst/>
                <a:gdLst>
                  <a:gd name="T0" fmla="*/ 1071 w 720"/>
                  <a:gd name="T1" fmla="*/ 49 h 60"/>
                  <a:gd name="T2" fmla="*/ 1020 w 720"/>
                  <a:gd name="T3" fmla="*/ 0 h 60"/>
                  <a:gd name="T4" fmla="*/ 0 w 720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60"/>
                  <a:gd name="T11" fmla="*/ 720 w 720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60">
                    <a:moveTo>
                      <a:pt x="720" y="60"/>
                    </a:moveTo>
                    <a:lnTo>
                      <a:pt x="68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aphicFrame>
            <p:nvGraphicFramePr>
              <p:cNvPr id="1030" name="Object 22"/>
              <p:cNvGraphicFramePr>
                <a:graphicFrameLocks/>
              </p:cNvGraphicFramePr>
              <p:nvPr/>
            </p:nvGraphicFramePr>
            <p:xfrm>
              <a:off x="2736" y="3240"/>
              <a:ext cx="225" cy="238"/>
            </p:xfrm>
            <a:graphic>
              <a:graphicData uri="http://schemas.openxmlformats.org/presentationml/2006/ole">
                <p:oleObj spid="_x0000_s1030" name="Image" r:id="rId7" imgW="1207201" imgH="1207201" progId="">
                  <p:embed/>
                </p:oleObj>
              </a:graphicData>
            </a:graphic>
          </p:graphicFrame>
          <p:sp>
            <p:nvSpPr>
              <p:cNvPr id="1058" name="Freeform 23"/>
              <p:cNvSpPr>
                <a:spLocks/>
              </p:cNvSpPr>
              <p:nvPr/>
            </p:nvSpPr>
            <p:spPr bwMode="auto">
              <a:xfrm>
                <a:off x="1869" y="3221"/>
                <a:ext cx="966" cy="66"/>
              </a:xfrm>
              <a:custGeom>
                <a:avLst/>
                <a:gdLst>
                  <a:gd name="T0" fmla="*/ 1739 w 720"/>
                  <a:gd name="T1" fmla="*/ 80 h 60"/>
                  <a:gd name="T2" fmla="*/ 1654 w 720"/>
                  <a:gd name="T3" fmla="*/ 0 h 60"/>
                  <a:gd name="T4" fmla="*/ 0 w 720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60"/>
                  <a:gd name="T11" fmla="*/ 720 w 720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60">
                    <a:moveTo>
                      <a:pt x="720" y="60"/>
                    </a:moveTo>
                    <a:lnTo>
                      <a:pt x="68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 type="oval" w="sm" len="sm"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035" name="Text Box 24"/>
            <p:cNvSpPr txBox="1">
              <a:spLocks noChangeArrowheads="1"/>
            </p:cNvSpPr>
            <p:nvPr/>
          </p:nvSpPr>
          <p:spPr bwMode="auto">
            <a:xfrm>
              <a:off x="1338" y="3294"/>
              <a:ext cx="1406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사이트 관리의 일원화를     </a:t>
              </a:r>
            </a:p>
            <a:p>
              <a:r>
                <a:rPr lang="ko-KR" altLang="en-US" sz="1200"/>
                <a:t> 통해 적은 인원으로 효과적인 </a:t>
              </a:r>
            </a:p>
            <a:p>
              <a:r>
                <a:rPr lang="ko-KR" altLang="en-US" sz="1200"/>
                <a:t> 웹 사이트를 관리</a:t>
              </a:r>
            </a:p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자료실</a:t>
              </a:r>
              <a:r>
                <a:rPr lang="en-US" altLang="ko-KR" sz="1200"/>
                <a:t>, </a:t>
              </a:r>
              <a:r>
                <a:rPr lang="ko-KR" altLang="en-US" sz="1200"/>
                <a:t>공지</a:t>
              </a:r>
            </a:p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음식점 예약</a:t>
              </a:r>
            </a:p>
          </p:txBody>
        </p:sp>
        <p:sp>
          <p:nvSpPr>
            <p:cNvPr id="1036" name="Rectangle 25"/>
            <p:cNvSpPr>
              <a:spLocks noChangeArrowheads="1"/>
            </p:cNvSpPr>
            <p:nvPr/>
          </p:nvSpPr>
          <p:spPr bwMode="auto">
            <a:xfrm>
              <a:off x="1474" y="2976"/>
              <a:ext cx="1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/>
                <a:t>관리자 통합관리</a:t>
              </a:r>
            </a:p>
          </p:txBody>
        </p:sp>
        <p:sp>
          <p:nvSpPr>
            <p:cNvPr id="1037" name="Rectangle 26"/>
            <p:cNvSpPr>
              <a:spLocks noChangeArrowheads="1"/>
            </p:cNvSpPr>
            <p:nvPr/>
          </p:nvSpPr>
          <p:spPr bwMode="auto">
            <a:xfrm>
              <a:off x="3560" y="2886"/>
              <a:ext cx="1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/>
                <a:t>컨텐츠 관리</a:t>
              </a:r>
              <a:r>
                <a:rPr lang="en-US" altLang="ko-KR" b="1"/>
                <a:t>(CMS)</a:t>
              </a:r>
            </a:p>
          </p:txBody>
        </p:sp>
        <p:sp>
          <p:nvSpPr>
            <p:cNvPr id="1038" name="Text Box 27"/>
            <p:cNvSpPr txBox="1">
              <a:spLocks noChangeArrowheads="1"/>
            </p:cNvSpPr>
            <p:nvPr/>
          </p:nvSpPr>
          <p:spPr bwMode="auto">
            <a:xfrm>
              <a:off x="3560" y="3158"/>
              <a:ext cx="108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웹 기반의 에디터 툴</a:t>
              </a:r>
            </a:p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사이트 관리</a:t>
              </a:r>
            </a:p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게시판 관리</a:t>
              </a:r>
            </a:p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사용자 통계</a:t>
              </a:r>
            </a:p>
          </p:txBody>
        </p:sp>
        <p:sp>
          <p:nvSpPr>
            <p:cNvPr id="1039" name="Rectangle 29"/>
            <p:cNvSpPr>
              <a:spLocks noChangeArrowheads="1"/>
            </p:cNvSpPr>
            <p:nvPr/>
          </p:nvSpPr>
          <p:spPr bwMode="auto">
            <a:xfrm>
              <a:off x="3651" y="1842"/>
              <a:ext cx="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/>
                <a:t>커뮤니티</a:t>
              </a:r>
            </a:p>
          </p:txBody>
        </p:sp>
        <p:sp>
          <p:nvSpPr>
            <p:cNvPr id="1040" name="Text Box 30"/>
            <p:cNvSpPr txBox="1">
              <a:spLocks noChangeArrowheads="1"/>
            </p:cNvSpPr>
            <p:nvPr/>
          </p:nvSpPr>
          <p:spPr bwMode="auto">
            <a:xfrm>
              <a:off x="3696" y="2075"/>
              <a:ext cx="108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커뮤니티</a:t>
              </a:r>
            </a:p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마이 페이지</a:t>
              </a:r>
            </a:p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음식 연구 페이지</a:t>
              </a:r>
            </a:p>
          </p:txBody>
        </p:sp>
        <p:sp>
          <p:nvSpPr>
            <p:cNvPr id="1041" name="Rectangle 31"/>
            <p:cNvSpPr>
              <a:spLocks noChangeArrowheads="1"/>
            </p:cNvSpPr>
            <p:nvPr/>
          </p:nvSpPr>
          <p:spPr bwMode="auto">
            <a:xfrm>
              <a:off x="2517" y="1117"/>
              <a:ext cx="8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/>
                <a:t>개인화 기능</a:t>
              </a:r>
            </a:p>
          </p:txBody>
        </p:sp>
        <p:sp>
          <p:nvSpPr>
            <p:cNvPr id="1042" name="Text Box 32"/>
            <p:cNvSpPr txBox="1">
              <a:spLocks noChangeArrowheads="1"/>
            </p:cNvSpPr>
            <p:nvPr/>
          </p:nvSpPr>
          <p:spPr bwMode="auto">
            <a:xfrm>
              <a:off x="2154" y="1344"/>
              <a:ext cx="122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회원정보를 기반으로    하는 </a:t>
              </a:r>
              <a:r>
                <a:rPr lang="en-US" altLang="ko-KR" sz="1200"/>
                <a:t>personalized page</a:t>
              </a:r>
            </a:p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이용 회원 마이 페이지</a:t>
              </a:r>
            </a:p>
          </p:txBody>
        </p:sp>
        <p:sp>
          <p:nvSpPr>
            <p:cNvPr id="1043" name="Rectangle 33"/>
            <p:cNvSpPr>
              <a:spLocks noChangeArrowheads="1"/>
            </p:cNvSpPr>
            <p:nvPr/>
          </p:nvSpPr>
          <p:spPr bwMode="auto">
            <a:xfrm>
              <a:off x="884" y="1797"/>
              <a:ext cx="7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/>
                <a:t>UI </a:t>
              </a:r>
              <a:r>
                <a:rPr lang="ko-KR" altLang="en-US" b="1"/>
                <a:t>디자인</a:t>
              </a:r>
            </a:p>
          </p:txBody>
        </p:sp>
        <p:sp>
          <p:nvSpPr>
            <p:cNvPr id="1044" name="Text Box 34"/>
            <p:cNvSpPr txBox="1">
              <a:spLocks noChangeArrowheads="1"/>
            </p:cNvSpPr>
            <p:nvPr/>
          </p:nvSpPr>
          <p:spPr bwMode="auto">
            <a:xfrm>
              <a:off x="295" y="2069"/>
              <a:ext cx="131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상명대 먹거리만의</a:t>
              </a:r>
            </a:p>
            <a:p>
              <a:r>
                <a:rPr lang="ko-KR" altLang="en-US" sz="1200"/>
                <a:t>  </a:t>
              </a:r>
              <a:r>
                <a:rPr lang="en-US" altLang="ko-KR" sz="1200"/>
                <a:t>Web Identity </a:t>
              </a:r>
              <a:r>
                <a:rPr lang="ko-KR" altLang="en-US" sz="1200"/>
                <a:t>정립</a:t>
              </a:r>
            </a:p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사용자 중심의 </a:t>
              </a:r>
              <a:r>
                <a:rPr lang="en-US" altLang="ko-KR" sz="1200"/>
                <a:t>UI </a:t>
              </a:r>
              <a:r>
                <a:rPr lang="ko-KR" altLang="en-US" sz="1200"/>
                <a:t>구축</a:t>
              </a:r>
            </a:p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웹 스타일 가이드 적용</a:t>
              </a:r>
            </a:p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창조적이고 동적인 디자인</a:t>
              </a:r>
            </a:p>
            <a:p>
              <a:r>
                <a:rPr lang="en-US" altLang="ko-KR" sz="1200">
                  <a:latin typeface="Arial" pitchFamily="34" charset="0"/>
                </a:rPr>
                <a:t>•</a:t>
              </a:r>
              <a:r>
                <a:rPr lang="en-US" altLang="ko-KR" sz="1200"/>
                <a:t> </a:t>
              </a:r>
              <a:r>
                <a:rPr lang="ko-KR" altLang="en-US" sz="1200"/>
                <a:t>단순하고 명시적인 메뉴</a:t>
              </a:r>
            </a:p>
          </p:txBody>
        </p:sp>
      </p:grpSp>
      <p:sp>
        <p:nvSpPr>
          <p:cNvPr id="1033" name="Text Box 5"/>
          <p:cNvSpPr txBox="1">
            <a:spLocks noChangeArrowheads="1"/>
          </p:cNvSpPr>
          <p:nvPr/>
        </p:nvSpPr>
        <p:spPr bwMode="auto">
          <a:xfrm>
            <a:off x="363538" y="1296988"/>
            <a:ext cx="8351837" cy="2746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sz="1200" b="1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200" b="1">
                <a:latin typeface="굴림체" pitchFamily="49" charset="-127"/>
                <a:ea typeface="굴림체" pitchFamily="49" charset="-127"/>
              </a:rPr>
              <a:t>상명대학교 먹거리 홈페이지 구축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 프로젝트의 성공적 수행을 위한 주요 제안의 범위는 다음과 같다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90488"/>
            <a:ext cx="8229600" cy="1143001"/>
          </a:xfrm>
        </p:spPr>
        <p:txBody>
          <a:bodyPr/>
          <a:lstStyle/>
          <a:p>
            <a:pPr eaLnBrk="1" hangingPunct="1"/>
            <a:r>
              <a:rPr lang="ko-KR" altLang="en-US" smtClean="0"/>
              <a:t>제안의 전제조건</a:t>
            </a:r>
          </a:p>
        </p:txBody>
      </p:sp>
      <p:grpSp>
        <p:nvGrpSpPr>
          <p:cNvPr id="12291" name="Group 33"/>
          <p:cNvGrpSpPr>
            <a:grpSpLocks/>
          </p:cNvGrpSpPr>
          <p:nvPr/>
        </p:nvGrpSpPr>
        <p:grpSpPr bwMode="auto">
          <a:xfrm>
            <a:off x="1116013" y="1962150"/>
            <a:ext cx="7127875" cy="4895850"/>
            <a:chOff x="703" y="845"/>
            <a:chExt cx="4490" cy="3084"/>
          </a:xfrm>
        </p:grpSpPr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2200" y="845"/>
              <a:ext cx="1542" cy="272"/>
            </a:xfrm>
            <a:prstGeom prst="flowChartAlternateProcess">
              <a:avLst/>
            </a:prstGeom>
            <a:gradFill rotWithShape="1">
              <a:gsLst>
                <a:gs pos="0">
                  <a:srgbClr val="6699FF"/>
                </a:gs>
                <a:gs pos="50000">
                  <a:schemeClr val="bg1"/>
                </a:gs>
                <a:gs pos="100000">
                  <a:srgbClr val="66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b="1"/>
                <a:t>프로젝트 성공</a:t>
              </a:r>
            </a:p>
          </p:txBody>
        </p:sp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703" y="1208"/>
              <a:ext cx="4490" cy="2721"/>
            </a:xfrm>
            <a:prstGeom prst="rect">
              <a:avLst/>
            </a:prstGeom>
            <a:solidFill>
              <a:srgbClr val="6699FF">
                <a:alpha val="21960"/>
              </a:srgbClr>
            </a:solidFill>
            <a:ln w="9525">
              <a:solidFill>
                <a:srgbClr val="66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295" name="AutoShape 8"/>
            <p:cNvSpPr>
              <a:spLocks noChangeArrowheads="1"/>
            </p:cNvSpPr>
            <p:nvPr/>
          </p:nvSpPr>
          <p:spPr bwMode="auto">
            <a:xfrm>
              <a:off x="862" y="1344"/>
              <a:ext cx="4195" cy="2449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6699FF">
                <a:alpha val="2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  <p:grpSp>
          <p:nvGrpSpPr>
            <p:cNvPr id="12296" name="Group 32"/>
            <p:cNvGrpSpPr>
              <a:grpSpLocks/>
            </p:cNvGrpSpPr>
            <p:nvPr/>
          </p:nvGrpSpPr>
          <p:grpSpPr bwMode="auto">
            <a:xfrm>
              <a:off x="975" y="2024"/>
              <a:ext cx="3992" cy="1769"/>
              <a:chOff x="975" y="2024"/>
              <a:chExt cx="3992" cy="1769"/>
            </a:xfrm>
          </p:grpSpPr>
          <p:sp>
            <p:nvSpPr>
              <p:cNvPr id="12297" name="AutoShape 10"/>
              <p:cNvSpPr>
                <a:spLocks noChangeArrowheads="1"/>
              </p:cNvSpPr>
              <p:nvPr/>
            </p:nvSpPr>
            <p:spPr bwMode="auto">
              <a:xfrm>
                <a:off x="975" y="2024"/>
                <a:ext cx="3992" cy="137"/>
              </a:xfrm>
              <a:prstGeom prst="flowChartAlternateProcess">
                <a:avLst/>
              </a:prstGeom>
              <a:solidFill>
                <a:srgbClr val="6699FF">
                  <a:alpha val="59999"/>
                </a:srgbClr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b="1"/>
                  <a:t>개발기간 중 소요되는 물자</a:t>
                </a:r>
                <a:r>
                  <a:rPr lang="en-US" altLang="ko-KR" sz="1200" b="1"/>
                  <a:t>, </a:t>
                </a:r>
                <a:r>
                  <a:rPr lang="ko-KR" altLang="en-US" sz="1200" b="1"/>
                  <a:t>예산의 적기 확보</a:t>
                </a:r>
              </a:p>
            </p:txBody>
          </p:sp>
          <p:sp>
            <p:nvSpPr>
              <p:cNvPr id="12298" name="AutoShape 11"/>
              <p:cNvSpPr>
                <a:spLocks noChangeArrowheads="1"/>
              </p:cNvSpPr>
              <p:nvPr/>
            </p:nvSpPr>
            <p:spPr bwMode="auto">
              <a:xfrm>
                <a:off x="975" y="2205"/>
                <a:ext cx="3992" cy="137"/>
              </a:xfrm>
              <a:prstGeom prst="flowChartAlternateProcess">
                <a:avLst/>
              </a:prstGeom>
              <a:solidFill>
                <a:srgbClr val="6699FF">
                  <a:alpha val="59999"/>
                </a:srgbClr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b="1"/>
                  <a:t>계약사항이 명확해야 하며 명문화되어야 함</a:t>
                </a:r>
              </a:p>
            </p:txBody>
          </p:sp>
          <p:sp>
            <p:nvSpPr>
              <p:cNvPr id="12299" name="AutoShape 12"/>
              <p:cNvSpPr>
                <a:spLocks noChangeArrowheads="1"/>
              </p:cNvSpPr>
              <p:nvPr/>
            </p:nvSpPr>
            <p:spPr bwMode="auto">
              <a:xfrm>
                <a:off x="975" y="2386"/>
                <a:ext cx="3992" cy="137"/>
              </a:xfrm>
              <a:prstGeom prst="flowChartAlternateProcess">
                <a:avLst/>
              </a:prstGeom>
              <a:solidFill>
                <a:srgbClr val="6699FF">
                  <a:alpha val="59999"/>
                </a:srgbClr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b="1"/>
                  <a:t>사용자 요구사항 분석을 위한 면담</a:t>
                </a:r>
                <a:r>
                  <a:rPr lang="en-US" altLang="ko-KR" sz="1200" b="1"/>
                  <a:t>, </a:t>
                </a:r>
                <a:r>
                  <a:rPr lang="ko-KR" altLang="en-US" sz="1200" b="1"/>
                  <a:t>인터뷰</a:t>
                </a:r>
                <a:r>
                  <a:rPr lang="en-US" altLang="ko-KR" sz="1200" b="1"/>
                  <a:t>, </a:t>
                </a:r>
                <a:r>
                  <a:rPr lang="ko-KR" altLang="en-US" sz="1200" b="1"/>
                  <a:t>등에 사용자의 적극적 협조</a:t>
                </a:r>
              </a:p>
            </p:txBody>
          </p:sp>
          <p:sp>
            <p:nvSpPr>
              <p:cNvPr id="12300" name="AutoShape 13"/>
              <p:cNvSpPr>
                <a:spLocks noChangeArrowheads="1"/>
              </p:cNvSpPr>
              <p:nvPr/>
            </p:nvSpPr>
            <p:spPr bwMode="auto">
              <a:xfrm>
                <a:off x="975" y="2568"/>
                <a:ext cx="3992" cy="137"/>
              </a:xfrm>
              <a:prstGeom prst="flowChartAlternateProcess">
                <a:avLst/>
              </a:prstGeom>
              <a:solidFill>
                <a:srgbClr val="6699FF">
                  <a:alpha val="59999"/>
                </a:srgbClr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b="1"/>
                  <a:t>절차나 시스템의 변경 및 확정에 대한 협의</a:t>
                </a:r>
                <a:r>
                  <a:rPr lang="en-US" altLang="ko-KR" sz="1200" b="1"/>
                  <a:t>, </a:t>
                </a:r>
                <a:r>
                  <a:rPr lang="ko-KR" altLang="en-US" sz="1200" b="1"/>
                  <a:t>승인을 위한 추진팀 구성</a:t>
                </a:r>
              </a:p>
            </p:txBody>
          </p:sp>
          <p:sp>
            <p:nvSpPr>
              <p:cNvPr id="12301" name="AutoShape 14"/>
              <p:cNvSpPr>
                <a:spLocks noChangeArrowheads="1"/>
              </p:cNvSpPr>
              <p:nvPr/>
            </p:nvSpPr>
            <p:spPr bwMode="auto">
              <a:xfrm>
                <a:off x="975" y="2749"/>
                <a:ext cx="3992" cy="137"/>
              </a:xfrm>
              <a:prstGeom prst="flowChartAlternateProcess">
                <a:avLst/>
              </a:prstGeom>
              <a:solidFill>
                <a:srgbClr val="6699FF">
                  <a:alpha val="59999"/>
                </a:srgbClr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b="1"/>
                  <a:t>장비반입 및 설치장소의 사전 확보</a:t>
                </a:r>
                <a:r>
                  <a:rPr lang="en-US" altLang="ko-KR" sz="1200" b="1"/>
                  <a:t>, </a:t>
                </a:r>
                <a:r>
                  <a:rPr lang="ko-KR" altLang="en-US" sz="1200" b="1"/>
                  <a:t>필요환경 조성</a:t>
                </a:r>
              </a:p>
            </p:txBody>
          </p:sp>
          <p:sp>
            <p:nvSpPr>
              <p:cNvPr id="12302" name="AutoShape 15"/>
              <p:cNvSpPr>
                <a:spLocks noChangeArrowheads="1"/>
              </p:cNvSpPr>
              <p:nvPr/>
            </p:nvSpPr>
            <p:spPr bwMode="auto">
              <a:xfrm>
                <a:off x="975" y="2931"/>
                <a:ext cx="3992" cy="137"/>
              </a:xfrm>
              <a:prstGeom prst="flowChartAlternateProcess">
                <a:avLst/>
              </a:prstGeom>
              <a:solidFill>
                <a:srgbClr val="6699FF">
                  <a:alpha val="59999"/>
                </a:srgbClr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b="1"/>
                  <a:t>사업기간 중 사용자의 승인이 적절한 기간 내에 이루어져야 함</a:t>
                </a:r>
              </a:p>
            </p:txBody>
          </p:sp>
          <p:sp>
            <p:nvSpPr>
              <p:cNvPr id="12303" name="AutoShape 16"/>
              <p:cNvSpPr>
                <a:spLocks noChangeArrowheads="1"/>
              </p:cNvSpPr>
              <p:nvPr/>
            </p:nvSpPr>
            <p:spPr bwMode="auto">
              <a:xfrm>
                <a:off x="975" y="3112"/>
                <a:ext cx="3992" cy="137"/>
              </a:xfrm>
              <a:prstGeom prst="flowChartAlternateProcess">
                <a:avLst/>
              </a:prstGeom>
              <a:solidFill>
                <a:srgbClr val="6699FF">
                  <a:alpha val="59999"/>
                </a:srgbClr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b="1"/>
                  <a:t>적정한 예산 및 경비의 확보로 탄력적인 사업운영이 가능해야 함</a:t>
                </a:r>
              </a:p>
            </p:txBody>
          </p:sp>
          <p:sp>
            <p:nvSpPr>
              <p:cNvPr id="12304" name="AutoShape 17"/>
              <p:cNvSpPr>
                <a:spLocks noChangeArrowheads="1"/>
              </p:cNvSpPr>
              <p:nvPr/>
            </p:nvSpPr>
            <p:spPr bwMode="auto">
              <a:xfrm>
                <a:off x="975" y="3294"/>
                <a:ext cx="3992" cy="499"/>
              </a:xfrm>
              <a:prstGeom prst="flowChartAlternateProcess">
                <a:avLst/>
              </a:prstGeom>
              <a:solidFill>
                <a:srgbClr val="6699FF">
                  <a:alpha val="59999"/>
                </a:srgbClr>
              </a:solidFill>
              <a:ln w="9525">
                <a:solidFill>
                  <a:srgbClr val="66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b="1"/>
                  <a:t>프로젝트 수행 기간 중 제안의 범위 밖의 업무가 추가되거나 사용자측의 요구에 의해서</a:t>
                </a:r>
              </a:p>
              <a:p>
                <a:pPr algn="ctr"/>
                <a:r>
                  <a:rPr lang="ko-KR" altLang="en-US" sz="1200" b="1"/>
                  <a:t>업무의 내용이 변경</a:t>
                </a:r>
                <a:r>
                  <a:rPr lang="en-US" altLang="ko-KR" sz="1200" b="1"/>
                  <a:t>, </a:t>
                </a:r>
                <a:r>
                  <a:rPr lang="ko-KR" altLang="en-US" sz="1200" b="1"/>
                  <a:t>추가 시에 귀청 실무 담당자와 협의하여 업무의 내용을 확정하고</a:t>
                </a:r>
                <a:r>
                  <a:rPr lang="en-US" altLang="ko-KR" sz="1200" b="1"/>
                  <a:t>,</a:t>
                </a:r>
              </a:p>
              <a:p>
                <a:pPr algn="ctr"/>
                <a:r>
                  <a:rPr lang="ko-KR" altLang="en-US" sz="1200" b="1"/>
                  <a:t>추가되는 부분에 대해서는 별도의 추가 비용 배정과 정산이 필요</a:t>
                </a:r>
              </a:p>
            </p:txBody>
          </p:sp>
        </p:grpSp>
      </p:grp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66725" y="1211263"/>
            <a:ext cx="8208963" cy="6461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sz="1200" b="1">
                <a:latin typeface="굴림체" pitchFamily="49" charset="-127"/>
                <a:ea typeface="굴림체" pitchFamily="49" charset="-127"/>
              </a:rPr>
              <a:t>  “</a:t>
            </a:r>
            <a:r>
              <a:rPr lang="ko-KR" altLang="en-US" sz="1200" b="1">
                <a:latin typeface="굴림체" pitchFamily="49" charset="-127"/>
                <a:ea typeface="굴림체" pitchFamily="49" charset="-127"/>
              </a:rPr>
              <a:t>상명대학교 먹거리 홈페이지 구축”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프로젝트의 성공적 수행을 위해서 발주자는 사업을 성공적으로 수행할 수 있도록 지도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감독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200">
                <a:latin typeface="굴림체" pitchFamily="49" charset="-127"/>
                <a:ea typeface="굴림체" pitchFamily="49" charset="-127"/>
              </a:rPr>
              <a:t>협조하여야 하며 사업자는 제안사항 및 협의사항의 성실한 이행을 위해 최대한 노력하여야 한다</a:t>
            </a:r>
            <a:r>
              <a:rPr lang="en-US" altLang="ko-KR" sz="120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ko-KR" altLang="en-US" smtClean="0"/>
              <a:t>사업 수행 전략</a:t>
            </a: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323850" y="1196975"/>
            <a:ext cx="8351838" cy="5545138"/>
            <a:chOff x="204" y="754"/>
            <a:chExt cx="5261" cy="3493"/>
          </a:xfrm>
        </p:grpSpPr>
        <p:grpSp>
          <p:nvGrpSpPr>
            <p:cNvPr id="13316" name="Group 5"/>
            <p:cNvGrpSpPr>
              <a:grpSpLocks/>
            </p:cNvGrpSpPr>
            <p:nvPr/>
          </p:nvGrpSpPr>
          <p:grpSpPr bwMode="auto">
            <a:xfrm>
              <a:off x="204" y="754"/>
              <a:ext cx="771" cy="3492"/>
              <a:chOff x="385" y="754"/>
              <a:chExt cx="771" cy="3492"/>
            </a:xfrm>
          </p:grpSpPr>
          <p:grpSp>
            <p:nvGrpSpPr>
              <p:cNvPr id="13325" name="Group 6"/>
              <p:cNvGrpSpPr>
                <a:grpSpLocks/>
              </p:cNvGrpSpPr>
              <p:nvPr/>
            </p:nvGrpSpPr>
            <p:grpSpPr bwMode="auto">
              <a:xfrm>
                <a:off x="385" y="754"/>
                <a:ext cx="771" cy="3039"/>
                <a:chOff x="385" y="1026"/>
                <a:chExt cx="771" cy="3039"/>
              </a:xfrm>
            </p:grpSpPr>
            <p:grpSp>
              <p:nvGrpSpPr>
                <p:cNvPr id="13329" name="Group 7"/>
                <p:cNvGrpSpPr>
                  <a:grpSpLocks/>
                </p:cNvGrpSpPr>
                <p:nvPr/>
              </p:nvGrpSpPr>
              <p:grpSpPr bwMode="auto">
                <a:xfrm>
                  <a:off x="385" y="1026"/>
                  <a:ext cx="771" cy="408"/>
                  <a:chOff x="601" y="1551"/>
                  <a:chExt cx="1056" cy="998"/>
                </a:xfrm>
              </p:grpSpPr>
              <p:sp>
                <p:nvSpPr>
                  <p:cNvPr id="1334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26" y="1576"/>
                    <a:ext cx="1031" cy="973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ko-KR" sz="1600"/>
                  </a:p>
                </p:txBody>
              </p:sp>
              <p:sp>
                <p:nvSpPr>
                  <p:cNvPr id="1334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51"/>
                    <a:ext cx="1031" cy="97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1400" b="1"/>
                      <a:t>조직</a:t>
                    </a:r>
                  </a:p>
                </p:txBody>
              </p:sp>
            </p:grpSp>
            <p:grpSp>
              <p:nvGrpSpPr>
                <p:cNvPr id="13330" name="Group 10"/>
                <p:cNvGrpSpPr>
                  <a:grpSpLocks/>
                </p:cNvGrpSpPr>
                <p:nvPr/>
              </p:nvGrpSpPr>
              <p:grpSpPr bwMode="auto">
                <a:xfrm>
                  <a:off x="385" y="1480"/>
                  <a:ext cx="771" cy="408"/>
                  <a:chOff x="601" y="1551"/>
                  <a:chExt cx="1056" cy="998"/>
                </a:xfrm>
              </p:grpSpPr>
              <p:sp>
                <p:nvSpPr>
                  <p:cNvPr id="1334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626" y="1576"/>
                    <a:ext cx="1031" cy="973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ko-KR" sz="1600"/>
                  </a:p>
                </p:txBody>
              </p:sp>
              <p:sp>
                <p:nvSpPr>
                  <p:cNvPr id="1334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51"/>
                    <a:ext cx="1031" cy="97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1400" b="1"/>
                      <a:t>전문인력</a:t>
                    </a:r>
                  </a:p>
                  <a:p>
                    <a:pPr algn="ctr"/>
                    <a:r>
                      <a:rPr lang="ko-KR" altLang="en-US" sz="1400" b="1"/>
                      <a:t>활용</a:t>
                    </a:r>
                  </a:p>
                </p:txBody>
              </p:sp>
            </p:grpSp>
            <p:grpSp>
              <p:nvGrpSpPr>
                <p:cNvPr id="13331" name="Group 13"/>
                <p:cNvGrpSpPr>
                  <a:grpSpLocks/>
                </p:cNvGrpSpPr>
                <p:nvPr/>
              </p:nvGrpSpPr>
              <p:grpSpPr bwMode="auto">
                <a:xfrm>
                  <a:off x="385" y="1933"/>
                  <a:ext cx="771" cy="408"/>
                  <a:chOff x="601" y="1551"/>
                  <a:chExt cx="1056" cy="998"/>
                </a:xfrm>
              </p:grpSpPr>
              <p:sp>
                <p:nvSpPr>
                  <p:cNvPr id="1334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626" y="1576"/>
                    <a:ext cx="1031" cy="973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ko-KR" sz="1600"/>
                  </a:p>
                </p:txBody>
              </p:sp>
              <p:sp>
                <p:nvSpPr>
                  <p:cNvPr id="13342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51"/>
                    <a:ext cx="1031" cy="97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1400" b="1"/>
                      <a:t>자료활용</a:t>
                    </a:r>
                  </a:p>
                </p:txBody>
              </p:sp>
            </p:grpSp>
            <p:grpSp>
              <p:nvGrpSpPr>
                <p:cNvPr id="13332" name="Group 16"/>
                <p:cNvGrpSpPr>
                  <a:grpSpLocks/>
                </p:cNvGrpSpPr>
                <p:nvPr/>
              </p:nvGrpSpPr>
              <p:grpSpPr bwMode="auto">
                <a:xfrm>
                  <a:off x="385" y="2387"/>
                  <a:ext cx="771" cy="408"/>
                  <a:chOff x="601" y="1551"/>
                  <a:chExt cx="1056" cy="998"/>
                </a:xfrm>
              </p:grpSpPr>
              <p:sp>
                <p:nvSpPr>
                  <p:cNvPr id="1333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626" y="1576"/>
                    <a:ext cx="1031" cy="973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ko-KR" sz="1600"/>
                  </a:p>
                </p:txBody>
              </p:sp>
              <p:sp>
                <p:nvSpPr>
                  <p:cNvPr id="13340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51"/>
                    <a:ext cx="1031" cy="97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1400" b="1"/>
                      <a:t>산출물</a:t>
                    </a:r>
                  </a:p>
                  <a:p>
                    <a:pPr algn="ctr"/>
                    <a:r>
                      <a:rPr lang="ko-KR" altLang="en-US" sz="1400" b="1"/>
                      <a:t>검증</a:t>
                    </a:r>
                  </a:p>
                </p:txBody>
              </p:sp>
            </p:grpSp>
            <p:grpSp>
              <p:nvGrpSpPr>
                <p:cNvPr id="13333" name="Group 19"/>
                <p:cNvGrpSpPr>
                  <a:grpSpLocks/>
                </p:cNvGrpSpPr>
                <p:nvPr/>
              </p:nvGrpSpPr>
              <p:grpSpPr bwMode="auto">
                <a:xfrm>
                  <a:off x="385" y="2840"/>
                  <a:ext cx="771" cy="772"/>
                  <a:chOff x="601" y="1551"/>
                  <a:chExt cx="1056" cy="998"/>
                </a:xfrm>
              </p:grpSpPr>
              <p:sp>
                <p:nvSpPr>
                  <p:cNvPr id="133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626" y="1576"/>
                    <a:ext cx="1031" cy="973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ko-KR" sz="1600"/>
                  </a:p>
                </p:txBody>
              </p:sp>
              <p:sp>
                <p:nvSpPr>
                  <p:cNvPr id="13338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51"/>
                    <a:ext cx="1031" cy="97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1400" b="1"/>
                      <a:t>개발방법론</a:t>
                    </a:r>
                  </a:p>
                  <a:p>
                    <a:pPr algn="ctr"/>
                    <a:r>
                      <a:rPr lang="ko-KR" altLang="en-US" sz="1400" b="1"/>
                      <a:t>및</a:t>
                    </a:r>
                  </a:p>
                  <a:p>
                    <a:pPr algn="ctr"/>
                    <a:r>
                      <a:rPr lang="ko-KR" altLang="en-US" sz="1400" b="1"/>
                      <a:t>처리절차</a:t>
                    </a:r>
                  </a:p>
                </p:txBody>
              </p:sp>
            </p:grpSp>
            <p:grpSp>
              <p:nvGrpSpPr>
                <p:cNvPr id="13334" name="Group 22"/>
                <p:cNvGrpSpPr>
                  <a:grpSpLocks/>
                </p:cNvGrpSpPr>
                <p:nvPr/>
              </p:nvGrpSpPr>
              <p:grpSpPr bwMode="auto">
                <a:xfrm>
                  <a:off x="385" y="3657"/>
                  <a:ext cx="771" cy="408"/>
                  <a:chOff x="601" y="1551"/>
                  <a:chExt cx="1056" cy="998"/>
                </a:xfrm>
              </p:grpSpPr>
              <p:sp>
                <p:nvSpPr>
                  <p:cNvPr id="1333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626" y="1576"/>
                    <a:ext cx="1031" cy="973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ko-KR" sz="1600"/>
                  </a:p>
                </p:txBody>
              </p:sp>
              <p:sp>
                <p:nvSpPr>
                  <p:cNvPr id="1333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551"/>
                    <a:ext cx="1031" cy="97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1400" b="1"/>
                      <a:t>보고체계</a:t>
                    </a:r>
                  </a:p>
                </p:txBody>
              </p:sp>
            </p:grpSp>
          </p:grpSp>
          <p:grpSp>
            <p:nvGrpSpPr>
              <p:cNvPr id="13326" name="Group 25"/>
              <p:cNvGrpSpPr>
                <a:grpSpLocks/>
              </p:cNvGrpSpPr>
              <p:nvPr/>
            </p:nvGrpSpPr>
            <p:grpSpPr bwMode="auto">
              <a:xfrm>
                <a:off x="385" y="3838"/>
                <a:ext cx="771" cy="408"/>
                <a:chOff x="601" y="1551"/>
                <a:chExt cx="1056" cy="998"/>
              </a:xfrm>
            </p:grpSpPr>
            <p:sp>
              <p:nvSpPr>
                <p:cNvPr id="13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626" y="1576"/>
                  <a:ext cx="1031" cy="973"/>
                </a:xfrm>
                <a:prstGeom prst="rect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ko-KR" sz="1600"/>
                </a:p>
              </p:txBody>
            </p:sp>
            <p:sp>
              <p:nvSpPr>
                <p:cNvPr id="13328" name="Rectangle 27"/>
                <p:cNvSpPr>
                  <a:spLocks noChangeArrowheads="1"/>
                </p:cNvSpPr>
                <p:nvPr/>
              </p:nvSpPr>
              <p:spPr bwMode="auto">
                <a:xfrm>
                  <a:off x="601" y="1551"/>
                  <a:ext cx="1031" cy="973"/>
                </a:xfrm>
                <a:prstGeom prst="rect">
                  <a:avLst/>
                </a:prstGeom>
                <a:solidFill>
                  <a:srgbClr val="DDDDDD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400" b="1"/>
                    <a:t>교육 및</a:t>
                  </a:r>
                </a:p>
                <a:p>
                  <a:pPr algn="ctr"/>
                  <a:r>
                    <a:rPr lang="ko-KR" altLang="en-US" sz="1400" b="1"/>
                    <a:t>기술이전</a:t>
                  </a:r>
                </a:p>
              </p:txBody>
            </p:sp>
          </p:grpSp>
        </p:grpSp>
        <p:grpSp>
          <p:nvGrpSpPr>
            <p:cNvPr id="13317" name="Group 28"/>
            <p:cNvGrpSpPr>
              <a:grpSpLocks/>
            </p:cNvGrpSpPr>
            <p:nvPr/>
          </p:nvGrpSpPr>
          <p:grpSpPr bwMode="auto">
            <a:xfrm>
              <a:off x="1020" y="754"/>
              <a:ext cx="4445" cy="3493"/>
              <a:chOff x="1020" y="754"/>
              <a:chExt cx="4445" cy="3493"/>
            </a:xfrm>
          </p:grpSpPr>
          <p:sp>
            <p:nvSpPr>
              <p:cNvPr id="13318" name="Rectangle 29"/>
              <p:cNvSpPr>
                <a:spLocks noChangeArrowheads="1"/>
              </p:cNvSpPr>
              <p:nvPr/>
            </p:nvSpPr>
            <p:spPr bwMode="auto">
              <a:xfrm>
                <a:off x="1020" y="754"/>
                <a:ext cx="4445" cy="39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r>
                  <a:rPr lang="en-US" altLang="ko-KR" sz="1200"/>
                  <a:t>• </a:t>
                </a:r>
                <a:r>
                  <a:rPr lang="ko-KR" altLang="en-US" sz="1200"/>
                  <a:t>현업의 </a:t>
                </a:r>
                <a:r>
                  <a:rPr lang="en-US" altLang="ko-KR" sz="1200"/>
                  <a:t>Working Group</a:t>
                </a:r>
                <a:r>
                  <a:rPr lang="ko-KR" altLang="en-US" sz="1200"/>
                  <a:t>을 이용하여 현업의 의견을 최대한 반영할 수 있도록 함</a:t>
                </a:r>
              </a:p>
              <a:p>
                <a:pPr algn="just"/>
                <a:r>
                  <a:rPr lang="en-US" altLang="ko-KR" sz="1200"/>
                  <a:t>• Working Group</a:t>
                </a:r>
                <a:r>
                  <a:rPr lang="ko-KR" altLang="en-US" sz="1200"/>
                  <a:t>의 효율적인 운영을 위해 </a:t>
                </a:r>
                <a:r>
                  <a:rPr lang="en-US" altLang="ko-KR" sz="1200"/>
                  <a:t>Workshop </a:t>
                </a:r>
                <a:r>
                  <a:rPr lang="ko-KR" altLang="en-US" sz="1200"/>
                  <a:t>형태의 업무수행 방식을 사용함</a:t>
                </a:r>
              </a:p>
            </p:txBody>
          </p:sp>
          <p:sp>
            <p:nvSpPr>
              <p:cNvPr id="13319" name="Rectangle 30"/>
              <p:cNvSpPr>
                <a:spLocks noChangeArrowheads="1"/>
              </p:cNvSpPr>
              <p:nvPr/>
            </p:nvSpPr>
            <p:spPr bwMode="auto">
              <a:xfrm>
                <a:off x="1020" y="1218"/>
                <a:ext cx="4445" cy="39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r>
                  <a:rPr lang="en-US" altLang="ko-KR" sz="1200"/>
                  <a:t>• </a:t>
                </a:r>
                <a:r>
                  <a:rPr lang="ko-KR" altLang="en-US" sz="1200"/>
                  <a:t>정보기술에 관련된 내부 전문인력 및 주요 업무와 관련된 외부의 전문인력은 필요 시 적극적으로 </a:t>
                </a:r>
              </a:p>
              <a:p>
                <a:pPr algn="just"/>
                <a:r>
                  <a:rPr lang="ko-KR" altLang="en-US" sz="1200"/>
                  <a:t>  활용</a:t>
                </a:r>
              </a:p>
            </p:txBody>
          </p:sp>
          <p:sp>
            <p:nvSpPr>
              <p:cNvPr id="13320" name="Rectangle 31"/>
              <p:cNvSpPr>
                <a:spLocks noChangeArrowheads="1"/>
              </p:cNvSpPr>
              <p:nvPr/>
            </p:nvSpPr>
            <p:spPr bwMode="auto">
              <a:xfrm>
                <a:off x="1020" y="1671"/>
                <a:ext cx="4445" cy="39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r>
                  <a:rPr lang="en-US" altLang="ko-KR" sz="1200"/>
                  <a:t>• </a:t>
                </a:r>
                <a:r>
                  <a:rPr lang="ko-KR" altLang="en-US" sz="1200"/>
                  <a:t>기 완료되었거나 현재 진행중인 산출물을 최대한 활용하고 부족한 부분에 대해서는 수시로 보완함</a:t>
                </a:r>
              </a:p>
              <a:p>
                <a:pPr algn="just"/>
                <a:r>
                  <a:rPr lang="en-US" altLang="ko-KR" sz="1200"/>
                  <a:t>• </a:t>
                </a:r>
                <a:r>
                  <a:rPr lang="ko-KR" altLang="en-US" sz="1200"/>
                  <a:t>당사에서 수행한 유사 프로젝트의 경험과 자료를 최대한 활용함</a:t>
                </a:r>
              </a:p>
            </p:txBody>
          </p:sp>
          <p:sp>
            <p:nvSpPr>
              <p:cNvPr id="13321" name="Rectangle 32"/>
              <p:cNvSpPr>
                <a:spLocks noChangeArrowheads="1"/>
              </p:cNvSpPr>
              <p:nvPr/>
            </p:nvSpPr>
            <p:spPr bwMode="auto">
              <a:xfrm>
                <a:off x="1020" y="2125"/>
                <a:ext cx="4445" cy="39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r>
                  <a:rPr lang="en-US" altLang="ko-KR" sz="1200"/>
                  <a:t>• </a:t>
                </a:r>
                <a:r>
                  <a:rPr lang="ko-KR" altLang="en-US" sz="1200"/>
                  <a:t>단계별로 작성된 산출물에 대해 완료 시 사업추진위원회와 구축전담반에서 충분히 검토할 숭 있도록</a:t>
                </a:r>
              </a:p>
              <a:p>
                <a:pPr algn="just"/>
                <a:r>
                  <a:rPr lang="ko-KR" altLang="en-US" sz="1200"/>
                  <a:t>  처리함</a:t>
                </a:r>
              </a:p>
            </p:txBody>
          </p:sp>
          <p:sp>
            <p:nvSpPr>
              <p:cNvPr id="13322" name="Rectangle 33"/>
              <p:cNvSpPr>
                <a:spLocks noChangeArrowheads="1"/>
              </p:cNvSpPr>
              <p:nvPr/>
            </p:nvSpPr>
            <p:spPr bwMode="auto">
              <a:xfrm>
                <a:off x="1020" y="2568"/>
                <a:ext cx="4445" cy="77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r>
                  <a:rPr lang="en-US" altLang="ko-KR" sz="1200"/>
                  <a:t>• </a:t>
                </a:r>
                <a:r>
                  <a:rPr lang="ko-KR" altLang="en-US" sz="1200"/>
                  <a:t>개발 방법론을 수행범위 및 요구사항에 최대한 적합하도록 선택 및 조정을 통하여 적용함</a:t>
                </a:r>
              </a:p>
              <a:p>
                <a:pPr algn="just"/>
                <a:r>
                  <a:rPr lang="en-US" altLang="ko-KR" sz="1200">
                    <a:latin typeface="Arial" pitchFamily="34" charset="0"/>
                  </a:rPr>
                  <a:t>•</a:t>
                </a:r>
                <a:r>
                  <a:rPr lang="en-US" altLang="ko-KR" sz="1200"/>
                  <a:t> </a:t>
                </a:r>
                <a:r>
                  <a:rPr lang="ko-KR" altLang="en-US" sz="1200"/>
                  <a:t>프로젝트 수행과 관련된 중요 일정에 대해서는 사전에 공지하여 관련 인력의 업무에 지장을 </a:t>
                </a:r>
              </a:p>
              <a:p>
                <a:pPr algn="just"/>
                <a:r>
                  <a:rPr lang="ko-KR" altLang="en-US" sz="1200"/>
                  <a:t>  최소화 함</a:t>
                </a:r>
              </a:p>
              <a:p>
                <a:pPr algn="just"/>
                <a:r>
                  <a:rPr lang="en-US" altLang="ko-KR" sz="1200">
                    <a:latin typeface="Arial" pitchFamily="34" charset="0"/>
                  </a:rPr>
                  <a:t>•</a:t>
                </a:r>
                <a:r>
                  <a:rPr lang="en-US" altLang="ko-KR" sz="1200"/>
                  <a:t> </a:t>
                </a:r>
                <a:r>
                  <a:rPr lang="ko-KR" altLang="en-US" sz="1200"/>
                  <a:t>본 프로젝트와 관련된 추진 과업이 있을 경우 사전에 충분한 의견 교환을 통해 일치된 방향으로</a:t>
                </a:r>
              </a:p>
              <a:p>
                <a:pPr algn="just"/>
                <a:r>
                  <a:rPr lang="ko-KR" altLang="en-US" sz="1200"/>
                  <a:t>  진행할 수 있도록 함</a:t>
                </a:r>
              </a:p>
            </p:txBody>
          </p:sp>
          <p:sp>
            <p:nvSpPr>
              <p:cNvPr id="13323" name="Rectangle 34"/>
              <p:cNvSpPr>
                <a:spLocks noChangeArrowheads="1"/>
              </p:cNvSpPr>
              <p:nvPr/>
            </p:nvSpPr>
            <p:spPr bwMode="auto">
              <a:xfrm>
                <a:off x="1020" y="3385"/>
                <a:ext cx="4445" cy="39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r>
                  <a:rPr lang="en-US" altLang="ko-KR" sz="1200"/>
                  <a:t>• </a:t>
                </a:r>
                <a:r>
                  <a:rPr lang="ko-KR" altLang="en-US" sz="1200"/>
                  <a:t>정기적인 주간 및 월간 보고를 실시함</a:t>
                </a:r>
              </a:p>
              <a:p>
                <a:pPr algn="just"/>
                <a:r>
                  <a:rPr lang="en-US" altLang="ko-KR" sz="1200">
                    <a:latin typeface="Arial" pitchFamily="34" charset="0"/>
                  </a:rPr>
                  <a:t>•</a:t>
                </a:r>
                <a:r>
                  <a:rPr lang="en-US" altLang="ko-KR" sz="1200"/>
                  <a:t> </a:t>
                </a:r>
                <a:r>
                  <a:rPr lang="ko-KR" altLang="en-US" sz="1200"/>
                  <a:t>중요사항 발생시 이를 위한 비정기적인 회의를 운영함</a:t>
                </a:r>
              </a:p>
            </p:txBody>
          </p:sp>
          <p:sp>
            <p:nvSpPr>
              <p:cNvPr id="13324" name="Rectangle 35"/>
              <p:cNvSpPr>
                <a:spLocks noChangeArrowheads="1"/>
              </p:cNvSpPr>
              <p:nvPr/>
            </p:nvSpPr>
            <p:spPr bwMode="auto">
              <a:xfrm>
                <a:off x="1020" y="3849"/>
                <a:ext cx="4445" cy="39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just"/>
                <a:r>
                  <a:rPr lang="en-US" altLang="ko-KR" sz="1200"/>
                  <a:t>• </a:t>
                </a:r>
                <a:r>
                  <a:rPr lang="ko-KR" altLang="en-US" sz="1200"/>
                  <a:t>각 수행 단계 시 필요한 교육을 통해 기술 이전을 실시함</a:t>
                </a:r>
              </a:p>
              <a:p>
                <a:pPr algn="just"/>
                <a:r>
                  <a:rPr lang="en-US" altLang="ko-KR" sz="1200">
                    <a:latin typeface="Arial" pitchFamily="34" charset="0"/>
                  </a:rPr>
                  <a:t>•</a:t>
                </a:r>
                <a:r>
                  <a:rPr lang="en-US" altLang="ko-KR" sz="1200"/>
                  <a:t> </a:t>
                </a:r>
                <a:r>
                  <a:rPr lang="ko-KR" altLang="en-US" sz="1200"/>
                  <a:t>단계별로 필요한 정보기술에 관련된 교육을 실시함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6025" y="3214688"/>
            <a:ext cx="4943475" cy="1143000"/>
          </a:xfrm>
        </p:spPr>
        <p:txBody>
          <a:bodyPr/>
          <a:lstStyle/>
          <a:p>
            <a:pPr eaLnBrk="1" hangingPunct="1"/>
            <a:r>
              <a:rPr lang="en-US" altLang="ko-KR" smtClean="0"/>
              <a:t>II. </a:t>
            </a:r>
            <a:r>
              <a:rPr lang="ko-KR" altLang="en-US" smtClean="0"/>
              <a:t>제안업체 일반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크리스탈M"/>
        <a:ea typeface="HY크리스탈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3598</Words>
  <Application>Microsoft Office PowerPoint</Application>
  <PresentationFormat>화면 슬라이드 쇼(4:3)</PresentationFormat>
  <Paragraphs>1027</Paragraphs>
  <Slides>49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49</vt:i4>
      </vt:variant>
    </vt:vector>
  </HeadingPairs>
  <TitlesOfParts>
    <vt:vector size="52" baseType="lpstr">
      <vt:lpstr>디자인 사용자 지정</vt:lpstr>
      <vt:lpstr>Image</vt:lpstr>
      <vt:lpstr>비트맵 이미지</vt:lpstr>
      <vt:lpstr>myfood.com 상명대 맛집 홈페이지 구축 제안서</vt:lpstr>
      <vt:lpstr>Table of Contents</vt:lpstr>
      <vt:lpstr>1. 제안개요</vt:lpstr>
      <vt:lpstr>슬라이드 4</vt:lpstr>
      <vt:lpstr>슬라이드 5</vt:lpstr>
      <vt:lpstr>제안범위</vt:lpstr>
      <vt:lpstr>제안의 전제조건</vt:lpstr>
      <vt:lpstr>사업 수행 전략</vt:lpstr>
      <vt:lpstr>II. 제안업체 일반</vt:lpstr>
      <vt:lpstr>일반현황</vt:lpstr>
      <vt:lpstr>조직 및 인원</vt:lpstr>
      <vt:lpstr>주요 사업 실적</vt:lpstr>
      <vt:lpstr>주요 사업 실적</vt:lpstr>
      <vt:lpstr>III. 시스템 구축</vt:lpstr>
      <vt:lpstr>시스템 구성도</vt:lpstr>
      <vt:lpstr>시스템 구성도</vt:lpstr>
      <vt:lpstr>환경분석</vt:lpstr>
      <vt:lpstr>웹사이트 구축 방안</vt:lpstr>
      <vt:lpstr>웹사이트 구축 방안</vt:lpstr>
      <vt:lpstr>웹사이트 구축 방안</vt:lpstr>
      <vt:lpstr>웹사이트 구축 방안</vt:lpstr>
      <vt:lpstr>웹사이트 구축 방안</vt:lpstr>
      <vt:lpstr>웹사이트 구축 방안</vt:lpstr>
      <vt:lpstr>웹사이트 구축 방안</vt:lpstr>
      <vt:lpstr>웹사이트 구축 방안</vt:lpstr>
      <vt:lpstr>웹사이트 구축 방안</vt:lpstr>
      <vt:lpstr>웹사이트 구축 방안</vt:lpstr>
      <vt:lpstr>웹사이트 구축 방안</vt:lpstr>
      <vt:lpstr>사업 관리 부문</vt:lpstr>
      <vt:lpstr>IV. 사업 관리 부문</vt:lpstr>
      <vt:lpstr>방법론 활용 방안</vt:lpstr>
      <vt:lpstr>방법론 활용 방안</vt:lpstr>
      <vt:lpstr>방법론 활용 방안</vt:lpstr>
      <vt:lpstr>방법론 활용 방안</vt:lpstr>
      <vt:lpstr>프로젝트 관리 방안</vt:lpstr>
      <vt:lpstr>프로젝트 관리 방안</vt:lpstr>
      <vt:lpstr>프로젝트 관리 방안</vt:lpstr>
      <vt:lpstr>프로젝트 관리 방안</vt:lpstr>
      <vt:lpstr>품질 보증 방안</vt:lpstr>
      <vt:lpstr>수행조직 및 업무분장</vt:lpstr>
      <vt:lpstr>향후 발전 방향</vt:lpstr>
      <vt:lpstr>V. 지원 부문</vt:lpstr>
      <vt:lpstr>유지보수계획</vt:lpstr>
      <vt:lpstr>유지보수계획</vt:lpstr>
      <vt:lpstr>기술이전 계획</vt:lpstr>
      <vt:lpstr>재해 복구 절차</vt:lpstr>
      <vt:lpstr>교육 훈련 계획</vt:lpstr>
      <vt:lpstr>유상 유지보수 내역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myfood.smu.ac.kr 상명대 맛집 홈페이지 구축 제안서</dc:title>
  <dc:creator>Local</dc:creator>
  <cp:lastModifiedBy>MYCOM</cp:lastModifiedBy>
  <cp:revision>41</cp:revision>
  <dcterms:created xsi:type="dcterms:W3CDTF">2007-04-01T08:49:35Z</dcterms:created>
  <dcterms:modified xsi:type="dcterms:W3CDTF">2007-04-03T14:26:33Z</dcterms:modified>
</cp:coreProperties>
</file>