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1" r:id="rId3"/>
    <p:sldId id="29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95" r:id="rId14"/>
    <p:sldId id="305" r:id="rId15"/>
    <p:sldId id="308" r:id="rId16"/>
    <p:sldId id="306" r:id="rId17"/>
    <p:sldId id="307" r:id="rId18"/>
    <p:sldId id="309" r:id="rId19"/>
  </p:sldIdLst>
  <p:sldSz cx="9144000" cy="6858000" type="screen4x3"/>
  <p:notesSz cx="6858000" cy="9144000"/>
  <p:defaultTextStyle>
    <a:lvl1pPr marL="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52" autoAdjust="0"/>
    <p:restoredTop sz="87995" autoAdjust="0"/>
  </p:normalViewPr>
  <p:slideViewPr>
    <p:cSldViewPr>
      <p:cViewPr varScale="1">
        <p:scale>
          <a:sx n="88" d="100"/>
          <a:sy n="88" d="100"/>
        </p:scale>
        <p:origin x="-4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9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altLang="ko-KR" smtClean="0"/>
              <a:pPr/>
              <a:t>8/20/2007</a:t>
            </a:fld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ko-KR" smtClean="0"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2006/6/28</a:t>
            </a:fld>
            <a:endParaRPr lang="ko-K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ko-K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latinLnBrk="1"/>
            <a:r>
              <a:rPr lang="ko-KR"/>
              <a:t>마스터 텍스트 스타일을 편집합니다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ko-K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ko-K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ko-KR" smtClean="0"/>
              <a:pPr/>
              <a:t>1</a:t>
            </a:fld>
            <a:endParaRPr 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en-US" altLang="ko-KR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1" hangingPunct="1">
              <a:defRPr kumimoji="1" lang="ko-K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1" hangingPunct="1">
              <a:buNone/>
              <a:defRPr kumimoji="1" lang="ko-KR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1" hangingPunct="1">
              <a:buNone/>
            </a:lvl2pPr>
            <a:lvl3pPr marL="914400" indent="0" algn="ctr" eaLnBrk="1" latinLnBrk="1" hangingPunct="1">
              <a:buNone/>
            </a:lvl3pPr>
            <a:lvl4pPr marL="1371600" indent="0" algn="ctr" eaLnBrk="1" latinLnBrk="1" hangingPunct="1">
              <a:buNone/>
            </a:lvl4pPr>
            <a:lvl5pPr marL="1828800" indent="0" algn="ctr" eaLnBrk="1" latinLnBrk="1" hangingPunct="1">
              <a:buNone/>
            </a:lvl5pPr>
            <a:lvl6pPr marL="2286000" indent="0" algn="ctr" eaLnBrk="1" latinLnBrk="1" hangingPunct="1">
              <a:buNone/>
            </a:lvl6pPr>
            <a:lvl7pPr marL="2743200" indent="0" algn="ctr" eaLnBrk="1" latinLnBrk="1" hangingPunct="1">
              <a:buNone/>
            </a:lvl7pPr>
            <a:lvl8pPr marL="3200400" indent="0" algn="ctr" eaLnBrk="1" latinLnBrk="1" hangingPunct="1">
              <a:buNone/>
            </a:lvl8pPr>
            <a:lvl9pPr marL="3657600" indent="0" algn="ctr" eaLnBrk="1" latinLnBrk="1" hangingPunct="1">
              <a:buNone/>
            </a:lvl9pPr>
            <a:extLst/>
          </a:lstStyle>
          <a:p>
            <a:r>
              <a:rPr kumimoji="1" lang="ko-KR"/>
              <a:t>만든 이 정보를 입력하십시오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2006/6/28</a:t>
            </a:fld>
            <a:endParaRPr kumimoji="1" lang="ko-KR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위 1개, 아래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>
          <a:xfrm>
            <a:off x="8610600" y="602166"/>
            <a:ext cx="533400" cy="597959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642918"/>
            <a:ext cx="8077200" cy="35719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1000108"/>
            <a:ext cx="8074152" cy="23161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24042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643314"/>
            <a:ext cx="3965448" cy="261118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fld id="{FEC9D3F2-7140-49B9-866C-D21246A5836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 smtClean="0"/>
              <a:t>제목을 입력하십시오</a:t>
            </a:r>
            <a:endParaRPr kumimoji="1" lang="ko-KR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 latinLnBrk="1"/>
            <a:fld id="{CBEC585F-C108-48D6-9331-6628A0FBB73B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3개, 왼쪽 1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785794"/>
            <a:ext cx="3962400" cy="1552022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373756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714620"/>
            <a:ext cx="3962400" cy="158306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351862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643446"/>
            <a:ext cx="3962400" cy="160495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fld id="{7293A964-5F5E-47DC-ABD9-08A6A9FFD04F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4개(오른쪽 1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 latinLnBrk="1"/>
            <a:fld id="{968C9C2A-D3B8-4543-8A47-F59C20C16D9A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3개, 왼쪽 2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 latinLnBrk="1"/>
            <a:fld id="{29ED4C97-3C5D-482A-99AD-AD992C3024D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5개(오른쪽 2개, 왼쪽 3개)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1" hangingPunct="1">
              <a:defRPr kumimoji="1" lang="ko-KR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 latinLnBrk="1"/>
            <a:fld id="{3EF8FEE9-63ED-4C1B-8C25-9B47C2DA1E72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6개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>
          <a:xfrm>
            <a:off x="8610600" y="0"/>
            <a:ext cx="533400" cy="6858000"/>
          </a:xfrm>
        </p:spPr>
        <p:txBody>
          <a:bodyPr/>
          <a:lstStyle>
            <a:extLst/>
          </a:lstStyle>
          <a:p>
            <a:pPr eaLnBrk="1" latinLnBrk="1" hangingPunct="1"/>
            <a:r>
              <a:rPr lang="ko-KR" altLang="en-US" dirty="0" smtClean="0"/>
              <a:t>마스터 제목 스타일 편집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1" lang="ko-KR"/>
              <a:t>회사</a:t>
            </a:r>
            <a:r>
              <a:rPr kumimoji="1" lang="ko-KR" baseline="0"/>
              <a:t> 로고</a:t>
            </a:r>
            <a:endParaRPr kumimoji="1" lang="ko-KR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1" hangingPunct="1">
              <a:defRPr kumimoji="1" lang="ko-KR" b="1"/>
            </a:lvl1pPr>
            <a:extLst/>
          </a:lstStyle>
          <a:p>
            <a:pPr lvl="0" latinLnBrk="1"/>
            <a:r>
              <a:rPr kumimoji="1" lang="ko-KR"/>
              <a:t>금액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날짜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1" hangingPunct="1">
              <a:defRPr kumimoji="1" lang="ko-KR" sz="800"/>
            </a:lvl1pPr>
            <a:extLst/>
          </a:lstStyle>
          <a:p>
            <a:pPr lvl="0" latinLnBrk="1"/>
            <a:r>
              <a:rPr kumimoji="1" lang="ko-KR"/>
              <a:t>설명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1" hangingPunct="1">
              <a:defRPr kumimoji="1" lang="ko-KR" sz="1200"/>
            </a:lvl1pPr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 latinLnBrk="1"/>
            <a:fld id="{E8BD303E-7304-41BE-B693-A76D7275A3B0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안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 baseline="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1" hangingPunct="1">
              <a:buFontTx/>
              <a:buNone/>
              <a:defRPr kumimoji="1" lang="ko-KR" sz="1100"/>
            </a:lvl1pPr>
            <a:extLst/>
          </a:lstStyle>
          <a:p>
            <a:pPr lvl="0" latinLnBrk="1"/>
            <a:r>
              <a:rPr kumimoji="1" lang="ko-KR"/>
              <a:t>안건 항목을 입력하십시오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1" hangingPunct="1">
              <a:buFontTx/>
              <a:buNone/>
              <a:defRPr kumimoji="1" lang="ko-KR" sz="1100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페이지 번호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1" hangingPunct="1">
              <a:defRPr kumimoji="1" lang="ko-KR" sz="1100"/>
            </a:lvl1pPr>
            <a:extLst/>
          </a:lstStyle>
          <a:p>
            <a:pPr algn="r" latinLnBrk="1"/>
            <a:fld id="{F17F374F-8F2E-42FC-B8C0-8EDFCA32CD96}" type="datetime1">
              <a:rPr kumimoji="1" lang="en-US" altLang="ko-KR" sz="1100"/>
              <a:pPr algn="r" latinLnBrk="1"/>
              <a:t>8/20/2007</a:t>
            </a:fld>
            <a:endParaRPr kumimoji="1" lang="ko-KR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1" hangingPunct="1">
              <a:defRPr kumimoji="1" lang="ko-KR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1" lang="ko-KR" altLang="en-US" smtClean="0"/>
              <a:t>마스터 제목 스타일 편집</a:t>
            </a:r>
            <a:endParaRPr kumimoji="1" lang="ko-KR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1" hangingPunct="1">
              <a:defRPr kumimoji="1" lang="ko-KR"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/>
              <a:pPr/>
              <a:t>2006/6/28</a:t>
            </a:fld>
            <a:endParaRPr kumimoji="1" lang="ko-K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1" hangingPunct="1">
              <a:defRPr kumimoji="1" lang="ko-KR">
                <a:solidFill>
                  <a:schemeClr val="bg1"/>
                </a:solidFill>
              </a:defRPr>
            </a:lvl1pPr>
            <a:extLst/>
          </a:lstStyle>
          <a:p>
            <a:endParaRPr kumimoji="1" lang="ko-KR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404794"/>
          </a:xfrm>
          <a:solidFill>
            <a:schemeClr val="accent6">
              <a:shade val="75000"/>
            </a:schemeClr>
          </a:solidFill>
        </p:spPr>
        <p:txBody>
          <a:bodyPr>
            <a:no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/>
              <a:t>제목을 입력하십시오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 latinLnBrk="1"/>
            <a:fld id="{F7F1F872-C5DE-403B-85F0-1024E6CA1886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 latinLnBrk="1"/>
            <a:fld id="{73B9D0E9-7F95-4423-9114-95494EF8154E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1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57232"/>
            <a:ext cx="8077200" cy="5391168"/>
          </a:xfrm>
        </p:spPr>
        <p:txBody>
          <a:bodyPr/>
          <a:lstStyle>
            <a:lvl1pPr marL="228600" indent="-228600">
              <a:buFont typeface="+mj-lt"/>
              <a:buAutoNum type="arabicPeriod"/>
              <a:defRPr/>
            </a:lvl1pPr>
            <a:lvl2pPr>
              <a:buFont typeface="Wingdings" pitchFamily="2" charset="2"/>
              <a:buChar char="l"/>
              <a:defRPr/>
            </a:lvl2pPr>
            <a:lvl3pPr>
              <a:buFont typeface="Wingdings" pitchFamily="2" charset="2"/>
              <a:buChar char="Ø"/>
              <a:defRPr/>
            </a:lvl3pPr>
            <a:lvl4pPr>
              <a:buFont typeface="Wingdings" pitchFamily="2" charset="2"/>
              <a:buChar char="ü"/>
              <a:defRPr/>
            </a:lvl4pPr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 latinLnBrk="1"/>
            <a:fld id="{828FD173-2CB3-4214-8741-970D8D476901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 latinLnBrk="1"/>
            <a:fld id="{A1704A40-8D3B-4404-9986-2B5D36474D63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1개, 왼쪽 2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smtClean="0"/>
              <a:t>둘째 수준</a:t>
            </a:r>
          </a:p>
          <a:p>
            <a:pPr lvl="2" eaLnBrk="1" latinLnBrk="1" hangingPunct="1"/>
            <a:r>
              <a:rPr lang="ko-KR" altLang="en-US" smtClean="0"/>
              <a:t>셋째 수준</a:t>
            </a:r>
          </a:p>
          <a:p>
            <a:pPr lvl="3" eaLnBrk="1" latinLnBrk="1" hangingPunct="1"/>
            <a:r>
              <a:rPr lang="ko-KR" altLang="en-US" smtClean="0"/>
              <a:t>넷째 수준</a:t>
            </a:r>
          </a:p>
          <a:p>
            <a:pPr lvl="4" eaLnBrk="1" latinLnBrk="1" hangingPunct="1"/>
            <a:r>
              <a:rPr lang="ko-KR" altLang="en-US" smtClean="0"/>
              <a:t>다섯째 수준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fld id="{DE3B91AD-F2C9-43CB-A84C-1D5C130F2509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구역 3개(오른쪽 2개, 왼쪽 1개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1" hangingPunct="1"/>
            <a:r>
              <a:rPr lang="ko-KR" altLang="en-US" smtClean="0"/>
              <a:t>마스터 제목 스타일 편집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785794"/>
            <a:ext cx="3962400" cy="5462606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404794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785794"/>
            <a:ext cx="3962400" cy="2530430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395480"/>
          </a:xfrm>
          <a:solidFill>
            <a:schemeClr val="accent6">
              <a:shade val="75000"/>
            </a:schemeClr>
          </a:solidFill>
        </p:spPr>
        <p:txBody>
          <a:bodyPr>
            <a:normAutofit/>
          </a:bodyPr>
          <a:lstStyle>
            <a:lvl1pPr eaLnBrk="1" latinLnBrk="1" hangingPunct="1">
              <a:defRPr kumimoji="1" lang="ko-KR" sz="1600" b="1">
                <a:solidFill>
                  <a:schemeClr val="bg1"/>
                </a:solidFill>
              </a:defRPr>
            </a:lvl1pPr>
            <a:extLst/>
          </a:lstStyle>
          <a:p>
            <a:pPr lvl="0" latinLnBrk="1"/>
            <a:r>
              <a:rPr kumimoji="1" lang="ko-KR" dirty="0"/>
              <a:t>제목을 입력하십시오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714752"/>
            <a:ext cx="3965448" cy="2539744"/>
          </a:xfrm>
        </p:spPr>
        <p:txBody>
          <a:bodyPr/>
          <a:lstStyle>
            <a:extLst/>
          </a:lstStyle>
          <a:p>
            <a:pPr lvl="0" eaLnBrk="1" latinLnBrk="1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1" hangingPunct="1"/>
            <a:r>
              <a:rPr lang="ko-KR" altLang="en-US" dirty="0" smtClean="0"/>
              <a:t>둘째 수준</a:t>
            </a:r>
          </a:p>
          <a:p>
            <a:pPr lvl="2" eaLnBrk="1" latinLnBrk="1" hangingPunct="1"/>
            <a:r>
              <a:rPr lang="ko-KR" altLang="en-US" dirty="0" smtClean="0"/>
              <a:t>셋째 수준</a:t>
            </a:r>
          </a:p>
          <a:p>
            <a:pPr lvl="3" eaLnBrk="1" latinLnBrk="1" hangingPunct="1"/>
            <a:r>
              <a:rPr lang="ko-KR" altLang="en-US" dirty="0" smtClean="0"/>
              <a:t>넷째 수준</a:t>
            </a:r>
          </a:p>
          <a:p>
            <a:pPr lvl="4" eaLnBrk="1" latinLnBrk="1" hangingPunct="1"/>
            <a:r>
              <a:rPr lang="ko-KR" altLang="en-US" dirty="0" smtClean="0"/>
              <a:t>다섯째 수준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 latinLnBrk="1"/>
            <a:fld id="{27D93220-918A-400D-B3FA-D8B22567DEBB}" type="datetime1">
              <a:rPr/>
              <a:pPr algn="r" latinLnBrk="1"/>
              <a:t>2006/6/28</a:t>
            </a:fld>
            <a:endParaRPr kumimoji="1" lang="ko-KR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1" 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4" name="Image" r:id="rId19" imgW="12190476" imgH="9142857" progId="">
              <p:embed/>
            </p:oleObj>
          </a:graphicData>
        </a:graphic>
      </p:graphicFrame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1" hangingPunct="1"/>
            <a:r>
              <a:rPr kumimoji="1" lang="ko-KR" altLang="en-US" smtClean="0"/>
              <a:t>마스터 제목 스타일 편집</a:t>
            </a:r>
            <a:endParaRPr kumimoji="1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642918"/>
            <a:ext cx="8077200" cy="560548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1" hangingPunct="1"/>
            <a:r>
              <a:rPr kumimoji="1" lang="ko-KR" altLang="en-US" smtClean="0"/>
              <a:t>마스터 텍스트 스타일을 편집합니다</a:t>
            </a:r>
          </a:p>
          <a:p>
            <a:pPr lvl="1" eaLnBrk="1" latinLnBrk="1" hangingPunct="1"/>
            <a:r>
              <a:rPr kumimoji="1" lang="ko-KR" altLang="en-US" smtClean="0"/>
              <a:t>둘째 수준</a:t>
            </a:r>
          </a:p>
          <a:p>
            <a:pPr lvl="2" eaLnBrk="1" latinLnBrk="1" hangingPunct="1"/>
            <a:r>
              <a:rPr kumimoji="1" lang="ko-KR" altLang="en-US" smtClean="0"/>
              <a:t>셋째 수준</a:t>
            </a:r>
          </a:p>
          <a:p>
            <a:pPr lvl="3" eaLnBrk="1" latinLnBrk="1" hangingPunct="1"/>
            <a:r>
              <a:rPr kumimoji="1" lang="ko-KR" altLang="en-US" smtClean="0"/>
              <a:t>넷째 수준</a:t>
            </a:r>
          </a:p>
          <a:p>
            <a:pPr lvl="4" eaLnBrk="1" latinLnBrk="1" hangingPunct="1"/>
            <a:r>
              <a:rPr kumimoji="1" lang="ko-KR" altLang="en-US" smtClean="0"/>
              <a:t>다섯째 수준</a:t>
            </a:r>
            <a:endParaRPr kumimoji="1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1" hangingPunct="1">
              <a:defRPr kumimoji="1" lang="ko-KR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 latinLnBrk="1"/>
            <a:fld id="{CCD717AA-EA39-47F3-8A0A-15B3575EDB53}" type="datetime1">
              <a:rPr/>
              <a:pPr algn="r" latinLnBrk="1"/>
              <a:t>2006/6/28</a:t>
            </a:fld>
            <a:endParaRPr kumimoji="1" lang="ko-KR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1" hangingPunct="1">
              <a:defRPr kumimoji="1" lang="ko-KR" sz="1000"/>
            </a:lvl1pPr>
            <a:extLst/>
          </a:lstStyle>
          <a:p>
            <a:pPr algn="r" latinLnBrk="1"/>
            <a:fld id="{256D3EEF-DE4E-429D-8EC4-DDC531AFF587}" type="slidenum">
              <a:rPr kumimoji="1" lang="ko-KR" sz="1000"/>
              <a:pPr algn="r" latinLnBrk="1"/>
              <a:t>‹#›</a:t>
            </a:fld>
            <a:endParaRPr kumimoji="1" lang="ko-KR" sz="100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1" hangingPunct="1">
              <a:defRPr kumimoji="1" lang="ko-KR" sz="1000">
                <a:solidFill>
                  <a:sysClr val="windowText" lastClr="000000"/>
                </a:solidFill>
              </a:defRPr>
            </a:lvl1pPr>
            <a:extLst/>
          </a:lstStyle>
          <a:p>
            <a:endParaRPr kumimoji="1" lang="ko-KR" sz="1000">
              <a:solidFill>
                <a:sysClr val="windowText" lastClr="000000"/>
              </a:solidFill>
            </a:endParaRPr>
          </a:p>
        </p:txBody>
      </p:sp>
      <p:sp>
        <p:nvSpPr>
          <p:cNvPr id="13" name="Rectangle 10"/>
          <p:cNvSpPr/>
          <p:nvPr userDrawn="1"/>
        </p:nvSpPr>
        <p:spPr>
          <a:xfrm rot="16200000">
            <a:off x="4270917" y="-4270917"/>
            <a:ext cx="602166" cy="9144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latinLnBrk="1"/>
            <a:endParaRPr kumimoji="1" 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1" hangingPunct="1">
        <a:spcBef>
          <a:spcPct val="0"/>
        </a:spcBef>
        <a:buNone/>
        <a:defRPr kumimoji="1" lang="ko-KR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FontTx/>
        <a:buNone/>
        <a:defRPr kumimoji="1" lang="ko-KR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har char="•"/>
        <a:defRPr kumimoji="1" lang="ko-K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1" lang="ko-K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86742" cy="1143008"/>
          </a:xfrm>
          <a:noFill/>
          <a:effectLst/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altLang="ko-K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Visual Studio 2005</a:t>
            </a:r>
            <a:r>
              <a:rPr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의 기능</a:t>
            </a:r>
            <a:endParaRPr lang="ko-K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14282" y="4143380"/>
            <a:ext cx="6934200" cy="437400"/>
          </a:xfrm>
          <a:noFill/>
        </p:spPr>
        <p:txBody>
          <a:bodyPr>
            <a:noAutofit/>
          </a:bodyPr>
          <a:lstStyle>
            <a:extLst/>
          </a:lstStyle>
          <a:p>
            <a:r>
              <a:rPr altLang="en-US" sz="2000" smtClean="0">
                <a:solidFill>
                  <a:srgbClr val="FFFF00"/>
                </a:solidFill>
              </a:rPr>
              <a:t>기술연구소</a:t>
            </a:r>
            <a:endParaRPr lang="ko-KR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Window Forms</a:t>
            </a:r>
            <a:r>
              <a:rPr altLang="en-US" smtClean="0"/>
              <a:t>의 향상된 기능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mtClean="0"/>
              <a:t>맞춤선과 위치 내 속성 편집의 두 가지를 사용하면 폼을 원하는 대로 훨씬 손쉽게 배열할 수 있습니다</a:t>
            </a:r>
            <a:r>
              <a:rPr lang="en-US" altLang="ko-KR" dirty="0" smtClean="0"/>
              <a:t>.</a:t>
            </a:r>
          </a:p>
          <a:p>
            <a:r>
              <a:rPr altLang="en-US" smtClean="0"/>
              <a:t>맞춤선을 사용하면 폼을 배열할 때 컨트롤을 다른 컨트롤과 손쉽게 정렬할 수 있습니다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altLang="en-US" smtClean="0"/>
              <a:t>맞춤선을 사용하여 컨트롤의 텍스트 정렬</a:t>
            </a:r>
            <a:endParaRPr lang="en-US" altLang="en-US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err="1" smtClean="0"/>
              <a:t>FlowLayoutPanel</a:t>
            </a:r>
            <a:r>
              <a:rPr lang="en-US" altLang="ko-KR" dirty="0" smtClean="0"/>
              <a:t>, </a:t>
            </a:r>
            <a:r>
              <a:rPr lang="en-US" altLang="ko-KR" b="1" dirty="0" err="1" smtClean="0"/>
              <a:t>TableLayoutPanel</a:t>
            </a:r>
            <a:r>
              <a:rPr altLang="en-US" smtClean="0"/>
              <a:t> 및 관리되는 </a:t>
            </a:r>
            <a:r>
              <a:rPr lang="en-US" altLang="ko-KR" b="1" dirty="0" err="1" smtClean="0"/>
              <a:t>WebBrowser</a:t>
            </a:r>
            <a:r>
              <a:rPr altLang="en-US" smtClean="0"/>
              <a:t> 컨트롤을 비롯하여 다른 유용한 컨트롤도 많이 추가 되었다</a:t>
            </a:r>
            <a:r>
              <a:rPr lang="en-US" altLang="en-US" dirty="0" smtClean="0"/>
              <a:t>.</a:t>
            </a:r>
            <a:endParaRPr lang="ko-KR" altLang="en-US" dirty="0"/>
          </a:p>
        </p:txBody>
      </p:sp>
      <p:pic>
        <p:nvPicPr>
          <p:cNvPr id="5" name="그림 4" descr="맞춤선으로다른컨트롤의가장자리로정렬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1428736"/>
            <a:ext cx="2562225" cy="1971675"/>
          </a:xfrm>
          <a:prstGeom prst="rect">
            <a:avLst/>
          </a:prstGeom>
        </p:spPr>
      </p:pic>
      <p:pic>
        <p:nvPicPr>
          <p:cNvPr id="6" name="그림 5" descr="맞춤선으로다른컨트롤의텍스트정렬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0298" y="3857628"/>
            <a:ext cx="2514600" cy="187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데이터 작업</a:t>
            </a:r>
            <a:r>
              <a:rPr lang="en-US" altLang="en-US" dirty="0" smtClean="0"/>
              <a:t>, </a:t>
            </a:r>
            <a:r>
              <a:rPr altLang="en-US" smtClean="0"/>
              <a:t>내 코드만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altLang="en-US" sz="1400" b="1" smtClean="0">
                <a:solidFill>
                  <a:srgbClr val="7030A0"/>
                </a:solidFill>
              </a:rPr>
              <a:t>데이터 작업</a:t>
            </a:r>
            <a:endParaRPr lang="en-US" altLang="en-US" sz="1400" b="1" dirty="0" smtClean="0">
              <a:solidFill>
                <a:srgbClr val="7030A0"/>
              </a:solidFill>
            </a:endParaRPr>
          </a:p>
          <a:p>
            <a:pPr lvl="1"/>
            <a:r>
              <a:rPr altLang="en-US" smtClean="0"/>
              <a:t>데이터 소스에 바인딩하는 작업을 단순화 하였다</a:t>
            </a:r>
            <a:r>
              <a:rPr lang="en-US" altLang="en-US" dirty="0" smtClean="0"/>
              <a:t>. </a:t>
            </a:r>
          </a:p>
          <a:p>
            <a:pPr lvl="1"/>
            <a:r>
              <a:rPr altLang="en-US" smtClean="0"/>
              <a:t>특정 데이터 항목으로 작업해야 하는 경우 테이블 또는 필드 그룹을 폼으로 끌어 오면 </a:t>
            </a:r>
            <a:r>
              <a:rPr lang="en-US" altLang="ko-KR" dirty="0" smtClean="0"/>
              <a:t>Visual Studio 2005</a:t>
            </a:r>
            <a:r>
              <a:rPr altLang="en-US" smtClean="0"/>
              <a:t>에서 자동으로 바인딩된 컨트롤을 만듭니다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altLang="en-US" sz="1400" b="1" smtClean="0">
                <a:solidFill>
                  <a:srgbClr val="7030A0"/>
                </a:solidFill>
              </a:rPr>
              <a:t>내코드만 </a:t>
            </a:r>
            <a:endParaRPr lang="en-US" altLang="en-US" sz="1400" b="1" dirty="0" smtClean="0">
              <a:solidFill>
                <a:srgbClr val="7030A0"/>
              </a:solidFill>
            </a:endParaRPr>
          </a:p>
          <a:p>
            <a:pPr lvl="1"/>
            <a:r>
              <a:rPr altLang="en-US" smtClean="0"/>
              <a:t>직접 작성하지 않은 모든 코드를 항상 건너뛰는 옵션 추가</a:t>
            </a:r>
            <a:endParaRPr lang="en-US" altLang="en-US" dirty="0" smtClean="0"/>
          </a:p>
          <a:p>
            <a:pPr lvl="1"/>
            <a:r>
              <a:rPr altLang="en-US" smtClean="0"/>
              <a:t>이 동작은 내 코드만 사용 옵션으로 제어하며</a:t>
            </a:r>
            <a:r>
              <a:rPr lang="en-US" altLang="ko-KR" dirty="0" smtClean="0"/>
              <a:t>, </a:t>
            </a:r>
            <a:r>
              <a:rPr altLang="en-US" smtClean="0"/>
              <a:t>이 옵션은 기본적으로 사용한다</a:t>
            </a:r>
            <a:r>
              <a:rPr lang="en-US" altLang="en-US" dirty="0" smtClean="0"/>
              <a:t>.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 descr="프로젝트차원의데이터소스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1643050"/>
            <a:ext cx="1771650" cy="2790825"/>
          </a:xfrm>
          <a:prstGeom prst="rect">
            <a:avLst/>
          </a:prstGeom>
        </p:spPr>
      </p:pic>
      <p:pic>
        <p:nvPicPr>
          <p:cNvPr id="6" name="그림 5" descr="디버그내코드만옵션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662" y="3000372"/>
            <a:ext cx="5009065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XML </a:t>
            </a:r>
            <a:r>
              <a:rPr altLang="en-US" smtClean="0"/>
              <a:t>코드 주석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smtClean="0"/>
              <a:t>코드를 문서화하는 작업은 응용 프로그램의 중요 하다</a:t>
            </a:r>
            <a:r>
              <a:rPr lang="en-US" altLang="en-US" sz="1800" dirty="0" smtClean="0"/>
              <a:t>. </a:t>
            </a:r>
          </a:p>
          <a:p>
            <a:r>
              <a:rPr lang="en-US" altLang="ko-KR" sz="1800" dirty="0" smtClean="0"/>
              <a:t>Visual Basic 2005</a:t>
            </a:r>
            <a:r>
              <a:rPr altLang="en-US" sz="1800" smtClean="0"/>
              <a:t>에는 코드에서 손쉽게 추출 및 구문 분석하고 설명서로 변환할 수 있는 </a:t>
            </a:r>
            <a:r>
              <a:rPr lang="en-US" altLang="ko-KR" sz="1800" dirty="0" smtClean="0"/>
              <a:t>XML </a:t>
            </a:r>
            <a:r>
              <a:rPr altLang="en-US" sz="1800" smtClean="0"/>
              <a:t>기반 주석을 만드는 기능이 추가되었다</a:t>
            </a:r>
            <a:r>
              <a:rPr lang="en-US" altLang="en-US" sz="1800" dirty="0" smtClean="0"/>
              <a:t>. </a:t>
            </a:r>
          </a:p>
          <a:p>
            <a:r>
              <a:rPr altLang="en-US" sz="1800" smtClean="0"/>
              <a:t>프로시저 외부에 </a:t>
            </a:r>
            <a:r>
              <a:rPr lang="en-US" altLang="ko-KR" sz="1800" dirty="0" smtClean="0"/>
              <a:t>''' </a:t>
            </a:r>
            <a:r>
              <a:rPr altLang="en-US" sz="1800" smtClean="0"/>
              <a:t>부호</a:t>
            </a:r>
            <a:r>
              <a:rPr lang="en-US" altLang="ko-KR" sz="1800" dirty="0" smtClean="0"/>
              <a:t>(''' </a:t>
            </a:r>
            <a:r>
              <a:rPr altLang="en-US" sz="1800" smtClean="0"/>
              <a:t>부호로 시작하는 주석</a:t>
            </a:r>
            <a:r>
              <a:rPr lang="en-US" altLang="ko-KR" sz="1800" dirty="0" smtClean="0"/>
              <a:t>)</a:t>
            </a:r>
            <a:r>
              <a:rPr altLang="en-US" sz="1800" smtClean="0"/>
              <a:t>를 입력한 다음 </a:t>
            </a:r>
            <a:r>
              <a:rPr lang="en-US" altLang="ko-KR" sz="1800" b="1" dirty="0" smtClean="0"/>
              <a:t>Enter</a:t>
            </a:r>
            <a:r>
              <a:rPr altLang="en-US" sz="1800" smtClean="0"/>
              <a:t> 키를 누른다</a:t>
            </a:r>
            <a:r>
              <a:rPr lang="en-US" altLang="en-US" sz="1800" dirty="0" smtClean="0"/>
              <a:t>. </a:t>
            </a:r>
          </a:p>
          <a:p>
            <a:r>
              <a:rPr altLang="en-US" sz="1800" smtClean="0"/>
              <a:t>그림 처럼 </a:t>
            </a:r>
            <a:r>
              <a:rPr lang="en-US" altLang="ko-KR" sz="1800" dirty="0" smtClean="0"/>
              <a:t>Visual Studio 2005</a:t>
            </a:r>
            <a:r>
              <a:rPr altLang="en-US" sz="1800" smtClean="0"/>
              <a:t>에서는 </a:t>
            </a:r>
            <a:r>
              <a:rPr lang="en-US" altLang="ko-KR" sz="1800" dirty="0" smtClean="0"/>
              <a:t>XML </a:t>
            </a:r>
            <a:r>
              <a:rPr altLang="en-US" sz="1800" smtClean="0"/>
              <a:t>기반 주석 구조를 자동으로 만든다</a:t>
            </a:r>
            <a:r>
              <a:rPr lang="en-US" altLang="en-US" sz="1800" dirty="0" smtClean="0"/>
              <a:t>. </a:t>
            </a:r>
          </a:p>
          <a:p>
            <a:endParaRPr lang="ko-KR" altLang="en-US" sz="1800" dirty="0"/>
          </a:p>
        </p:txBody>
      </p:sp>
      <p:pic>
        <p:nvPicPr>
          <p:cNvPr id="5" name="그림 4" descr="xml코드주석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3214686"/>
            <a:ext cx="4511874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/>
              <a:t>언어관련 향상 기능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언어관련 혁신 사항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연산자 오버로드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sz="2400" b="1" dirty="0" smtClean="0">
                <a:solidFill>
                  <a:srgbClr val="7030A0"/>
                </a:solidFill>
              </a:rPr>
              <a:t>연산자</a:t>
            </a:r>
            <a:r>
              <a:rPr lang="en-US" altLang="ko-KR" sz="2400" b="1" dirty="0" smtClean="0">
                <a:solidFill>
                  <a:srgbClr val="7030A0"/>
                </a:solidFill>
              </a:rPr>
              <a:t> </a:t>
            </a:r>
            <a:r>
              <a:rPr altLang="en-US" sz="2400" b="1" smtClean="0">
                <a:solidFill>
                  <a:srgbClr val="7030A0"/>
                </a:solidFill>
              </a:rPr>
              <a:t>오버로드 </a:t>
            </a:r>
            <a:endParaRPr lang="en-US" altLang="ko-KR" sz="2400" b="1" dirty="0" smtClean="0">
              <a:solidFill>
                <a:srgbClr val="7030A0"/>
              </a:solidFill>
            </a:endParaRPr>
          </a:p>
          <a:p>
            <a:pPr lvl="1"/>
            <a:r>
              <a:rPr lang="en-US" altLang="ko-KR" sz="1800" dirty="0" smtClean="0"/>
              <a:t>.NET Framework</a:t>
            </a:r>
            <a:r>
              <a:rPr altLang="en-US" sz="1800" smtClean="0"/>
              <a:t>는 원래 오버로드된 연산자를 지원하지만 </a:t>
            </a:r>
            <a:r>
              <a:rPr lang="en-US" altLang="ko-KR" sz="1800" dirty="0" smtClean="0"/>
              <a:t>Visual Basic</a:t>
            </a:r>
            <a:r>
              <a:rPr altLang="en-US" sz="1800" smtClean="0"/>
              <a:t>은 </a:t>
            </a:r>
            <a:r>
              <a:rPr lang="en-US" altLang="ko-KR" sz="1800" dirty="0" smtClean="0"/>
              <a:t>2005 </a:t>
            </a:r>
            <a:r>
              <a:rPr altLang="en-US" sz="1800" smtClean="0"/>
              <a:t>릴리스에서 부터 이 기능을 지원</a:t>
            </a:r>
            <a:r>
              <a:rPr lang="en-US" altLang="en-US" sz="1800" dirty="0" smtClean="0"/>
              <a:t> </a:t>
            </a:r>
            <a:r>
              <a:rPr altLang="en-US" sz="1800" smtClean="0"/>
              <a:t>한다</a:t>
            </a:r>
            <a:r>
              <a:rPr lang="en-US" altLang="en-US" sz="1800" dirty="0" smtClean="0"/>
              <a:t>.</a:t>
            </a:r>
          </a:p>
          <a:p>
            <a:pPr lvl="1"/>
            <a:r>
              <a:rPr altLang="en-US" sz="1800" smtClean="0"/>
              <a:t>이 기능을 사용하여 연산자의 기능을 특정 클래스로 오버로드하여 사용할 수 있을 뿐 아니라</a:t>
            </a:r>
            <a:r>
              <a:rPr lang="en-US" altLang="ko-KR" sz="1800" dirty="0" smtClean="0"/>
              <a:t>(</a:t>
            </a:r>
            <a:r>
              <a:rPr altLang="en-US" sz="1800" smtClean="0"/>
              <a:t>이전 릴리스에는 없는 기능</a:t>
            </a:r>
            <a:r>
              <a:rPr lang="en-US" altLang="ko-KR" sz="1800" dirty="0" smtClean="0"/>
              <a:t>) +, -, *, / </a:t>
            </a:r>
            <a:r>
              <a:rPr altLang="en-US" sz="1800" smtClean="0"/>
              <a:t>등과 같은 표준 언어 연산자에 대한 기능을 오버로드할 수도 있다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lang="en-US" altLang="ko-KR" sz="1800" dirty="0" smtClean="0"/>
              <a:t>+ </a:t>
            </a:r>
            <a:r>
              <a:rPr altLang="en-US" sz="1800" smtClean="0"/>
              <a:t>연산자는 일반적으로 숫자 값에 대해서만 정의되지만 </a:t>
            </a:r>
            <a:r>
              <a:rPr lang="en-US" altLang="ko-KR" sz="1800" b="1" dirty="0" smtClean="0"/>
              <a:t>String</a:t>
            </a:r>
            <a:r>
              <a:rPr altLang="en-US" sz="1800" smtClean="0"/>
              <a:t> 클래스에서 두 개의 피연산자를 연결하도록 연산자의 동작을 오버로드</a:t>
            </a:r>
            <a:r>
              <a:rPr lang="en-US" altLang="en-US" sz="1800" dirty="0" smtClean="0"/>
              <a:t> </a:t>
            </a:r>
            <a:r>
              <a:rPr altLang="en-US" sz="1800" smtClean="0"/>
              <a:t>되어 있다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altLang="en-US" sz="1800" smtClean="0"/>
              <a:t>연산자 오버로드가 지원되지 않는 상태에서 </a:t>
            </a:r>
            <a:r>
              <a:rPr lang="en-US" altLang="ko-KR" sz="1800" dirty="0" smtClean="0"/>
              <a:t>Point </a:t>
            </a:r>
            <a:r>
              <a:rPr altLang="en-US" sz="1800" smtClean="0"/>
              <a:t>및 </a:t>
            </a:r>
            <a:r>
              <a:rPr lang="en-US" altLang="ko-KR" sz="1800" dirty="0" smtClean="0"/>
              <a:t>Size </a:t>
            </a:r>
            <a:r>
              <a:rPr altLang="en-US" sz="1800" smtClean="0"/>
              <a:t>값을 추가하는 방법</a:t>
            </a:r>
            <a:endParaRPr lang="en-US" altLang="en-US" sz="1800" dirty="0" smtClean="0"/>
          </a:p>
          <a:p>
            <a:pPr lvl="2"/>
            <a:r>
              <a:rPr lang="en-US" sz="1800" dirty="0" smtClean="0"/>
              <a:t>Dim p2 As point = </a:t>
            </a:r>
            <a:r>
              <a:rPr lang="en-US" sz="1800" dirty="0" err="1" smtClean="0"/>
              <a:t>Point.op_Addition</a:t>
            </a:r>
            <a:r>
              <a:rPr lang="en-US" sz="1800" dirty="0" smtClean="0"/>
              <a:t>(p1, s1)</a:t>
            </a:r>
          </a:p>
          <a:p>
            <a:pPr lvl="1"/>
            <a:r>
              <a:rPr lang="en-US" altLang="ko-KR" sz="1800" dirty="0" smtClean="0"/>
              <a:t>Point </a:t>
            </a:r>
            <a:r>
              <a:rPr altLang="en-US" sz="1800" smtClean="0"/>
              <a:t>및 </a:t>
            </a:r>
            <a:r>
              <a:rPr lang="en-US" altLang="ko-KR" sz="1800" dirty="0" smtClean="0"/>
              <a:t>Size </a:t>
            </a:r>
            <a:r>
              <a:rPr altLang="en-US" sz="1800" smtClean="0"/>
              <a:t>구조에 대해 표준 수치 연산자를 사용하여 연산을 수행 </a:t>
            </a:r>
            <a:endParaRPr lang="en-US" altLang="en-US" sz="1800" dirty="0" smtClean="0"/>
          </a:p>
          <a:p>
            <a:pPr lvl="2"/>
            <a:r>
              <a:rPr lang="en-US" sz="1800" dirty="0" smtClean="0"/>
              <a:t>Dim p2 As Point = p1 + s1</a:t>
            </a:r>
          </a:p>
          <a:p>
            <a:pPr lvl="2"/>
            <a:r>
              <a:rPr altLang="en-US" sz="1800" smtClean="0"/>
              <a:t>이전 버전의 </a:t>
            </a:r>
            <a:r>
              <a:rPr lang="en-US" altLang="ko-KR" sz="1800" dirty="0" smtClean="0"/>
              <a:t>Visual Basic</a:t>
            </a:r>
            <a:r>
              <a:rPr altLang="en-US" sz="1800" smtClean="0"/>
              <a:t>에서는 </a:t>
            </a:r>
            <a:r>
              <a:rPr lang="en-US" altLang="ko-KR" sz="1800" dirty="0" err="1" smtClean="0"/>
              <a:t>op_Addition</a:t>
            </a:r>
            <a:r>
              <a:rPr lang="en-US" altLang="ko-KR" sz="1800" dirty="0" smtClean="0"/>
              <a:t> </a:t>
            </a:r>
            <a:r>
              <a:rPr altLang="en-US" sz="1800" smtClean="0"/>
              <a:t>메서드 등을 명시적으로 호출하여 </a:t>
            </a:r>
            <a:r>
              <a:rPr lang="en-US" altLang="ko-KR" sz="1800" dirty="0" smtClean="0"/>
              <a:t>Point </a:t>
            </a:r>
            <a:r>
              <a:rPr altLang="en-US" sz="1800" smtClean="0"/>
              <a:t>및 </a:t>
            </a:r>
            <a:r>
              <a:rPr lang="en-US" altLang="ko-KR" sz="1800" dirty="0" smtClean="0"/>
              <a:t>Size </a:t>
            </a:r>
            <a:r>
              <a:rPr altLang="en-US" sz="1800" smtClean="0"/>
              <a:t>구조에 추가해야 했음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언어관련 혁신 사항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제네릭</a:t>
            </a:r>
            <a:r>
              <a:rPr lang="en-US" altLang="en-US" dirty="0" smtClean="0"/>
              <a:t>(Generic)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>
              <a:buNone/>
            </a:pPr>
            <a:r>
              <a:rPr altLang="en-US" sz="2000" b="1" smtClean="0">
                <a:solidFill>
                  <a:srgbClr val="7030A0"/>
                </a:solidFill>
              </a:rPr>
              <a:t>제네릭</a:t>
            </a:r>
            <a:r>
              <a:rPr lang="en-US" altLang="en-US" sz="2000" b="1" dirty="0" smtClean="0">
                <a:solidFill>
                  <a:srgbClr val="7030A0"/>
                </a:solidFill>
              </a:rPr>
              <a:t>(Generic)</a:t>
            </a:r>
          </a:p>
          <a:p>
            <a:pPr lvl="1"/>
            <a:r>
              <a:rPr lang="en-US" altLang="ko-KR" sz="1800" dirty="0" smtClean="0"/>
              <a:t>generic</a:t>
            </a:r>
            <a:r>
              <a:rPr altLang="en-US" sz="1800" smtClean="0"/>
              <a:t>의 개념과 </a:t>
            </a:r>
            <a:r>
              <a:rPr lang="en-US" altLang="ko-KR" sz="1800" dirty="0" smtClean="0"/>
              <a:t>generic</a:t>
            </a:r>
            <a:r>
              <a:rPr altLang="en-US" sz="1800" smtClean="0"/>
              <a:t>을 사용하여 </a:t>
            </a:r>
            <a:r>
              <a:rPr lang="en-US" altLang="ko-KR" sz="1800" dirty="0" smtClean="0"/>
              <a:t>Visual Basic </a:t>
            </a:r>
            <a:r>
              <a:rPr altLang="en-US" sz="1800" smtClean="0"/>
              <a:t>코드의 성능</a:t>
            </a:r>
            <a:r>
              <a:rPr lang="en-US" altLang="ko-KR" sz="1800" dirty="0" smtClean="0"/>
              <a:t>, </a:t>
            </a:r>
            <a:r>
              <a:rPr altLang="en-US" sz="1800" smtClean="0"/>
              <a:t>효율 및 관리 용이성 향상</a:t>
            </a:r>
            <a:endParaRPr lang="en-US" altLang="en-US" sz="1800" dirty="0" smtClean="0"/>
          </a:p>
          <a:p>
            <a:pPr lvl="1"/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10" y="2000240"/>
          <a:ext cx="5072098" cy="207170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5072098"/>
              </a:tblGrid>
              <a:tr h="2071702">
                <a:tc>
                  <a:txBody>
                    <a:bodyPr/>
                    <a:lstStyle/>
                    <a:p>
                      <a:pPr latinLnBrk="1"/>
                      <a:r>
                        <a:rPr lang="en-US" sz="1600" dirty="0" smtClean="0"/>
                        <a:t>‘</a:t>
                      </a:r>
                      <a:r>
                        <a:rPr lang="ko-KR" altLang="en-US" sz="1600" dirty="0" smtClean="0"/>
                        <a:t>일관성이 없는 코드</a:t>
                      </a:r>
                      <a:endParaRPr lang="en-US" sz="1600" dirty="0" smtClean="0"/>
                    </a:p>
                    <a:p>
                      <a:pPr latinLnBrk="1"/>
                      <a:r>
                        <a:rPr lang="en-US" sz="1600" dirty="0" smtClean="0"/>
                        <a:t>Dim </a:t>
                      </a:r>
                      <a:r>
                        <a:rPr lang="en-US" sz="1600" dirty="0" err="1" smtClean="0"/>
                        <a:t>customerList</a:t>
                      </a:r>
                      <a:r>
                        <a:rPr lang="en-US" sz="1600" dirty="0" smtClean="0"/>
                        <a:t> As New </a:t>
                      </a:r>
                      <a:r>
                        <a:rPr lang="en-US" sz="1600" dirty="0" err="1" smtClean="0"/>
                        <a:t>System.Collections.ArrayList</a:t>
                      </a:r>
                      <a:endParaRPr lang="en-US" sz="1600" dirty="0" smtClean="0"/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(New Customer("Tom", 48))</a:t>
                      </a:r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(New Customer("Jerry", 73))</a:t>
                      </a:r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("Hello, this won't work!")</a:t>
                      </a:r>
                    </a:p>
                    <a:p>
                      <a:pPr latinLnBrk="1"/>
                      <a:r>
                        <a:rPr lang="en-US" sz="1600" dirty="0" smtClean="0"/>
                        <a:t>For Each </a:t>
                      </a:r>
                      <a:r>
                        <a:rPr lang="en-US" sz="1600" dirty="0" err="1" smtClean="0"/>
                        <a:t>cust</a:t>
                      </a:r>
                      <a:r>
                        <a:rPr lang="en-US" sz="1600" dirty="0" smtClean="0"/>
                        <a:t> As Customer In </a:t>
                      </a:r>
                      <a:r>
                        <a:rPr lang="en-US" sz="1600" dirty="0" err="1" smtClean="0"/>
                        <a:t>customerList</a:t>
                      </a:r>
                      <a:endParaRPr lang="en-US" sz="1600" dirty="0" smtClean="0"/>
                    </a:p>
                    <a:p>
                      <a:pPr latinLnBrk="1"/>
                      <a:r>
                        <a:rPr lang="en-US" sz="1600" dirty="0" smtClean="0"/>
                        <a:t>    </a:t>
                      </a:r>
                      <a:r>
                        <a:rPr lang="en-US" sz="1600" dirty="0" err="1" smtClean="0"/>
                        <a:t>Console.WriteLine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cust.Name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pPr latinLnBrk="1"/>
                      <a:r>
                        <a:rPr lang="en-US" sz="1600" dirty="0" smtClean="0"/>
                        <a:t>Next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786050" y="4357694"/>
          <a:ext cx="5286412" cy="2071702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5286412"/>
              </a:tblGrid>
              <a:tr h="2071702">
                <a:tc>
                  <a:txBody>
                    <a:bodyPr/>
                    <a:lstStyle/>
                    <a:p>
                      <a:pPr latinLnBrk="1"/>
                      <a:r>
                        <a:rPr lang="en-US" sz="1600" dirty="0" smtClean="0"/>
                        <a:t>‘</a:t>
                      </a:r>
                      <a:r>
                        <a:rPr lang="ko-KR" altLang="en-US" sz="1600" dirty="0" smtClean="0"/>
                        <a:t>일관성 및 성능을 확보해 주는 코드</a:t>
                      </a:r>
                      <a:endParaRPr lang="en-US" sz="1600" dirty="0" smtClean="0"/>
                    </a:p>
                    <a:p>
                      <a:pPr latinLnBrk="1"/>
                      <a:r>
                        <a:rPr lang="en-US" sz="1600" dirty="0" smtClean="0"/>
                        <a:t>Dim </a:t>
                      </a:r>
                      <a:r>
                        <a:rPr lang="en-US" sz="1600" dirty="0" err="1" smtClean="0"/>
                        <a:t>customerList</a:t>
                      </a:r>
                      <a:r>
                        <a:rPr lang="en-US" sz="1600" dirty="0" smtClean="0"/>
                        <a:t> As New List(Of Customer)</a:t>
                      </a:r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(New Customer("Tom", 48))</a:t>
                      </a:r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(New Customer("Peter", 45))</a:t>
                      </a:r>
                    </a:p>
                    <a:p>
                      <a:pPr latinLnBrk="1"/>
                      <a:r>
                        <a:rPr lang="en-US" sz="1600" dirty="0" err="1" smtClean="0"/>
                        <a:t>customerList.Add</a:t>
                      </a:r>
                      <a:r>
                        <a:rPr lang="en-US" sz="1600" dirty="0" smtClean="0"/>
                        <a:t>(New Customer("Jerry", 73))</a:t>
                      </a:r>
                    </a:p>
                    <a:p>
                      <a:pPr latinLnBrk="1"/>
                      <a:r>
                        <a:rPr lang="en-US" sz="1600" dirty="0" smtClean="0"/>
                        <a:t>For Each </a:t>
                      </a:r>
                      <a:r>
                        <a:rPr lang="en-US" sz="1600" dirty="0" err="1" smtClean="0"/>
                        <a:t>cust</a:t>
                      </a:r>
                      <a:r>
                        <a:rPr lang="en-US" sz="1600" dirty="0" smtClean="0"/>
                        <a:t> As Customer In </a:t>
                      </a:r>
                      <a:r>
                        <a:rPr lang="en-US" sz="1600" dirty="0" err="1" smtClean="0"/>
                        <a:t>customerList</a:t>
                      </a:r>
                      <a:endParaRPr lang="en-US" sz="1600" dirty="0" smtClean="0"/>
                    </a:p>
                    <a:p>
                      <a:pPr latinLnBrk="1"/>
                      <a:r>
                        <a:rPr lang="en-US" sz="1600" dirty="0" smtClean="0"/>
                        <a:t>    </a:t>
                      </a:r>
                      <a:r>
                        <a:rPr lang="en-US" sz="1600" dirty="0" err="1" smtClean="0"/>
                        <a:t>Console.WriteLine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cust.Name</a:t>
                      </a:r>
                      <a:r>
                        <a:rPr lang="en-US" sz="1600" dirty="0" smtClean="0"/>
                        <a:t>)</a:t>
                      </a:r>
                    </a:p>
                    <a:p>
                      <a:pPr latinLnBrk="1"/>
                      <a:r>
                        <a:rPr lang="en-US" sz="1600" dirty="0" smtClean="0"/>
                        <a:t>Next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언어관련 혁신 사항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err="1" smtClean="0"/>
              <a:t>IsNot</a:t>
            </a:r>
            <a:r>
              <a:rPr lang="en-US" altLang="ko-KR" dirty="0" smtClean="0"/>
              <a:t> </a:t>
            </a:r>
            <a:r>
              <a:rPr altLang="en-US" smtClean="0"/>
              <a:t>키워드</a:t>
            </a:r>
            <a:r>
              <a:rPr lang="en-US" altLang="ko-KR" dirty="0" smtClean="0"/>
              <a:t>, Using </a:t>
            </a:r>
            <a:r>
              <a:rPr altLang="en-US" smtClean="0"/>
              <a:t>키워드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ko-KR" sz="1200" b="1" dirty="0" err="1" smtClean="0">
                <a:solidFill>
                  <a:srgbClr val="7030A0"/>
                </a:solidFill>
              </a:rPr>
              <a:t>IsNot</a:t>
            </a:r>
            <a:r>
              <a:rPr lang="en-US" altLang="ko-KR" sz="1200" b="1" dirty="0" smtClean="0">
                <a:solidFill>
                  <a:srgbClr val="7030A0"/>
                </a:solidFill>
              </a:rPr>
              <a:t> </a:t>
            </a:r>
            <a:r>
              <a:rPr altLang="en-US" sz="1200" b="1" smtClean="0">
                <a:solidFill>
                  <a:srgbClr val="7030A0"/>
                </a:solidFill>
              </a:rPr>
              <a:t>키워드</a:t>
            </a:r>
            <a:endParaRPr lang="en-US" altLang="en-US" sz="1200" b="1" dirty="0" smtClean="0">
              <a:solidFill>
                <a:srgbClr val="7030A0"/>
              </a:solidFill>
            </a:endParaRPr>
          </a:p>
          <a:p>
            <a:pPr lvl="1"/>
            <a:r>
              <a:rPr altLang="en-US" smtClean="0"/>
              <a:t>개체 참조가 다른 개체 참조와 다른지 여부를 확인하기 위해 다소 불편하고 어색한 구문을 사용</a:t>
            </a:r>
            <a:endParaRPr lang="en-US" altLang="en-US" dirty="0" smtClean="0"/>
          </a:p>
          <a:p>
            <a:pPr lvl="2"/>
            <a:r>
              <a:rPr lang="en-US" dirty="0" smtClean="0"/>
              <a:t>If Not (</a:t>
            </a:r>
            <a:r>
              <a:rPr lang="en-US" dirty="0" err="1" smtClean="0"/>
              <a:t>obj</a:t>
            </a:r>
            <a:r>
              <a:rPr lang="en-US" dirty="0" smtClean="0"/>
              <a:t> Is Nothing) Then</a:t>
            </a:r>
          </a:p>
          <a:p>
            <a:pPr lvl="1"/>
            <a:r>
              <a:rPr lang="en-US" altLang="ko-KR" dirty="0" smtClean="0"/>
              <a:t>Visual Basic 2005</a:t>
            </a:r>
            <a:r>
              <a:rPr altLang="en-US" smtClean="0"/>
              <a:t>에 새로 추가된 </a:t>
            </a:r>
            <a:r>
              <a:rPr lang="en-US" altLang="ko-KR" b="1" dirty="0" err="1" smtClean="0"/>
              <a:t>IsNot</a:t>
            </a:r>
            <a:r>
              <a:rPr altLang="en-US" smtClean="0"/>
              <a:t> 키워드를 사용하면 앞의 예제를 다음과 같이 다시 작성</a:t>
            </a:r>
            <a:endParaRPr lang="en-US" alt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obj</a:t>
            </a:r>
            <a:r>
              <a:rPr lang="en-US" dirty="0" smtClean="0"/>
              <a:t> </a:t>
            </a:r>
            <a:r>
              <a:rPr lang="en-US" dirty="0" err="1" smtClean="0"/>
              <a:t>IsNot</a:t>
            </a:r>
            <a:r>
              <a:rPr lang="en-US" dirty="0" smtClean="0"/>
              <a:t> Nothing Then </a:t>
            </a:r>
          </a:p>
          <a:p>
            <a:r>
              <a:rPr lang="en-US" altLang="ko-KR" sz="1200" b="1" dirty="0" smtClean="0">
                <a:solidFill>
                  <a:srgbClr val="7030A0"/>
                </a:solidFill>
              </a:rPr>
              <a:t>Using </a:t>
            </a:r>
            <a:r>
              <a:rPr altLang="en-US" sz="1200" b="1" smtClean="0">
                <a:solidFill>
                  <a:srgbClr val="7030A0"/>
                </a:solidFill>
              </a:rPr>
              <a:t>키워드</a:t>
            </a:r>
            <a:endParaRPr lang="en-US" altLang="en-US" sz="1200" b="1" dirty="0" smtClean="0">
              <a:solidFill>
                <a:srgbClr val="7030A0"/>
              </a:solidFill>
            </a:endParaRPr>
          </a:p>
          <a:p>
            <a:pPr lvl="1"/>
            <a:r>
              <a:rPr altLang="en-US" smtClean="0"/>
              <a:t>개체에서 사용되는 리소스를 해제하기 위한 표준 메커니즘으로 </a:t>
            </a:r>
            <a:r>
              <a:rPr lang="en-US" altLang="ko-KR" b="1" dirty="0" smtClean="0"/>
              <a:t>Dispose</a:t>
            </a:r>
            <a:r>
              <a:rPr altLang="en-US" smtClean="0"/>
              <a:t> 메서드를 제공</a:t>
            </a:r>
            <a:endParaRPr lang="en-US" altLang="en-US" dirty="0" smtClean="0"/>
          </a:p>
          <a:p>
            <a:pPr lvl="1"/>
            <a:r>
              <a:rPr altLang="en-US" smtClean="0"/>
              <a:t>개체의 작업이 완료되면 사용하는 개체의 </a:t>
            </a:r>
            <a:r>
              <a:rPr lang="en-US" altLang="ko-KR" b="1" dirty="0" smtClean="0"/>
              <a:t>Dispose</a:t>
            </a:r>
            <a:r>
              <a:rPr altLang="en-US" smtClean="0"/>
              <a:t> 메서드를 호출하는 것이 좋다</a:t>
            </a:r>
            <a:r>
              <a:rPr lang="en-US" altLang="en-US" dirty="0" smtClean="0"/>
              <a:t>. </a:t>
            </a:r>
          </a:p>
          <a:p>
            <a:pPr lvl="1"/>
            <a:r>
              <a:rPr lang="en-US" altLang="ko-KR" b="1" dirty="0" smtClean="0"/>
              <a:t>Using</a:t>
            </a:r>
            <a:r>
              <a:rPr altLang="en-US" smtClean="0"/>
              <a:t> 키워드를 사용하면 블록이 종료되는 방식과 관계없이 블록 종료 시 개체를 자동으로 삭제</a:t>
            </a:r>
            <a:endParaRPr lang="en-US" altLang="en-US" dirty="0" smtClean="0"/>
          </a:p>
          <a:p>
            <a:pPr lvl="1"/>
            <a:endParaRPr lang="ko-KR" altLang="en-US" dirty="0"/>
          </a:p>
        </p:txBody>
      </p:sp>
      <p:pic>
        <p:nvPicPr>
          <p:cNvPr id="6" name="그림 5" descr="using키워드없는코드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857496"/>
            <a:ext cx="4438650" cy="2943225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 descr="using키워드블럭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4357694"/>
            <a:ext cx="3848100" cy="1905000"/>
          </a:xfrm>
          <a:prstGeom prst="rect">
            <a:avLst/>
          </a:prstGeom>
          <a:effectLst>
            <a:outerShdw blurRad="50800" dist="114300" dir="2700000" algn="t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언어관련 혁신 사항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부호 없는 정수 형식</a:t>
            </a:r>
            <a:r>
              <a:rPr lang="en-US" altLang="en-US" dirty="0" smtClean="0"/>
              <a:t>, </a:t>
            </a:r>
            <a:r>
              <a:rPr altLang="en-US" smtClean="0"/>
              <a:t>부분 클래스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b="1" smtClean="0">
                <a:solidFill>
                  <a:srgbClr val="7030A0"/>
                </a:solidFill>
              </a:rPr>
              <a:t>부호 없는 정수</a:t>
            </a:r>
            <a:endParaRPr lang="en-US" altLang="en-US" sz="1800" b="1" dirty="0" smtClean="0">
              <a:solidFill>
                <a:srgbClr val="7030A0"/>
              </a:solidFill>
            </a:endParaRPr>
          </a:p>
          <a:p>
            <a:pPr lvl="1"/>
            <a:r>
              <a:rPr lang="en-US" altLang="ko-KR" sz="1400" dirty="0" smtClean="0"/>
              <a:t>Visual Basic</a:t>
            </a:r>
            <a:r>
              <a:rPr altLang="en-US" sz="1400" smtClean="0"/>
              <a:t>은 지금까지 부호 없는 바이트와 부호 있는 정수 형식을 지원해 왔지만 부호 있는 바이트나 부호 없는 정수는 지원하지 않았다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Basic .NET 2002 </a:t>
            </a:r>
            <a:r>
              <a:rPr altLang="en-US" sz="1400" smtClean="0"/>
              <a:t>및 </a:t>
            </a:r>
            <a:r>
              <a:rPr lang="en-US" altLang="ko-KR" sz="1400" dirty="0" smtClean="0"/>
              <a:t>2003</a:t>
            </a:r>
            <a:r>
              <a:rPr altLang="en-US" sz="1400" smtClean="0"/>
              <a:t>에서는 개발자가 </a:t>
            </a:r>
            <a:r>
              <a:rPr lang="en-US" altLang="ko-KR" sz="1400" dirty="0" smtClean="0"/>
              <a:t>.NET Framework</a:t>
            </a:r>
            <a:r>
              <a:rPr altLang="en-US" sz="1400" smtClean="0"/>
              <a:t>의 부호 없는 형식을 만들어 사용할 수 있지만 이러한 값에 대해 수치 연산을 수행할 수는 없었다</a:t>
            </a:r>
            <a:r>
              <a:rPr lang="en-US" altLang="en-US" sz="1400" dirty="0" smtClean="0"/>
              <a:t>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altLang="en-US" sz="1800" b="1" smtClean="0">
                <a:solidFill>
                  <a:srgbClr val="7030A0"/>
                </a:solidFill>
              </a:rPr>
              <a:t>부분 클래스</a:t>
            </a:r>
            <a:endParaRPr lang="en-US" altLang="en-US" sz="1800" b="1" dirty="0" smtClean="0">
              <a:solidFill>
                <a:srgbClr val="7030A0"/>
              </a:solidFill>
            </a:endParaRPr>
          </a:p>
          <a:p>
            <a:pPr lvl="1"/>
            <a:r>
              <a:rPr altLang="en-US" sz="1400" smtClean="0"/>
              <a:t>부분 클래스를 사용하면 단일 클래스를 여러 파일에 나눌 수 있다</a:t>
            </a:r>
            <a:r>
              <a:rPr lang="en-US" altLang="en-US" sz="1400" dirty="0" smtClean="0"/>
              <a:t>. </a:t>
            </a:r>
          </a:p>
          <a:p>
            <a:pPr lvl="1"/>
            <a:r>
              <a:rPr altLang="en-US" sz="1400" smtClean="0"/>
              <a:t>사용자가 작성한 코드와는 다른 파일에 코드를 저장하되</a:t>
            </a:r>
            <a:r>
              <a:rPr lang="en-US" altLang="ko-KR" sz="1400" dirty="0" smtClean="0"/>
              <a:t>, </a:t>
            </a:r>
            <a:r>
              <a:rPr altLang="en-US" sz="1400" smtClean="0"/>
              <a:t>동일한 클래스에서 기능을 제공하는 </a:t>
            </a:r>
            <a:r>
              <a:rPr lang="en-US" altLang="ko-KR" sz="1400" dirty="0" smtClean="0"/>
              <a:t>Visual Studio</a:t>
            </a:r>
            <a:r>
              <a:rPr altLang="en-US" sz="1400" smtClean="0"/>
              <a:t>와 같은 코드 생성기에서 찾을 수 있다</a:t>
            </a:r>
            <a:r>
              <a:rPr lang="en-US" altLang="ko-KR" sz="1400" dirty="0" smtClean="0"/>
              <a:t>. </a:t>
            </a:r>
            <a:r>
              <a:rPr altLang="en-US" sz="1400" smtClean="0"/>
              <a:t>이러한 방식을 통해 비주얼 디자이너는 사용자가 작성한 코드에 영향을 주지 않고 훨씬 쉽게 코드를 구문 분석하고 다시 생성할 수 있다</a:t>
            </a:r>
            <a:r>
              <a:rPr lang="en-US" altLang="ko-KR" sz="1400" dirty="0" smtClean="0"/>
              <a:t>.</a:t>
            </a:r>
          </a:p>
          <a:p>
            <a:pPr lvl="1"/>
            <a:r>
              <a:rPr altLang="en-US" sz="1400" smtClean="0"/>
              <a:t>기본 클래스는 일반 클래스처럼 만들어지지만 클래스에 포함된 추가 부분은 </a:t>
            </a:r>
            <a:r>
              <a:rPr lang="en-US" altLang="ko-KR" sz="1400" b="1" dirty="0" smtClean="0"/>
              <a:t>Partial</a:t>
            </a:r>
            <a:r>
              <a:rPr altLang="en-US" sz="1400" smtClean="0"/>
              <a:t> 키워드를 사용하여 선언된다</a:t>
            </a:r>
            <a:r>
              <a:rPr lang="en-US" altLang="en-US" sz="1400" dirty="0" smtClean="0"/>
              <a:t>.</a:t>
            </a:r>
          </a:p>
          <a:p>
            <a:pPr lvl="1"/>
            <a:r>
              <a:rPr altLang="en-US" sz="1400" smtClean="0"/>
              <a:t>여러 명의 개발자가 프로젝트를 진행할 때 고려할 만한 기능이다</a:t>
            </a:r>
            <a:r>
              <a:rPr lang="en-US" altLang="en-US" sz="1400" dirty="0" smtClean="0"/>
              <a:t>.</a:t>
            </a:r>
          </a:p>
        </p:txBody>
      </p:sp>
      <p:pic>
        <p:nvPicPr>
          <p:cNvPr id="5" name="그림 4" descr="부호없는타입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476" y="2214554"/>
            <a:ext cx="5081416" cy="1143008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언어관련 혁신 사항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 err="1" smtClean="0"/>
              <a:t>BackgroundWork</a:t>
            </a:r>
            <a:r>
              <a:rPr lang="en-US" altLang="en-US" dirty="0" smtClean="0"/>
              <a:t> </a:t>
            </a:r>
            <a:r>
              <a:rPr altLang="en-US" smtClean="0"/>
              <a:t>개체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ko-KR" sz="18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altLang="ko-KR" sz="2400" b="1" dirty="0" err="1" smtClean="0">
                <a:solidFill>
                  <a:srgbClr val="7030A0"/>
                </a:solidFill>
              </a:rPr>
              <a:t>BackgroundWork</a:t>
            </a:r>
            <a:r>
              <a:rPr lang="en-US" altLang="ko-KR" sz="2400" b="1" dirty="0" smtClean="0">
                <a:solidFill>
                  <a:srgbClr val="7030A0"/>
                </a:solidFill>
              </a:rPr>
              <a:t> </a:t>
            </a:r>
            <a:r>
              <a:rPr altLang="en-US" sz="2400" b="1" smtClean="0">
                <a:solidFill>
                  <a:srgbClr val="7030A0"/>
                </a:solidFill>
              </a:rPr>
              <a:t>개체</a:t>
            </a:r>
            <a:endParaRPr lang="en-US" altLang="en-US" sz="2400" b="1" dirty="0" smtClean="0">
              <a:solidFill>
                <a:srgbClr val="7030A0"/>
              </a:solidFill>
            </a:endParaRPr>
          </a:p>
          <a:p>
            <a:pPr lvl="1"/>
            <a:r>
              <a:rPr altLang="en-US" sz="1800" smtClean="0"/>
              <a:t>많은 </a:t>
            </a:r>
            <a:r>
              <a:rPr lang="en-US" altLang="ko-KR" sz="1800" dirty="0" smtClean="0"/>
              <a:t>Visual Basic </a:t>
            </a:r>
            <a:r>
              <a:rPr altLang="en-US" sz="1800" smtClean="0"/>
              <a:t>개발자들은 항상 비동기 처리를 다루는 문제를 어렵게 생각</a:t>
            </a:r>
            <a:endParaRPr lang="en-US" altLang="en-US" sz="1800" dirty="0" smtClean="0"/>
          </a:p>
          <a:p>
            <a:pPr lvl="1"/>
            <a:r>
              <a:rPr altLang="en-US" sz="1800" smtClean="0"/>
              <a:t>또한 이전 버전에서는 콜백 프로시저가 올바른 스레드에서 실행되고 있는지 확인하기 어렵다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altLang="en-US" sz="1800" smtClean="0"/>
              <a:t>그러나 </a:t>
            </a:r>
            <a:r>
              <a:rPr lang="en-US" altLang="ko-KR" sz="1800" dirty="0" smtClean="0"/>
              <a:t>Visual Basic 2005 </a:t>
            </a:r>
            <a:r>
              <a:rPr altLang="en-US" sz="1800" smtClean="0"/>
              <a:t>개발자는 </a:t>
            </a:r>
            <a:r>
              <a:rPr lang="en-US" altLang="ko-KR" sz="1800" dirty="0" err="1" smtClean="0"/>
              <a:t>BackgroundWorker</a:t>
            </a:r>
            <a:r>
              <a:rPr lang="en-US" altLang="ko-KR" sz="1800" dirty="0" smtClean="0"/>
              <a:t> </a:t>
            </a:r>
            <a:r>
              <a:rPr altLang="en-US" sz="1800" smtClean="0"/>
              <a:t>구성 요소를 사용하여 이러한 작업을 자동으로 처리할 수 있다</a:t>
            </a:r>
            <a:r>
              <a:rPr lang="en-US" altLang="en-US" sz="1800" dirty="0" smtClean="0"/>
              <a:t>.</a:t>
            </a:r>
          </a:p>
          <a:p>
            <a:pPr lvl="1"/>
            <a:r>
              <a:rPr lang="en-US" altLang="ko-KR" sz="1800" dirty="0" err="1" smtClean="0"/>
              <a:t>BackgroundWorker</a:t>
            </a:r>
            <a:r>
              <a:rPr lang="en-US" altLang="ko-KR" sz="1800" dirty="0" smtClean="0"/>
              <a:t> </a:t>
            </a:r>
            <a:r>
              <a:rPr altLang="en-US" sz="1800" smtClean="0"/>
              <a:t>구성 요소의 </a:t>
            </a:r>
            <a:r>
              <a:rPr lang="en-US" altLang="ko-KR" sz="1800" b="1" dirty="0" err="1" smtClean="0"/>
              <a:t>RunWorkerAsync</a:t>
            </a:r>
            <a:r>
              <a:rPr altLang="en-US" sz="1800" smtClean="0"/>
              <a:t> 메서드를 호출하여 해당 구성 요소의 </a:t>
            </a:r>
            <a:r>
              <a:rPr lang="en-US" altLang="ko-KR" sz="1800" b="1" dirty="0" err="1" smtClean="0"/>
              <a:t>DoWork</a:t>
            </a:r>
            <a:r>
              <a:rPr altLang="en-US" sz="1800" smtClean="0"/>
              <a:t> 이벤트 처리기에서 코드를 실행 한다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altLang="en-US" sz="1800" smtClean="0"/>
              <a:t>백그라운드 작업이 완료되면 </a:t>
            </a:r>
            <a:r>
              <a:rPr lang="en-US" altLang="ko-KR" sz="1800" dirty="0" err="1" smtClean="0"/>
              <a:t>BackgroundWorker</a:t>
            </a:r>
            <a:r>
              <a:rPr lang="en-US" altLang="ko-KR" sz="1800" dirty="0" smtClean="0"/>
              <a:t> </a:t>
            </a:r>
            <a:r>
              <a:rPr altLang="en-US" sz="1800" smtClean="0"/>
              <a:t>구성 요소는 </a:t>
            </a:r>
            <a:r>
              <a:rPr lang="en-US" altLang="ko-KR" sz="1800" b="1" dirty="0" err="1" smtClean="0"/>
              <a:t>RunWorkerComplete</a:t>
            </a:r>
            <a:r>
              <a:rPr altLang="en-US" sz="1800" smtClean="0"/>
              <a:t> 이벤트를 발생시켜 호출자가 작업이 완료된 사실에 반응할 수 있도록 한다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lang="en-US" altLang="ko-KR" sz="1800" b="1" dirty="0" err="1" smtClean="0"/>
              <a:t>RunWorkerComplete</a:t>
            </a:r>
            <a:r>
              <a:rPr altLang="en-US" sz="1800" smtClean="0"/>
              <a:t> 이벤트 처리기는 주 스레드에서 실행되므로 구성 요소가 포함된 폼에서 컨트롤을 업데이트 할 수 있다</a:t>
            </a:r>
            <a:r>
              <a:rPr lang="en-US" altLang="en-US" sz="1800" dirty="0" smtClean="0"/>
              <a:t>. </a:t>
            </a:r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Visual Studio 2005</a:t>
            </a:r>
            <a:r>
              <a:rPr altLang="en-US" smtClean="0"/>
              <a:t>의 기능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altLang="en-US" sz="1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생산성 향상 기능</a:t>
            </a:r>
            <a:endParaRPr lang="ko-KR" alt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내용 개체 틀 10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My Namespace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err="1" smtClean="0">
                <a:latin typeface="맑은 고딕" pitchFamily="50" charset="-127"/>
                <a:ea typeface="맑은 고딕" pitchFamily="50" charset="-127"/>
              </a:rPr>
              <a:t>Intelisense</a:t>
            </a: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 및 코드 조각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편집하며 계속 하기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디버거 및 데이터 설명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자동 고침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디자인 타임 식 계산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예외 도우미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err="1" smtClean="0">
                <a:latin typeface="맑은 고딕" pitchFamily="50" charset="-127"/>
                <a:ea typeface="맑은 고딕" pitchFamily="50" charset="-127"/>
              </a:rPr>
              <a:t>WinForms</a:t>
            </a: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의 향상된 기능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데이터 작업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>
                <a:latin typeface="맑은 고딕" pitchFamily="50" charset="-127"/>
                <a:ea typeface="맑은 고딕" pitchFamily="50" charset="-127"/>
              </a:rPr>
              <a:t>내코드만  사용 옵션</a:t>
            </a:r>
            <a:endParaRPr altLang="en-US" sz="2000" smtClean="0"/>
          </a:p>
          <a:p>
            <a:endParaRPr lang="ko-KR" altLang="en-US" sz="2400" dirty="0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altLang="en-US" sz="1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언어 향상 기능</a:t>
            </a:r>
            <a:endParaRPr lang="ko-KR" alt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altLang="en-US" sz="2000" smtClean="0"/>
              <a:t>제네릭</a:t>
            </a:r>
            <a:r>
              <a:rPr lang="en-US" altLang="ko-KR" sz="2000" dirty="0" smtClean="0"/>
              <a:t>(Generic)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/>
              <a:t>연산자오버로드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err="1" smtClean="0"/>
              <a:t>IsNot</a:t>
            </a:r>
            <a:r>
              <a:rPr altLang="en-US" sz="2000" smtClean="0"/>
              <a:t> 키워드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Using </a:t>
            </a:r>
            <a:r>
              <a:rPr altLang="en-US" sz="2000" smtClean="0"/>
              <a:t>키워드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/>
              <a:t>부호 없는 정수 형식</a:t>
            </a:r>
          </a:p>
          <a:p>
            <a:pPr>
              <a:buFont typeface="Arial" pitchFamily="34" charset="0"/>
              <a:buChar char="•"/>
            </a:pPr>
            <a:r>
              <a:rPr altLang="en-US" sz="2000" smtClean="0"/>
              <a:t>부분 클래스</a:t>
            </a:r>
            <a:r>
              <a:rPr lang="en-US" altLang="ko-KR" sz="2000" dirty="0" smtClean="0"/>
              <a:t>(</a:t>
            </a:r>
            <a:r>
              <a:rPr lang="en-US" altLang="ko-KR" sz="2000" dirty="0" err="1" smtClean="0"/>
              <a:t>Pariial</a:t>
            </a:r>
            <a:r>
              <a:rPr altLang="en-US" sz="2000" smtClean="0"/>
              <a:t> </a:t>
            </a:r>
            <a:r>
              <a:rPr lang="en-US" altLang="ko-KR" sz="2000" dirty="0" smtClean="0"/>
              <a:t>Class)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dirty="0" err="1" smtClean="0"/>
              <a:t>BackgroundWorker</a:t>
            </a:r>
            <a:r>
              <a:rPr altLang="en-US" sz="2000" smtClean="0"/>
              <a:t> 개체 </a:t>
            </a:r>
          </a:p>
          <a:p>
            <a:endParaRPr lang="ko-KR" alt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My </a:t>
            </a:r>
            <a:r>
              <a:rPr altLang="en-US" smtClean="0"/>
              <a:t>네임스페이스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ko-KR" sz="1800" dirty="0" smtClean="0"/>
              <a:t>.NET Framework</a:t>
            </a:r>
            <a:r>
              <a:rPr altLang="en-US" sz="1800" smtClean="0"/>
              <a:t>에서 일반적으로 사용되는 기능의 바로 가기를 제공한다</a:t>
            </a:r>
            <a:r>
              <a:rPr lang="en-US" altLang="en-US" sz="1800" dirty="0" smtClean="0"/>
              <a:t>. </a:t>
            </a:r>
            <a:r>
              <a:rPr altLang="en-US" sz="1800" smtClean="0"/>
              <a:t>또한 </a:t>
            </a:r>
            <a:r>
              <a:rPr lang="en-US" altLang="ko-KR" sz="1800" b="1" dirty="0" smtClean="0"/>
              <a:t>My</a:t>
            </a:r>
            <a:r>
              <a:rPr altLang="en-US" sz="1800" smtClean="0"/>
              <a:t> 네임스페이스에는 이전에는 찾아서 사용하는 것이 어렵거나</a:t>
            </a:r>
            <a:r>
              <a:rPr lang="en-US" altLang="ko-KR" sz="1800" dirty="0" smtClean="0"/>
              <a:t>, </a:t>
            </a:r>
            <a:r>
              <a:rPr altLang="en-US" sz="1800" smtClean="0"/>
              <a:t>관리되지 않는 </a:t>
            </a:r>
            <a:r>
              <a:rPr lang="en-US" altLang="ko-KR" sz="1800" dirty="0" smtClean="0"/>
              <a:t>API </a:t>
            </a:r>
            <a:r>
              <a:rPr altLang="en-US" sz="1800" smtClean="0"/>
              <a:t>호출 없이는 사용할 수 없었던 기능이 추가되었다</a:t>
            </a:r>
            <a:r>
              <a:rPr lang="en-US" altLang="en-US" sz="1800" dirty="0" smtClean="0"/>
              <a:t>. </a:t>
            </a:r>
          </a:p>
          <a:p>
            <a:r>
              <a:rPr altLang="en-US" sz="1800" smtClean="0"/>
              <a:t>다음과 같은 클래스가 포함되어</a:t>
            </a:r>
            <a:r>
              <a:rPr lang="en-US" altLang="en-US" sz="1800" dirty="0" smtClean="0"/>
              <a:t> </a:t>
            </a:r>
            <a:r>
              <a:rPr altLang="en-US" sz="1800" smtClean="0"/>
              <a:t>있다</a:t>
            </a:r>
            <a:r>
              <a:rPr lang="en-US" altLang="en-US" sz="1800" dirty="0" smtClean="0"/>
              <a:t>. </a:t>
            </a:r>
          </a:p>
          <a:p>
            <a:pPr lvl="1"/>
            <a:r>
              <a:rPr lang="en-US" sz="1600" b="1" dirty="0" smtClean="0"/>
              <a:t>Application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어플리케이션과 관련한 다양한 기능을 사용할 수 있다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b="1" dirty="0" smtClean="0"/>
              <a:t>Computer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오디오</a:t>
            </a:r>
            <a:r>
              <a:rPr lang="en-US" altLang="en-US" sz="1600" dirty="0" smtClean="0"/>
              <a:t>, </a:t>
            </a:r>
            <a:r>
              <a:rPr altLang="en-US" sz="1600" smtClean="0"/>
              <a:t>네트워크</a:t>
            </a:r>
            <a:r>
              <a:rPr lang="en-US" altLang="en-US" sz="1600" dirty="0" smtClean="0"/>
              <a:t>, </a:t>
            </a:r>
            <a:r>
              <a:rPr altLang="en-US" sz="1600" smtClean="0"/>
              <a:t>파일시스템  등을 사용할 수 있는 메서드를 제공한다</a:t>
            </a:r>
            <a:r>
              <a:rPr lang="en-US" altLang="en-US" sz="1600" dirty="0" smtClean="0"/>
              <a:t>. </a:t>
            </a:r>
            <a:r>
              <a:rPr altLang="en-US" sz="1600" smtClean="0"/>
              <a:t>특히 오디오의 경우 </a:t>
            </a:r>
            <a:r>
              <a:rPr lang="en-US" altLang="en-US" sz="1600" dirty="0" smtClean="0"/>
              <a:t>API</a:t>
            </a:r>
            <a:r>
              <a:rPr altLang="en-US" sz="1600" smtClean="0"/>
              <a:t>의 호출 없이 한줄의 코드로 소리를 재생할 수 있다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b="1" dirty="0" smtClean="0"/>
              <a:t>Forms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프로젝트의 일부로 만들어진 클래스를 열어 상호작용하는 코드를 작성할 수 있다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b="1" dirty="0" smtClean="0"/>
              <a:t>Resources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현재 프로젝트의  포함된 리소스를 쉽게 사용할 수 있다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b="1" dirty="0" smtClean="0"/>
              <a:t>Settings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설정에</a:t>
            </a:r>
            <a:r>
              <a:rPr lang="en-US" altLang="en-US" sz="1600" dirty="0" smtClean="0"/>
              <a:t> </a:t>
            </a:r>
            <a:r>
              <a:rPr altLang="en-US" sz="1600" smtClean="0"/>
              <a:t>대한 명시적인 접근을 가능하게 한다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r>
              <a:rPr lang="en-US" sz="1600" b="1" dirty="0" smtClean="0"/>
              <a:t>User</a:t>
            </a:r>
            <a:r>
              <a:rPr lang="en-US" sz="1600" dirty="0" smtClean="0"/>
              <a:t> </a:t>
            </a:r>
          </a:p>
          <a:p>
            <a:pPr lvl="2"/>
            <a:r>
              <a:rPr altLang="en-US" sz="1600" smtClean="0"/>
              <a:t>사용자에 관한 정보를 제공 한다</a:t>
            </a:r>
            <a:r>
              <a:rPr lang="en-US" altLang="en-US" sz="1600" dirty="0" smtClean="0"/>
              <a:t>. </a:t>
            </a:r>
            <a:endParaRPr lang="en-US" sz="1600" dirty="0" smtClean="0"/>
          </a:p>
          <a:p>
            <a:pPr lvl="1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ko-KR" dirty="0" smtClean="0"/>
              <a:t>IntelliSense </a:t>
            </a:r>
            <a:r>
              <a:rPr altLang="en-US" smtClean="0"/>
              <a:t>및 코드 조각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400" smtClean="0"/>
              <a:t>이전 버</a:t>
            </a:r>
            <a:r>
              <a:rPr lang="ko-KR" altLang="en-US" sz="1400" dirty="0" smtClean="0"/>
              <a:t>전</a:t>
            </a:r>
            <a:r>
              <a:rPr altLang="en-US" sz="1400" smtClean="0"/>
              <a:t> 보다 능동적으로 오류 보고를 한다</a:t>
            </a:r>
            <a:r>
              <a:rPr lang="en-US" altLang="en-US" sz="1400" dirty="0" smtClean="0"/>
              <a:t>. </a:t>
            </a:r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r>
              <a:rPr lang="en-US" altLang="en-US" sz="1400" dirty="0" err="1" smtClean="0"/>
              <a:t>Intellisence</a:t>
            </a:r>
            <a:r>
              <a:rPr lang="en-US" altLang="en-US" sz="1400" dirty="0" smtClean="0"/>
              <a:t> </a:t>
            </a:r>
            <a:r>
              <a:rPr altLang="en-US" sz="1400" smtClean="0"/>
              <a:t>코드 조각 삽입</a:t>
            </a:r>
            <a:endParaRPr lang="en-US" altLang="en-US" sz="1400" dirty="0" smtClean="0"/>
          </a:p>
          <a:p>
            <a:pPr lvl="1"/>
            <a:r>
              <a:rPr altLang="en-US" sz="1400" smtClean="0"/>
              <a:t>코드 조각을 계층적 목록에서 선택할 수 있다</a:t>
            </a:r>
            <a:r>
              <a:rPr lang="en-US" altLang="en-US" sz="1400" dirty="0" smtClean="0"/>
              <a:t>. </a:t>
            </a:r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pPr lvl="1"/>
            <a:r>
              <a:rPr altLang="en-US" sz="1400" smtClean="0"/>
              <a:t>하드 코딩된 경로 및 컨트롤 참조 항목등을 수정 할 수 있다</a:t>
            </a:r>
            <a:r>
              <a:rPr lang="en-US" altLang="en-US" sz="1400" dirty="0" smtClean="0"/>
              <a:t>. </a:t>
            </a:r>
          </a:p>
          <a:p>
            <a:pPr lvl="1"/>
            <a:r>
              <a:rPr altLang="en-US" sz="1400" smtClean="0"/>
              <a:t>수정할 항목들은 </a:t>
            </a:r>
            <a:r>
              <a:rPr lang="en-US" altLang="en-US" sz="1400" dirty="0" smtClean="0"/>
              <a:t>Tab </a:t>
            </a:r>
            <a:r>
              <a:rPr altLang="en-US" sz="1400" smtClean="0"/>
              <a:t>키를 이용해 이동할 수 있다</a:t>
            </a:r>
            <a:r>
              <a:rPr lang="en-US" altLang="en-US" sz="1400" dirty="0" smtClean="0"/>
              <a:t>. </a:t>
            </a:r>
          </a:p>
          <a:p>
            <a:endParaRPr lang="ko-KR" altLang="en-US" sz="1400" dirty="0"/>
          </a:p>
        </p:txBody>
      </p:sp>
      <p:pic>
        <p:nvPicPr>
          <p:cNvPr id="5" name="그림 4" descr="디자인타임오류보고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1428736"/>
            <a:ext cx="4476750" cy="933450"/>
          </a:xfrm>
          <a:prstGeom prst="rect">
            <a:avLst/>
          </a:prstGeom>
        </p:spPr>
      </p:pic>
      <p:pic>
        <p:nvPicPr>
          <p:cNvPr id="6" name="그림 5" descr="Intellisense코드조각사용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3357562"/>
            <a:ext cx="4476750" cy="1028700"/>
          </a:xfrm>
          <a:prstGeom prst="rect">
            <a:avLst/>
          </a:prstGeom>
        </p:spPr>
      </p:pic>
      <p:pic>
        <p:nvPicPr>
          <p:cNvPr id="7" name="그림 6" descr="코드조각수정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5918" y="5286388"/>
            <a:ext cx="4476750" cy="98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편집하며 계속하기 </a:t>
            </a:r>
            <a:r>
              <a:rPr lang="en-US" altLang="en-US" dirty="0" smtClean="0"/>
              <a:t>, </a:t>
            </a:r>
            <a:r>
              <a:rPr altLang="en-US" smtClean="0"/>
              <a:t>디버거 데이터 설명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800" b="1" smtClean="0">
                <a:solidFill>
                  <a:srgbClr val="7030A0"/>
                </a:solidFill>
              </a:rPr>
              <a:t>편집하며 계속하기 </a:t>
            </a:r>
            <a:endParaRPr lang="en-US" altLang="en-US" sz="1800" b="1" dirty="0" smtClean="0">
              <a:solidFill>
                <a:srgbClr val="7030A0"/>
              </a:solidFill>
            </a:endParaRPr>
          </a:p>
          <a:p>
            <a:pPr lvl="1"/>
            <a:r>
              <a:rPr lang="en-US" altLang="ko-KR" sz="1600" dirty="0" smtClean="0"/>
              <a:t>Visual Basic 2005</a:t>
            </a:r>
            <a:r>
              <a:rPr altLang="en-US" sz="1600" smtClean="0"/>
              <a:t>에서는 디버깅 중에 코드를 변경하고 필요에 따라 코드 명령 포인터를 백업하며 수정된 내용으로 코드 줄을 다시 실행할 수 있다</a:t>
            </a:r>
            <a:r>
              <a:rPr lang="en-US" altLang="en-US" sz="1600" dirty="0" smtClean="0"/>
              <a:t>. </a:t>
            </a:r>
          </a:p>
          <a:p>
            <a:pPr lvl="1"/>
            <a:r>
              <a:rPr altLang="en-US" sz="1600" smtClean="0"/>
              <a:t>중단 모드에서 코드나 버그를 수정할 수 있을 뿐 아니라 거의 모든 코드 수정 작업을 수행할 수 있다</a:t>
            </a:r>
            <a:r>
              <a:rPr lang="en-US" altLang="en-US" sz="1600" dirty="0" smtClean="0"/>
              <a:t>. </a:t>
            </a:r>
          </a:p>
          <a:p>
            <a:pPr lvl="1"/>
            <a:r>
              <a:rPr altLang="en-US" sz="1600" smtClean="0"/>
              <a:t>하지만 일부 </a:t>
            </a:r>
            <a:r>
              <a:rPr altLang="en-US" sz="1600" smtClean="0"/>
              <a:t>수정 작업의 경우에는 디자인 모드로 전환하여 프로젝트를 다시 빌드해야 한다</a:t>
            </a:r>
            <a:r>
              <a:rPr lang="en-US" altLang="en-US" sz="1600" dirty="0" smtClean="0"/>
              <a:t>. </a:t>
            </a:r>
          </a:p>
          <a:p>
            <a:r>
              <a:rPr altLang="en-US" sz="1800" b="1" smtClean="0">
                <a:solidFill>
                  <a:srgbClr val="7030A0"/>
                </a:solidFill>
              </a:rPr>
              <a:t>디버그 데이터 설명</a:t>
            </a:r>
            <a:endParaRPr lang="en-US" altLang="en-US" sz="1800" b="1" dirty="0" smtClean="0">
              <a:solidFill>
                <a:srgbClr val="7030A0"/>
              </a:solidFill>
            </a:endParaRPr>
          </a:p>
          <a:p>
            <a:pPr lvl="1"/>
            <a:r>
              <a:rPr altLang="en-US" sz="1600" smtClean="0"/>
              <a:t>디버그시 데이터 값을 보는 방법이 향상되었다</a:t>
            </a:r>
            <a:r>
              <a:rPr lang="en-US" altLang="en-US" sz="1600" dirty="0" smtClean="0"/>
              <a:t>. </a:t>
            </a:r>
          </a:p>
          <a:p>
            <a:pPr lvl="1"/>
            <a:r>
              <a:rPr altLang="en-US" sz="1600" smtClean="0"/>
              <a:t>단순 데이터 뿐만 아니라 복합 데이터도  데이터 값을 살펴 볼 수 있다</a:t>
            </a:r>
            <a:r>
              <a:rPr lang="en-US" altLang="en-US" sz="1600" dirty="0" smtClean="0"/>
              <a:t>. </a:t>
            </a:r>
          </a:p>
          <a:p>
            <a:pPr lvl="1"/>
            <a:r>
              <a:rPr altLang="en-US" sz="1600" smtClean="0"/>
              <a:t>값을 표시하는 거 외에 데이터 설명에서 값을 편집할 수도 있다</a:t>
            </a:r>
            <a:r>
              <a:rPr lang="en-US" altLang="en-US" sz="1600" dirty="0" smtClean="0"/>
              <a:t>. </a:t>
            </a:r>
            <a:endParaRPr lang="ko-KR" altLang="en-US" sz="1600" dirty="0"/>
          </a:p>
        </p:txBody>
      </p:sp>
      <p:pic>
        <p:nvPicPr>
          <p:cNvPr id="5" name="그림 4" descr="디버거데이터설명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000504"/>
            <a:ext cx="5449485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자동 고침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altLang="ko-KR" dirty="0" smtClean="0"/>
              <a:t>Visual Basic 2005</a:t>
            </a:r>
            <a:r>
              <a:rPr altLang="en-US" smtClean="0"/>
              <a:t>에는 </a:t>
            </a:r>
            <a:r>
              <a:rPr altLang="en-US" b="1" smtClean="0"/>
              <a:t>자동 고침</a:t>
            </a:r>
            <a:r>
              <a:rPr altLang="en-US" smtClean="0"/>
              <a:t> 기능이 추가되어 잘못된 코드가 컴파일되지 않는 이유를 손쉽게 확인하는 것은 물론</a:t>
            </a:r>
            <a:r>
              <a:rPr lang="en-US" altLang="ko-KR" dirty="0" smtClean="0"/>
              <a:t>, </a:t>
            </a:r>
            <a:r>
              <a:rPr altLang="en-US" smtClean="0"/>
              <a:t>다양한 옵션을 선택하여 오류가 발생한 코드를 간단히 수정할 수 있다</a:t>
            </a:r>
            <a:r>
              <a:rPr lang="en-US" altLang="en-US" dirty="0" smtClean="0"/>
              <a:t>. </a:t>
            </a:r>
          </a:p>
          <a:p>
            <a:r>
              <a:rPr altLang="en-US" smtClean="0"/>
              <a:t>간단한 입력 오류가 발생한 경우 스마트 태그를 클릭하면 올바른 코드를 선택할 수 있는 제안 사항 목록이 나타난다</a:t>
            </a:r>
            <a:r>
              <a:rPr lang="en-US" altLang="en-US" dirty="0" smtClean="0"/>
              <a:t>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altLang="en-US" smtClean="0"/>
              <a:t>읽기</a:t>
            </a:r>
            <a:r>
              <a:rPr lang="en-US" altLang="ko-KR" dirty="0" smtClean="0"/>
              <a:t>/</a:t>
            </a:r>
            <a:r>
              <a:rPr altLang="en-US" smtClean="0"/>
              <a:t>쓰기 속성을 만든 다음 이를 읽기 전용으로 만들려고 하는 경우</a:t>
            </a:r>
            <a:r>
              <a:rPr lang="en-US" altLang="en-US" dirty="0" smtClean="0"/>
              <a:t>,</a:t>
            </a:r>
            <a:r>
              <a:rPr lang="en-US" altLang="ko-KR" dirty="0" smtClean="0"/>
              <a:t> </a:t>
            </a:r>
            <a:r>
              <a:rPr altLang="en-US" smtClean="0"/>
              <a:t>당연히 </a:t>
            </a:r>
            <a:r>
              <a:rPr lang="en-US" altLang="ko-KR" b="1" dirty="0" err="1" smtClean="0"/>
              <a:t>ReadOnly</a:t>
            </a:r>
            <a:r>
              <a:rPr altLang="en-US" smtClean="0"/>
              <a:t> 키워드가 있겠지만 이제는 </a:t>
            </a:r>
            <a:r>
              <a:rPr lang="en-US" altLang="ko-KR" dirty="0" smtClean="0"/>
              <a:t>Set </a:t>
            </a:r>
            <a:r>
              <a:rPr altLang="en-US" smtClean="0"/>
              <a:t>블록에 무언가가 잘못되었음을 나타내는 파란색 </a:t>
            </a:r>
            <a:r>
              <a:rPr lang="en-US" altLang="ko-KR" dirty="0" smtClean="0"/>
              <a:t>"</a:t>
            </a:r>
            <a:r>
              <a:rPr altLang="en-US" smtClean="0"/>
              <a:t>물결 무늬</a:t>
            </a:r>
            <a:r>
              <a:rPr lang="en-US" altLang="ko-KR" dirty="0" smtClean="0"/>
              <a:t>"</a:t>
            </a:r>
            <a:r>
              <a:rPr altLang="en-US" smtClean="0"/>
              <a:t>가 표시되어 오류를 쉽게 확인할 수 있다</a:t>
            </a:r>
            <a:r>
              <a:rPr lang="en-US" altLang="en-US" dirty="0" smtClean="0"/>
              <a:t>. </a:t>
            </a:r>
            <a:r>
              <a:rPr altLang="en-US" smtClean="0"/>
              <a:t>오류 근처에 표시되는 스마트 태그를 확장해서 해결 방법을 선택한 다음 연결된 링크를 클릭하여</a:t>
            </a:r>
            <a:r>
              <a:rPr altLang="en-US" b="1" smtClean="0"/>
              <a:t> </a:t>
            </a:r>
            <a:r>
              <a:rPr altLang="en-US" smtClean="0"/>
              <a:t>변경 작업을 수행한다</a:t>
            </a:r>
            <a:r>
              <a:rPr lang="en-US" altLang="en-US" dirty="0" smtClean="0"/>
              <a:t>. </a:t>
            </a:r>
            <a:endParaRPr lang="ko-KR" altLang="en-US" dirty="0"/>
          </a:p>
        </p:txBody>
      </p:sp>
      <p:pic>
        <p:nvPicPr>
          <p:cNvPr id="5" name="그림 4" descr="자동고침제안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1857364"/>
            <a:ext cx="4476750" cy="1362075"/>
          </a:xfrm>
          <a:prstGeom prst="rect">
            <a:avLst/>
          </a:prstGeom>
        </p:spPr>
      </p:pic>
      <p:pic>
        <p:nvPicPr>
          <p:cNvPr id="7" name="그림 6" descr="속성오류고침제안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08" y="4357694"/>
            <a:ext cx="4476750" cy="1552575"/>
          </a:xfrm>
          <a:prstGeom prst="rect">
            <a:avLst/>
          </a:prstGeom>
        </p:spPr>
      </p:pic>
      <p:pic>
        <p:nvPicPr>
          <p:cNvPr id="8" name="그림 7" descr="자동고침수정안 선택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88" y="4071942"/>
            <a:ext cx="4476750" cy="2114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디자인 타임 식 계산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altLang="en-US" sz="1400" smtClean="0"/>
              <a:t>디자인 타임에 직접 실행 창에서 식을 계산하는 기능</a:t>
            </a:r>
            <a:endParaRPr lang="en-US" altLang="en-US" sz="1400" dirty="0" smtClean="0"/>
          </a:p>
          <a:p>
            <a:r>
              <a:rPr altLang="en-US" sz="1400" smtClean="0"/>
              <a:t>이 기능은 직접 실행 창에서 </a:t>
            </a:r>
            <a:r>
              <a:rPr lang="en-US" altLang="ko-KR" sz="1400" dirty="0" smtClean="0"/>
              <a:t>Framework </a:t>
            </a:r>
            <a:r>
              <a:rPr altLang="en-US" sz="1400" smtClean="0"/>
              <a:t>메서드와 사용자가 정의한 메서드를 호출하여 메서드를 테스트하고 코드를 디버깅하는 등의 작업을 수행할 수 있도록 해준다</a:t>
            </a:r>
            <a:r>
              <a:rPr lang="en-US" altLang="en-US" sz="1400" dirty="0" smtClean="0"/>
              <a:t>. </a:t>
            </a:r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endParaRPr lang="en-US" altLang="ko-KR" sz="1400" dirty="0" smtClean="0"/>
          </a:p>
          <a:p>
            <a:r>
              <a:rPr altLang="en-US" sz="1400" smtClean="0"/>
              <a:t>또한 작성한 모든 코드를 호출할 수 있다</a:t>
            </a:r>
            <a:r>
              <a:rPr lang="en-US" altLang="en-US" sz="1400" dirty="0" smtClean="0"/>
              <a:t>. </a:t>
            </a:r>
            <a:r>
              <a:rPr altLang="en-US" sz="1400" smtClean="0"/>
              <a:t>그 예로 다음 그림에서는 폼의 클래스 내에서 코드를 호출하는 것을 보여준다</a:t>
            </a:r>
            <a:r>
              <a:rPr lang="en-US" altLang="en-US" sz="1400" dirty="0" smtClean="0"/>
              <a:t>. </a:t>
            </a:r>
            <a:r>
              <a:rPr lang="en-US" altLang="ko-KR" sz="1400" dirty="0" smtClean="0"/>
              <a:t> </a:t>
            </a:r>
            <a:r>
              <a:rPr altLang="en-US" sz="1400" smtClean="0"/>
              <a:t>물론 디자인 모드에서 직접 실행 창에 입력할 때도 중단 모드에서처럼 </a:t>
            </a:r>
            <a:r>
              <a:rPr lang="en-US" altLang="ko-KR" sz="1400" dirty="0" smtClean="0"/>
              <a:t>IntelliSense </a:t>
            </a:r>
            <a:r>
              <a:rPr altLang="en-US" sz="1400" smtClean="0"/>
              <a:t>도움말을 사용할 수 있다</a:t>
            </a:r>
            <a:r>
              <a:rPr lang="en-US" altLang="en-US" sz="1400" dirty="0" smtClean="0"/>
              <a:t>. </a:t>
            </a:r>
          </a:p>
          <a:p>
            <a:endParaRPr lang="ko-KR" altLang="en-US" sz="1400" dirty="0"/>
          </a:p>
        </p:txBody>
      </p:sp>
      <p:pic>
        <p:nvPicPr>
          <p:cNvPr id="5" name="그림 4" descr="디자인타임식계산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3" y="1714488"/>
            <a:ext cx="447675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그림 5" descr="디자인타임폼메서드호출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4214818"/>
            <a:ext cx="4343400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altLang="en-US" smtClean="0"/>
              <a:t>생산성 향상 기능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altLang="en-US" smtClean="0"/>
              <a:t>예외 도우미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Visual Studio 2005</a:t>
            </a:r>
            <a:r>
              <a:rPr altLang="en-US" sz="2000" smtClean="0"/>
              <a:t>에서는 처리되지 않은 런타임 예외가 발생하는 경우 이를 지원하는 기능을 제공한다</a:t>
            </a:r>
            <a:r>
              <a:rPr lang="en-US" altLang="en-US" sz="2000" dirty="0" smtClean="0"/>
              <a:t>. </a:t>
            </a:r>
          </a:p>
          <a:p>
            <a:r>
              <a:rPr altLang="en-US" sz="2000" smtClean="0"/>
              <a:t>예외 처리기 버블은 코드 줄 내의 정확한 위치를 가리켜 예외에 대한 표준 정보를 제공하는 것은 물론</a:t>
            </a:r>
            <a:r>
              <a:rPr lang="en-US" altLang="ko-KR" sz="2000" dirty="0" smtClean="0"/>
              <a:t>, </a:t>
            </a:r>
            <a:r>
              <a:rPr altLang="en-US" sz="2000" smtClean="0"/>
              <a:t>예외에 대해 조치해야 할 사항과 예외의 재발을 막기 위한 방법이 나와 있는 유용한 정보를 한다</a:t>
            </a:r>
            <a:r>
              <a:rPr lang="en-US" altLang="en-US" sz="2000" dirty="0" smtClean="0"/>
              <a:t>. </a:t>
            </a:r>
          </a:p>
          <a:p>
            <a:r>
              <a:rPr altLang="en-US" sz="2000" smtClean="0"/>
              <a:t>다음 그림 에서는 실제로 적용된 예외 지원 버블을 보여 준다</a:t>
            </a:r>
            <a:r>
              <a:rPr lang="en-US" altLang="en-US" sz="2000" dirty="0" smtClean="0"/>
              <a:t>. </a:t>
            </a:r>
          </a:p>
          <a:p>
            <a:endParaRPr lang="ko-KR" altLang="en-US" sz="2000" dirty="0"/>
          </a:p>
        </p:txBody>
      </p:sp>
      <p:pic>
        <p:nvPicPr>
          <p:cNvPr id="5" name="그림 4" descr="예외도우미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3571876"/>
            <a:ext cx="4476750" cy="209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tch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기술연구소테마</Template>
  <TotalTime>0</TotalTime>
  <Words>1356</Words>
  <PresentationFormat>화면 슬라이드 쇼(4:3)</PresentationFormat>
  <Paragraphs>232</Paragraphs>
  <Slides>18</Slides>
  <Notes>17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0" baseType="lpstr">
      <vt:lpstr>Pitchbook</vt:lpstr>
      <vt:lpstr>Image</vt:lpstr>
      <vt:lpstr>Visual Studio 2005의 기능</vt:lpstr>
      <vt:lpstr>Visual Studio 2005의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생산성 향상 기능</vt:lpstr>
      <vt:lpstr>언어관련 향상 기능</vt:lpstr>
      <vt:lpstr>언어관련 혁신 사항</vt:lpstr>
      <vt:lpstr>언어관련 혁신 사항</vt:lpstr>
      <vt:lpstr>언어관련 혁신 사항</vt:lpstr>
      <vt:lpstr>언어관련 혁신 사항</vt:lpstr>
      <vt:lpstr>언어관련 혁신 사항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2007-01-19T02:20:21Z</dcterms:created>
  <dcterms:modified xsi:type="dcterms:W3CDTF">2007-08-20T08:45:58Z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1042</vt:i4>
  </property>
  <property fmtid="{D5CDD505-2E9C-101B-9397-08002B2CF9AE}" pid="3" name="_Version">
    <vt:lpwstr>12.0.4518</vt:lpwstr>
  </property>
</Properties>
</file>