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8"/>
  </p:notesMasterIdLst>
  <p:sldIdLst>
    <p:sldId id="256" r:id="rId2"/>
    <p:sldId id="257" r:id="rId3"/>
    <p:sldId id="259" r:id="rId4"/>
    <p:sldId id="258" r:id="rId5"/>
    <p:sldId id="260" r:id="rId6"/>
    <p:sldId id="264" r:id="rId7"/>
    <p:sldId id="265" r:id="rId8"/>
    <p:sldId id="266" r:id="rId9"/>
    <p:sldId id="263" r:id="rId10"/>
    <p:sldId id="267" r:id="rId11"/>
    <p:sldId id="268" r:id="rId12"/>
    <p:sldId id="270" r:id="rId13"/>
    <p:sldId id="269" r:id="rId14"/>
    <p:sldId id="272" r:id="rId15"/>
    <p:sldId id="271" r:id="rId16"/>
    <p:sldId id="280" r:id="rId17"/>
    <p:sldId id="276" r:id="rId18"/>
    <p:sldId id="273" r:id="rId19"/>
    <p:sldId id="277" r:id="rId20"/>
    <p:sldId id="281" r:id="rId21"/>
    <p:sldId id="279" r:id="rId22"/>
    <p:sldId id="282" r:id="rId23"/>
    <p:sldId id="283" r:id="rId24"/>
    <p:sldId id="284" r:id="rId25"/>
    <p:sldId id="278" r:id="rId26"/>
    <p:sldId id="274" r:id="rId27"/>
    <p:sldId id="275" r:id="rId28"/>
    <p:sldId id="285" r:id="rId29"/>
    <p:sldId id="286" r:id="rId30"/>
    <p:sldId id="287" r:id="rId31"/>
    <p:sldId id="288" r:id="rId32"/>
    <p:sldId id="289" r:id="rId33"/>
    <p:sldId id="291" r:id="rId34"/>
    <p:sldId id="290" r:id="rId35"/>
    <p:sldId id="261" r:id="rId36"/>
    <p:sldId id="262" r:id="rId3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685" autoAdjust="0"/>
  </p:normalViewPr>
  <p:slideViewPr>
    <p:cSldViewPr>
      <p:cViewPr varScale="1">
        <p:scale>
          <a:sx n="74" d="100"/>
          <a:sy n="74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56F38-F5C6-4EE8-A092-AEAC7E715FB5}" type="datetimeFigureOut">
              <a:rPr lang="ko-KR" altLang="en-US" smtClean="0"/>
              <a:pPr/>
              <a:t>2008-10-13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CD3E2-AB2F-4391-805E-B77736A960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antiations.com/windowbuilderpro/gwt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che.org/licenses/LICENSE-2.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inc.co.kr/modules/moniwiki/wiki.php/manSearch?google=none&amp;name=JavaScrip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D3E2-AB2F-4391-805E-B77736A96059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Google</a:t>
            </a:r>
            <a:r>
              <a:rPr lang="en-US" altLang="ko-KR" baseline="0" dirty="0" smtClean="0"/>
              <a:t> API </a:t>
            </a:r>
            <a:r>
              <a:rPr lang="ko-KR" altLang="en-US" baseline="0" dirty="0" smtClean="0"/>
              <a:t>를 </a:t>
            </a:r>
            <a:r>
              <a:rPr lang="en-US" altLang="ko-KR" baseline="0" dirty="0" smtClean="0"/>
              <a:t>GWT </a:t>
            </a:r>
            <a:r>
              <a:rPr lang="ko-KR" altLang="en-US" baseline="0" dirty="0" smtClean="0"/>
              <a:t>에서 사용할 수 있게 도와주는 라이브러리</a:t>
            </a:r>
            <a:r>
              <a:rPr lang="en-US" altLang="ko-KR" baseline="0" dirty="0" smtClean="0"/>
              <a:t>.</a:t>
            </a:r>
          </a:p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Gears, Gadgets, AJAX Search, Maps …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D3E2-AB2F-4391-805E-B77736A96059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 tooltip="GWT Designer"/>
              </a:rPr>
              <a:t>Instantiations GWT Designer</a:t>
            </a:r>
            <a:endParaRPr lang="en-US" dirty="0" smtClean="0"/>
          </a:p>
          <a:p>
            <a:r>
              <a:rPr lang="ko-KR" altLang="en-US" dirty="0" smtClean="0"/>
              <a:t>단점은 </a:t>
            </a:r>
            <a:r>
              <a:rPr lang="ko-KR" altLang="en-US" dirty="0" err="1" smtClean="0"/>
              <a:t>개발시에</a:t>
            </a:r>
            <a:r>
              <a:rPr lang="ko-KR" altLang="en-US" dirty="0" smtClean="0"/>
              <a:t> 메모리를 많이 잡아먹고 더 느려진다는 점</a:t>
            </a:r>
            <a:r>
              <a:rPr lang="en-US" altLang="ko-KR" dirty="0" smtClean="0"/>
              <a:t>…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D3E2-AB2F-4391-805E-B77736A96059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스프링과 통합을 도와주는 서버 라이브러리와 각종 클라이언트 라이브러리를 제공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D3E2-AB2F-4391-805E-B77736A96059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느린 호스트 모드</a:t>
            </a:r>
            <a:endParaRPr lang="en-US" altLang="ko-KR" dirty="0" smtClean="0"/>
          </a:p>
          <a:p>
            <a:r>
              <a:rPr lang="en-US" altLang="ko-KR" dirty="0" smtClean="0"/>
              <a:t>  - </a:t>
            </a:r>
            <a:r>
              <a:rPr lang="ko-KR" altLang="en-US" dirty="0" smtClean="0"/>
              <a:t>변경 후 테스트에는 일반 </a:t>
            </a:r>
            <a:r>
              <a:rPr lang="en-US" altLang="ko-KR" dirty="0" err="1" smtClean="0"/>
              <a:t>dhtml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ajax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프로그래밍 보다 시간이 오래 걸린다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메모리 </a:t>
            </a:r>
            <a:r>
              <a:rPr lang="ko-KR" altLang="en-US" dirty="0" err="1" smtClean="0"/>
              <a:t>릭</a:t>
            </a:r>
            <a:endParaRPr lang="en-US" altLang="ko-KR" dirty="0" smtClean="0"/>
          </a:p>
          <a:p>
            <a:r>
              <a:rPr lang="en-US" altLang="ko-KR" dirty="0" smtClean="0"/>
              <a:t>  - GWT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위짓들은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1.4 </a:t>
            </a:r>
            <a:r>
              <a:rPr lang="ko-KR" altLang="en-US" baseline="0" dirty="0" smtClean="0"/>
              <a:t>버전 이하에서 재대로 메모리를 반환 못하는 버그가 있었음 </a:t>
            </a:r>
            <a:r>
              <a:rPr lang="en-US" altLang="ko-KR" baseline="0" dirty="0" smtClean="0"/>
              <a:t>(</a:t>
            </a:r>
            <a:r>
              <a:rPr lang="ko-KR" altLang="en-US" baseline="0" dirty="0" err="1" smtClean="0"/>
              <a:t>익스플로러의</a:t>
            </a:r>
            <a:r>
              <a:rPr lang="ko-KR" altLang="en-US" baseline="0" dirty="0" smtClean="0"/>
              <a:t> 메모리가 </a:t>
            </a:r>
            <a:r>
              <a:rPr lang="en-US" altLang="ko-KR" baseline="0" dirty="0" smtClean="0"/>
              <a:t>4~500 MB </a:t>
            </a:r>
            <a:r>
              <a:rPr lang="ko-KR" altLang="en-US" baseline="0" dirty="0" smtClean="0"/>
              <a:t>를 잡아먹은 적도 있었음</a:t>
            </a:r>
            <a:r>
              <a:rPr lang="en-US" altLang="ko-KR" baseline="0" dirty="0" smtClean="0"/>
              <a:t>)</a:t>
            </a:r>
          </a:p>
          <a:p>
            <a:r>
              <a:rPr lang="ko-KR" altLang="en-US" baseline="0" dirty="0" smtClean="0"/>
              <a:t>디자인 변경의 어려움</a:t>
            </a:r>
            <a:endParaRPr lang="en-US" altLang="ko-KR" baseline="0" dirty="0" smtClean="0"/>
          </a:p>
          <a:p>
            <a:r>
              <a:rPr lang="en-US" altLang="ko-KR" baseline="0" dirty="0" smtClean="0"/>
              <a:t>  - </a:t>
            </a:r>
            <a:r>
              <a:rPr lang="ko-KR" altLang="en-US" baseline="0" dirty="0" smtClean="0"/>
              <a:t>제공되는 </a:t>
            </a:r>
            <a:r>
              <a:rPr lang="ko-KR" altLang="en-US" baseline="0" dirty="0" err="1" smtClean="0"/>
              <a:t>위짓들이</a:t>
            </a:r>
            <a:r>
              <a:rPr lang="ko-KR" altLang="en-US" baseline="0" dirty="0" smtClean="0"/>
              <a:t> 투박하며 기존의 웹 프로젝트의 디자이너들이 주는 이미지와 레이아웃을 적용하기가 </a:t>
            </a:r>
            <a:r>
              <a:rPr lang="ko-KR" altLang="en-US" baseline="0" dirty="0" err="1" smtClean="0"/>
              <a:t>힘듬</a:t>
            </a:r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D3E2-AB2F-4391-805E-B77736A96059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GWT source and pre-built binaries are provided under the </a:t>
            </a:r>
            <a:r>
              <a:rPr lang="en-US" dirty="0" smtClean="0">
                <a:hlinkClick r:id="rId3"/>
              </a:rPr>
              <a:t>Apache 2.0 license</a:t>
            </a:r>
            <a:r>
              <a:rPr lang="en-US" dirty="0" smtClean="0"/>
              <a:t>.</a:t>
            </a:r>
          </a:p>
          <a:p>
            <a:r>
              <a:rPr lang="ko-KR" altLang="en-US" dirty="0" smtClean="0"/>
              <a:t>최근 </a:t>
            </a:r>
            <a:r>
              <a:rPr lang="en-US" altLang="ko-KR" dirty="0" smtClean="0"/>
              <a:t>1.5 </a:t>
            </a:r>
            <a:r>
              <a:rPr lang="ko-KR" altLang="en-US" dirty="0" smtClean="0"/>
              <a:t>버전 배포 </a:t>
            </a:r>
            <a:r>
              <a:rPr lang="en-US" altLang="ko-KR" dirty="0" smtClean="0"/>
              <a:t>(Java</a:t>
            </a:r>
            <a:r>
              <a:rPr lang="en-US" altLang="ko-KR" baseline="0" dirty="0" smtClean="0"/>
              <a:t> 1.5 </a:t>
            </a:r>
            <a:r>
              <a:rPr lang="ko-KR" altLang="en-US" baseline="0" dirty="0" smtClean="0"/>
              <a:t>형식의 </a:t>
            </a:r>
            <a:r>
              <a:rPr lang="ko-KR" altLang="en-US" baseline="0" dirty="0" err="1" smtClean="0"/>
              <a:t>어노테이션과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제너릭의</a:t>
            </a:r>
            <a:r>
              <a:rPr lang="ko-KR" altLang="en-US" baseline="0" dirty="0" smtClean="0"/>
              <a:t> 사용이 가능</a:t>
            </a:r>
            <a:r>
              <a:rPr lang="en-US" altLang="ko-KR" baseline="0" dirty="0" smtClean="0"/>
              <a:t>)</a:t>
            </a:r>
          </a:p>
          <a:p>
            <a:r>
              <a:rPr lang="ko-KR" altLang="en-US" baseline="0" dirty="0" err="1" smtClean="0"/>
              <a:t>컴파일된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JavaScript </a:t>
            </a:r>
            <a:r>
              <a:rPr lang="ko-KR" altLang="en-US" baseline="0" dirty="0" smtClean="0"/>
              <a:t>의 속도 향상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D3E2-AB2F-4391-805E-B77736A96059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1.4 </a:t>
            </a:r>
            <a:r>
              <a:rPr lang="ko-KR" altLang="en-US" dirty="0" smtClean="0"/>
              <a:t>버전에서는 </a:t>
            </a:r>
            <a:r>
              <a:rPr lang="en-US" altLang="ko-KR" dirty="0" smtClean="0"/>
              <a:t>html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과 </a:t>
            </a:r>
            <a:r>
              <a:rPr lang="en-US" altLang="ko-KR" baseline="0" dirty="0" err="1" smtClean="0"/>
              <a:t>js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파일이 생성되었으나 </a:t>
            </a:r>
            <a:r>
              <a:rPr lang="en-US" altLang="ko-KR" dirty="0" smtClean="0"/>
              <a:t>1.5 </a:t>
            </a:r>
            <a:r>
              <a:rPr lang="ko-KR" altLang="en-US" dirty="0" smtClean="0"/>
              <a:t>버전에서는 </a:t>
            </a:r>
            <a:r>
              <a:rPr lang="ko-KR" altLang="en-US" dirty="0" err="1" smtClean="0"/>
              <a:t>브라우저별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파일만 생성</a:t>
            </a:r>
            <a:endParaRPr lang="en-US" altLang="ko-KR" dirty="0" smtClean="0"/>
          </a:p>
          <a:p>
            <a:r>
              <a:rPr lang="ko-KR" altLang="en-US" dirty="0" smtClean="0"/>
              <a:t>브라우저에 차이가 없을 경우는 필요한 만큼의 파일만 생성 </a:t>
            </a:r>
            <a:r>
              <a:rPr lang="en-US" altLang="ko-KR" dirty="0" smtClean="0"/>
              <a:t>(ex) safari,</a:t>
            </a:r>
            <a:r>
              <a:rPr lang="en-US" altLang="ko-KR" baseline="0" dirty="0" smtClean="0"/>
              <a:t> opera </a:t>
            </a:r>
            <a:r>
              <a:rPr lang="ko-KR" altLang="en-US" baseline="0" dirty="0" smtClean="0"/>
              <a:t>의 생성되는 코드의 차이가 없을 경우 한가지만 생성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D3E2-AB2F-4391-805E-B77736A96059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특별한 자바스크립트 지식을 사용하지 않고 </a:t>
            </a:r>
            <a:r>
              <a:rPr lang="en-US" altLang="ko-KR" dirty="0" smtClean="0"/>
              <a:t>AJAX application </a:t>
            </a:r>
            <a:r>
              <a:rPr lang="ko-KR" altLang="en-US" dirty="0" smtClean="0"/>
              <a:t>의 개발이 가능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D3E2-AB2F-4391-805E-B77736A96059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GWT</a:t>
            </a:r>
            <a:r>
              <a:rPr lang="ko-KR" altLang="en-US" dirty="0" smtClean="0"/>
              <a:t>는 </a:t>
            </a:r>
            <a:r>
              <a:rPr lang="en-US" altLang="ko-KR" b="1" dirty="0" smtClean="0"/>
              <a:t>Java-to-JavaScript compiler</a:t>
            </a:r>
            <a:r>
              <a:rPr lang="en-US" altLang="ko-KR" dirty="0" smtClean="0"/>
              <a:t>, </a:t>
            </a:r>
            <a:r>
              <a:rPr lang="en-US" altLang="ko-KR" b="1" dirty="0" smtClean="0"/>
              <a:t>hosted web browser</a:t>
            </a:r>
            <a:r>
              <a:rPr lang="ko-KR" altLang="en-US" dirty="0" smtClean="0"/>
              <a:t> 그리고 </a:t>
            </a:r>
            <a:r>
              <a:rPr lang="ko-KR" altLang="en-US" dirty="0" err="1" smtClean="0"/>
              <a:t>두개의</a:t>
            </a:r>
            <a:r>
              <a:rPr lang="ko-KR" altLang="en-US" dirty="0" smtClean="0"/>
              <a:t> 자바 클래스 라이브러리를 가진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개의 컴포넌트로 이루어진다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Java-to-JavaScript </a:t>
            </a:r>
            <a:r>
              <a:rPr lang="ko-KR" altLang="en-US" dirty="0" smtClean="0"/>
              <a:t>컴파일러</a:t>
            </a:r>
            <a:br>
              <a:rPr lang="ko-KR" altLang="en-US" dirty="0" smtClean="0"/>
            </a:br>
            <a:r>
              <a:rPr lang="en-US" altLang="ko-KR" dirty="0" smtClean="0"/>
              <a:t>GWT Java-to-JavaScript </a:t>
            </a:r>
            <a:r>
              <a:rPr lang="ko-KR" altLang="en-US" dirty="0" smtClean="0"/>
              <a:t>컴파일러는 </a:t>
            </a:r>
            <a:r>
              <a:rPr lang="ko-KR" altLang="en-US" dirty="0" err="1" smtClean="0"/>
              <a:t>자바언어로된</a:t>
            </a:r>
            <a:r>
              <a:rPr lang="ko-KR" altLang="en-US" dirty="0" smtClean="0"/>
              <a:t> 프로그램 코드를 </a:t>
            </a:r>
            <a:r>
              <a:rPr lang="en-US" altLang="ko-KR" dirty="0" smtClean="0">
                <a:hlinkClick r:id="rId3" action="ppaction://hlinkfile"/>
              </a:rPr>
              <a:t>JavaScript</a:t>
            </a:r>
            <a:r>
              <a:rPr lang="ko-KR" altLang="en-US" dirty="0" smtClean="0"/>
              <a:t> 프로그램 언어로 변환한다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이렇게 </a:t>
            </a:r>
            <a:r>
              <a:rPr lang="ko-KR" altLang="en-US" dirty="0" err="1" smtClean="0"/>
              <a:t>컴파일된</a:t>
            </a:r>
            <a:r>
              <a:rPr lang="ko-KR" altLang="en-US" dirty="0" smtClean="0"/>
              <a:t> 코드는 </a:t>
            </a:r>
            <a:r>
              <a:rPr lang="ko-KR" altLang="en-US" dirty="0" err="1" smtClean="0"/>
              <a:t>웹모드에서</a:t>
            </a:r>
            <a:r>
              <a:rPr lang="ko-KR" altLang="en-US" dirty="0" smtClean="0"/>
              <a:t> 테스트할 수 있다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smtClean="0"/>
              <a:t>Hosted Web </a:t>
            </a:r>
            <a:r>
              <a:rPr lang="en-US" altLang="ko-KR" dirty="0" err="1" smtClean="0"/>
              <a:t>Broswer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Hosted Web </a:t>
            </a:r>
            <a:r>
              <a:rPr lang="ko-KR" altLang="en-US" dirty="0" smtClean="0"/>
              <a:t>브라우저는 만들어진 </a:t>
            </a:r>
            <a:r>
              <a:rPr lang="en-US" altLang="ko-KR" dirty="0" smtClean="0"/>
              <a:t>GWT</a:t>
            </a:r>
            <a:r>
              <a:rPr lang="ko-KR" altLang="en-US" dirty="0" smtClean="0"/>
              <a:t>응용을 호스트모드에서 테스트할 수 있도록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이러한 과정은 </a:t>
            </a:r>
            <a:r>
              <a:rPr lang="en-US" altLang="ko-KR" dirty="0" smtClean="0"/>
              <a:t>JVM</a:t>
            </a:r>
            <a:r>
              <a:rPr lang="ko-KR" altLang="en-US" dirty="0" smtClean="0"/>
              <a:t>에서 일어나게 되므로 </a:t>
            </a:r>
            <a:r>
              <a:rPr lang="en-US" altLang="ko-KR" dirty="0" smtClean="0"/>
              <a:t>JavaScript</a:t>
            </a:r>
            <a:r>
              <a:rPr lang="ko-KR" altLang="en-US" dirty="0" smtClean="0"/>
              <a:t>로의 컴파일 없이 테스트할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이를 위해서 </a:t>
            </a:r>
            <a:r>
              <a:rPr lang="en-US" altLang="ko-KR" dirty="0" smtClean="0"/>
              <a:t>JVM</a:t>
            </a:r>
            <a:r>
              <a:rPr lang="ko-KR" altLang="en-US" dirty="0" smtClean="0"/>
              <a:t>에서 작동하는 별도의 웹브라우저를 제공한다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smtClean="0"/>
              <a:t>JRE emulation </a:t>
            </a:r>
            <a:r>
              <a:rPr lang="ko-KR" altLang="en-US" dirty="0" smtClean="0"/>
              <a:t>라이브러리</a:t>
            </a:r>
            <a:br>
              <a:rPr lang="ko-KR" altLang="en-US" dirty="0" smtClean="0"/>
            </a:br>
            <a:r>
              <a:rPr lang="ko-KR" altLang="en-US" dirty="0" smtClean="0"/>
              <a:t>자주 사용되는 </a:t>
            </a:r>
            <a:r>
              <a:rPr lang="en-US" altLang="ko-KR" dirty="0" smtClean="0"/>
              <a:t>JavaScript </a:t>
            </a:r>
            <a:r>
              <a:rPr lang="ko-KR" altLang="en-US" dirty="0" smtClean="0"/>
              <a:t>구현을 포함한 자바 클래스 라이브러리로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java.lang</a:t>
            </a:r>
            <a:r>
              <a:rPr lang="en-US" altLang="ko-KR" dirty="0" smtClean="0"/>
              <a:t> </a:t>
            </a:r>
            <a:r>
              <a:rPr lang="ko-KR" altLang="en-US" dirty="0" smtClean="0"/>
              <a:t>패키지와 </a:t>
            </a:r>
            <a:r>
              <a:rPr lang="en-US" altLang="ko-KR" dirty="0" err="1" smtClean="0"/>
              <a:t>java.util</a:t>
            </a:r>
            <a:r>
              <a:rPr lang="ko-KR" altLang="en-US" dirty="0" smtClean="0"/>
              <a:t>패키지를 포함한다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smtClean="0"/>
              <a:t>GWT Web UI class </a:t>
            </a:r>
            <a:r>
              <a:rPr lang="ko-KR" altLang="en-US" dirty="0" smtClean="0"/>
              <a:t>라이브러리</a:t>
            </a:r>
            <a:br>
              <a:rPr lang="ko-KR" altLang="en-US" dirty="0" smtClean="0"/>
            </a:br>
            <a:r>
              <a:rPr lang="ko-KR" altLang="en-US" dirty="0" err="1" smtClean="0"/>
              <a:t>웹브라우저를</a:t>
            </a:r>
            <a:r>
              <a:rPr lang="ko-KR" altLang="en-US" dirty="0" smtClean="0"/>
              <a:t> 통해서 유저에게 보여줄 </a:t>
            </a:r>
            <a:r>
              <a:rPr lang="en-US" altLang="ko-KR" dirty="0" smtClean="0"/>
              <a:t>UI</a:t>
            </a:r>
            <a:r>
              <a:rPr lang="ko-KR" altLang="en-US" dirty="0" smtClean="0"/>
              <a:t>를 위한 </a:t>
            </a:r>
            <a:r>
              <a:rPr lang="en-US" altLang="ko-KR" b="1" dirty="0" err="1" smtClean="0"/>
              <a:t>wigets</a:t>
            </a:r>
            <a:r>
              <a:rPr lang="ko-KR" altLang="en-US" dirty="0" smtClean="0"/>
              <a:t>을 포함하고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여기에는 </a:t>
            </a:r>
            <a:r>
              <a:rPr lang="en-US" altLang="ko-KR" dirty="0" smtClean="0"/>
              <a:t>button, text box, images, text </a:t>
            </a:r>
            <a:r>
              <a:rPr lang="ko-KR" altLang="en-US" dirty="0" smtClean="0"/>
              <a:t>등과 관련된 </a:t>
            </a:r>
            <a:r>
              <a:rPr lang="ko-KR" altLang="en-US" dirty="0" err="1" smtClean="0"/>
              <a:t>위젯이</a:t>
            </a:r>
            <a:r>
              <a:rPr lang="ko-KR" altLang="en-US" dirty="0" smtClean="0"/>
              <a:t> 포함된다</a:t>
            </a:r>
            <a:r>
              <a:rPr lang="en-US" altLang="ko-KR" dirty="0" smtClean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D3E2-AB2F-4391-805E-B77736A96059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인터넷이 가능하다면 간단하게 보여주거나</a:t>
            </a:r>
            <a:r>
              <a:rPr lang="en-US" altLang="ko-KR" dirty="0" smtClean="0"/>
              <a:t>.. </a:t>
            </a:r>
            <a:r>
              <a:rPr lang="ko-KR" altLang="en-US" dirty="0" err="1" smtClean="0"/>
              <a:t>캡쳐화면을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붙여넣음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D3E2-AB2F-4391-805E-B77736A96059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D3E2-AB2F-4391-805E-B77736A96059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자바에서는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메소드를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“native”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 지정해주면 실제 구현에서 사용되는 컴파일러를 해당 선언문에서만 다른 언어의 컴파일러로 바꿀 수 있도록 해준다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이렇게 하면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GWT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컴파일러가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native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메소드내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코드작성을 허락하지 않는 자바 문법에 부합하면서도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주석내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실제 자바스크립트를 실행할 수 있도록 한다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D3E2-AB2F-4391-805E-B77736A96059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GWT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로 프로젝트를 진행하면서 느낀 점을 설명</a:t>
            </a:r>
            <a:endParaRPr lang="en-US" altLang="ko-KR" baseline="0" dirty="0" smtClean="0"/>
          </a:p>
          <a:p>
            <a:r>
              <a:rPr lang="ko-KR" altLang="en-US" baseline="0" dirty="0" smtClean="0"/>
              <a:t>느리고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기존 웹 프로젝트에서 디자이너들이 던져준 </a:t>
            </a:r>
            <a:r>
              <a:rPr lang="en-US" altLang="ko-KR" baseline="0" dirty="0" smtClean="0"/>
              <a:t>html </a:t>
            </a:r>
            <a:r>
              <a:rPr lang="ko-KR" altLang="en-US" baseline="0" dirty="0" smtClean="0"/>
              <a:t>가지고 </a:t>
            </a:r>
            <a:r>
              <a:rPr lang="en-US" altLang="ko-KR" baseline="0" dirty="0" smtClean="0"/>
              <a:t>GWT </a:t>
            </a:r>
            <a:r>
              <a:rPr lang="ko-KR" altLang="en-US" baseline="0" dirty="0" smtClean="0"/>
              <a:t>로 </a:t>
            </a:r>
            <a:r>
              <a:rPr lang="ko-KR" altLang="en-US" baseline="0" dirty="0" err="1" smtClean="0"/>
              <a:t>컨버팅</a:t>
            </a:r>
            <a:r>
              <a:rPr lang="ko-KR" altLang="en-US" baseline="0" dirty="0" smtClean="0"/>
              <a:t> 하기가 </a:t>
            </a:r>
            <a:r>
              <a:rPr lang="ko-KR" altLang="en-US" baseline="0" dirty="0" err="1" smtClean="0"/>
              <a:t>힘이든다</a:t>
            </a:r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D3E2-AB2F-4391-805E-B77736A96059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081DB2F-035D-461F-87DB-F2BBBFE4EA55}" type="datetime1">
              <a:rPr lang="ko-KR" altLang="en-US" smtClean="0"/>
              <a:pPr/>
              <a:t>2008-10-13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418F959-FD05-46FA-9FAC-3B27326BA7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2" descr="E:\작업폴더\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29529" y="6310336"/>
            <a:ext cx="1285875" cy="476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7F4B-0738-4246-B455-A7BE505F15F6}" type="datetime1">
              <a:rPr lang="ko-KR" altLang="en-US" smtClean="0"/>
              <a:pPr/>
              <a:t>2008-10-13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2806-FFC5-4AA2-A711-C2794AC8B38B}" type="datetime1">
              <a:rPr lang="ko-KR" altLang="en-US" smtClean="0"/>
              <a:pPr/>
              <a:t>2008-10-13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0159-AACB-485C-AB48-441300920A20}" type="datetime1">
              <a:rPr lang="ko-KR" altLang="en-US" smtClean="0"/>
              <a:pPr/>
              <a:t>2008-10-13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pic>
        <p:nvPicPr>
          <p:cNvPr id="7" name="Picture 2" descr="E:\작업폴더\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6310336"/>
            <a:ext cx="1285875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6477ADC-1191-4695-B099-365CF2B6C1F9}" type="datetime1">
              <a:rPr lang="ko-KR" altLang="en-US" smtClean="0"/>
              <a:pPr/>
              <a:t>2008-10-13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418F959-FD05-46FA-9FAC-3B27326BA7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985B-F08A-43B8-8158-3A925C23A40F}" type="datetime1">
              <a:rPr lang="ko-KR" altLang="en-US" smtClean="0"/>
              <a:pPr/>
              <a:t>2008-10-13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05B0-4166-49B8-9A76-7C57C99E5C7A}" type="datetime1">
              <a:rPr lang="ko-KR" altLang="en-US" smtClean="0"/>
              <a:pPr/>
              <a:t>2008-10-13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CC89-5406-460E-B841-98EBB8A6229F}" type="datetime1">
              <a:rPr lang="ko-KR" altLang="en-US" smtClean="0"/>
              <a:pPr/>
              <a:t>2008-10-13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6363-4F52-4C6E-BC71-F34B9D43BD3A}" type="datetime1">
              <a:rPr lang="ko-KR" altLang="en-US" smtClean="0"/>
              <a:pPr/>
              <a:t>2008-10-13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9000-B4D8-4DF1-B43C-469FF5A393C8}" type="datetime1">
              <a:rPr lang="ko-KR" altLang="en-US" smtClean="0"/>
              <a:pPr/>
              <a:t>2008-10-13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C7F9-901E-4AF9-9AD0-CE2CEDCFFAD2}" type="datetime1">
              <a:rPr lang="ko-KR" altLang="en-US" smtClean="0"/>
              <a:pPr/>
              <a:t>2008-10-13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F69ACF-888C-4105-B522-074EC6C5FF8D}" type="datetime1">
              <a:rPr lang="ko-KR" altLang="en-US" smtClean="0"/>
              <a:pPr/>
              <a:t>2008-10-13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18F959-FD05-46FA-9FAC-3B27326BA7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docreade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de.google.com/p/gwt-google-api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wnload.instantiations.com/DesignerDoc/integration/latest/docs/html/gwt/index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wt-widget.sourceforge.net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gwt-ext/" TargetMode="External"/><Relationship Id="rId2" Type="http://schemas.openxmlformats.org/officeDocument/2006/relationships/hyperlink" Target="http://gwt-ex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de.google.com/p/gwt-ext-ux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tjs.com/docs" TargetMode="External"/><Relationship Id="rId2" Type="http://schemas.openxmlformats.org/officeDocument/2006/relationships/hyperlink" Target="http://extj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tjs.com/products/license.php" TargetMode="External"/><Relationship Id="rId4" Type="http://schemas.openxmlformats.org/officeDocument/2006/relationships/hyperlink" Target="http://www.extjs.com/store/extj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tjs.com/deploy/dev/examples/desktop/desktop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t-ext.com/demo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&#48148;&#53461;%20&#54868;&#47732;\wiseone.avi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inc.co.kr/modules/moniwiki/wiki.php/Site/Google/Service/GoogleWebToolkit/Overview" TargetMode="External"/><Relationship Id="rId2" Type="http://schemas.openxmlformats.org/officeDocument/2006/relationships/hyperlink" Target="http://www.javapassion.com/ajax/GW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dempiere.com/wiki/index.php/Sponsored_Development:_Libero_GWT_ADempiere_Clien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webtoolk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dempiere.com/wiki/index.php/Image:Googlegwt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GWT-EXT </a:t>
            </a:r>
            <a:r>
              <a:rPr lang="ko-KR" altLang="en-US" dirty="0" smtClean="0"/>
              <a:t>로</a:t>
            </a:r>
            <a:r>
              <a:rPr lang="en-US" altLang="ko-KR" dirty="0" smtClean="0"/>
              <a:t> </a:t>
            </a:r>
            <a:br>
              <a:rPr lang="en-US" altLang="ko-KR" dirty="0" smtClean="0"/>
            </a:br>
            <a:r>
              <a:rPr lang="en-US" altLang="ko-KR" dirty="0" smtClean="0"/>
              <a:t>Web application </a:t>
            </a:r>
            <a:r>
              <a:rPr lang="ko-KR" altLang="en-US" dirty="0" smtClean="0"/>
              <a:t>개발하기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err="1" smtClean="0"/>
              <a:t>idsTrust</a:t>
            </a:r>
            <a:r>
              <a:rPr lang="en-US" altLang="ko-KR" dirty="0" smtClean="0"/>
              <a:t> ECM </a:t>
            </a:r>
            <a:r>
              <a:rPr lang="ko-KR" altLang="en-US" dirty="0" smtClean="0"/>
              <a:t>연구소</a:t>
            </a:r>
            <a:endParaRPr lang="en-US" altLang="ko-KR" dirty="0" smtClean="0"/>
          </a:p>
          <a:p>
            <a:r>
              <a:rPr lang="ko-KR" altLang="en-US" dirty="0" smtClean="0"/>
              <a:t>이정주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Building User Interface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168" y="2000240"/>
            <a:ext cx="4006956" cy="438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GWT User Interface Classes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기존의 </a:t>
            </a:r>
            <a:r>
              <a:rPr lang="en-US" altLang="ko-KR" dirty="0" smtClean="0"/>
              <a:t>Java UI framework</a:t>
            </a:r>
            <a:r>
              <a:rPr lang="ko-KR" altLang="en-US" dirty="0" smtClean="0"/>
              <a:t>인 </a:t>
            </a:r>
            <a:r>
              <a:rPr lang="en-US" altLang="ko-KR" dirty="0" smtClean="0"/>
              <a:t>swing</a:t>
            </a:r>
            <a:r>
              <a:rPr lang="ko-KR" altLang="en-US" dirty="0" smtClean="0"/>
              <a:t>과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swt</a:t>
            </a:r>
            <a:r>
              <a:rPr lang="ko-KR" altLang="en-US" dirty="0" smtClean="0"/>
              <a:t>와 유사한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개발방식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614178"/>
            <a:ext cx="3219454" cy="202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Widgets and Panels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131" y="1319218"/>
            <a:ext cx="4583621" cy="469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64103"/>
            <a:ext cx="4329123" cy="470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5" y="1428736"/>
            <a:ext cx="4572032" cy="46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7257" y="1500174"/>
            <a:ext cx="523389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Events and Listeners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7413392" cy="400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95849" y="1357298"/>
            <a:ext cx="8198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GWT </a:t>
            </a:r>
            <a:r>
              <a:rPr lang="ko-KR" altLang="en-US" dirty="0" smtClean="0"/>
              <a:t>이벤트는 다른 </a:t>
            </a:r>
            <a:r>
              <a:rPr lang="en-US" altLang="ko-KR" dirty="0" smtClean="0"/>
              <a:t>UI frameworks 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유사한 </a:t>
            </a:r>
            <a:r>
              <a:rPr lang="en-US" altLang="ko-KR" dirty="0" smtClean="0"/>
              <a:t>“listener interface” </a:t>
            </a:r>
            <a:r>
              <a:rPr lang="ko-KR" altLang="en-US" dirty="0" smtClean="0"/>
              <a:t>모델을 사용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Remote Procedure Call (RPC)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GWT-RPC?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GWT-RPC Mechanism</a:t>
            </a:r>
          </a:p>
          <a:p>
            <a:pPr lvl="1"/>
            <a:r>
              <a:rPr lang="en-US" altLang="ko-KR" sz="1800" dirty="0" smtClean="0"/>
              <a:t>Server </a:t>
            </a:r>
            <a:r>
              <a:rPr lang="ko-KR" altLang="en-US" sz="1800" dirty="0" smtClean="0"/>
              <a:t>와 </a:t>
            </a:r>
            <a:r>
              <a:rPr lang="en-US" altLang="ko-KR" sz="1800" dirty="0" smtClean="0"/>
              <a:t>client </a:t>
            </a:r>
            <a:r>
              <a:rPr lang="ko-KR" altLang="en-US" sz="1800" dirty="0" smtClean="0"/>
              <a:t>측에서 많은 노력을 들이지 않고 </a:t>
            </a:r>
            <a:r>
              <a:rPr lang="en-US" altLang="ko-KR" sz="1800" dirty="0" smtClean="0"/>
              <a:t>Java object </a:t>
            </a:r>
            <a:r>
              <a:rPr lang="ko-KR" altLang="en-US" sz="1800" dirty="0" smtClean="0"/>
              <a:t>를 주고 받을 수 있게 해줌</a:t>
            </a:r>
            <a:r>
              <a:rPr lang="en-US" altLang="ko-KR" sz="1800" dirty="0" smtClean="0"/>
              <a:t>.</a:t>
            </a:r>
          </a:p>
          <a:p>
            <a:endParaRPr lang="ko-KR" altLang="en-US" sz="2000" dirty="0"/>
          </a:p>
        </p:txBody>
      </p:sp>
      <p:pic>
        <p:nvPicPr>
          <p:cNvPr id="32770" name="Picture 2" descr="http://google-web-toolkit-doc-1-5.googlecode.com/svn/wiki/AnatomyOfService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72" y="2233632"/>
            <a:ext cx="6858000" cy="4124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4095238" cy="96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1202280"/>
            <a:ext cx="342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MyService</a:t>
            </a:r>
            <a:r>
              <a:rPr lang="en-US" altLang="ko-KR" dirty="0" smtClean="0"/>
              <a:t> extends </a:t>
            </a:r>
            <a:r>
              <a:rPr lang="en-US" altLang="ko-KR" dirty="0" err="1" smtClean="0"/>
              <a:t>RemoteService</a:t>
            </a:r>
            <a:endParaRPr lang="ko-KR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928946"/>
            <a:ext cx="5191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2559602"/>
            <a:ext cx="44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MyServiceImpl</a:t>
            </a:r>
            <a:r>
              <a:rPr lang="en-US" altLang="ko-KR" dirty="0" smtClean="0"/>
              <a:t> extends </a:t>
            </a:r>
            <a:r>
              <a:rPr lang="en-US" altLang="ko-KR" dirty="0" err="1" smtClean="0"/>
              <a:t>RemoteServiceServlet</a:t>
            </a:r>
            <a:endParaRPr lang="ko-KR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69" y="5038742"/>
            <a:ext cx="50768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28596" y="4702742"/>
            <a:ext cx="1703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MyServiceAsync</a:t>
            </a:r>
            <a:endParaRPr lang="ko-KR" alt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786058"/>
            <a:ext cx="55721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JavaScript Native Interface (JSNI)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Native JavaScript Methods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자바스크립트 라이브러리들을 직접 사용하고 싶은 경우 </a:t>
            </a:r>
            <a:r>
              <a:rPr lang="en-US" altLang="ko-KR" dirty="0" smtClean="0"/>
              <a:t>– prototype, </a:t>
            </a:r>
            <a:r>
              <a:rPr lang="en-US" altLang="ko-KR" dirty="0" err="1" smtClean="0"/>
              <a:t>extjs</a:t>
            </a:r>
            <a:r>
              <a:rPr lang="en-US" altLang="ko-KR" dirty="0" smtClean="0"/>
              <a:t> …</a:t>
            </a:r>
          </a:p>
          <a:p>
            <a:r>
              <a:rPr lang="en-US" altLang="ko-KR" dirty="0" smtClean="0"/>
              <a:t>JSNI </a:t>
            </a:r>
            <a:r>
              <a:rPr lang="ko-KR" altLang="en-US" dirty="0" err="1" smtClean="0"/>
              <a:t>메소드들은</a:t>
            </a:r>
            <a:r>
              <a:rPr lang="ko-KR" altLang="en-US" dirty="0" smtClean="0"/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native</a:t>
            </a:r>
            <a:r>
              <a:rPr lang="en-US" altLang="ko-KR" dirty="0" smtClean="0"/>
              <a:t> 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특정 주석 블록에 작성된 자바스크립트 코드를 통해 선언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>
                <a:solidFill>
                  <a:srgbClr val="0070C0"/>
                </a:solidFill>
              </a:rPr>
              <a:t>/*-{</a:t>
            </a:r>
            <a:r>
              <a:rPr lang="en-US" altLang="ko-KR" dirty="0" smtClean="0"/>
              <a:t> </a:t>
            </a:r>
            <a:r>
              <a:rPr lang="en-US" altLang="ko-KR" i="1" dirty="0" smtClean="0"/>
              <a:t>JavaScript Code </a:t>
            </a:r>
            <a:r>
              <a:rPr lang="en-US" altLang="ko-KR" dirty="0" smtClean="0">
                <a:solidFill>
                  <a:srgbClr val="0070C0"/>
                </a:solidFill>
              </a:rPr>
              <a:t>}-*/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506" y="3429000"/>
            <a:ext cx="728895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Accessing Java Methods and Fields </a:t>
            </a:r>
            <a:br>
              <a:rPr lang="en-US" altLang="ko-KR" dirty="0" smtClean="0"/>
            </a:br>
            <a:r>
              <a:rPr lang="en-US" altLang="ko-KR" dirty="0" smtClean="0"/>
              <a:t>from JavaScript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19</a:t>
            </a:fld>
            <a:endParaRPr lang="ko-KR" altLang="en-US"/>
          </a:p>
        </p:txBody>
      </p:sp>
      <p:pic>
        <p:nvPicPr>
          <p:cNvPr id="3993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607" y="1333499"/>
            <a:ext cx="7451731" cy="478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What is GWT?</a:t>
            </a:r>
          </a:p>
          <a:p>
            <a:r>
              <a:rPr lang="en-US" altLang="ko-KR" dirty="0" smtClean="0"/>
              <a:t>GWT Architecture</a:t>
            </a:r>
          </a:p>
          <a:p>
            <a:r>
              <a:rPr lang="en-US" altLang="ko-KR" dirty="0" smtClean="0"/>
              <a:t>Building User Interface</a:t>
            </a:r>
          </a:p>
          <a:p>
            <a:r>
              <a:rPr lang="en-US" altLang="ko-KR" dirty="0" smtClean="0"/>
              <a:t>Remote Procedure Call (RPC)</a:t>
            </a:r>
          </a:p>
          <a:p>
            <a:r>
              <a:rPr lang="en-US" altLang="ko-KR" dirty="0" smtClean="0"/>
              <a:t>JavaScript Native Interface (JSNI)</a:t>
            </a:r>
          </a:p>
          <a:p>
            <a:r>
              <a:rPr lang="en-US" altLang="ko-KR" dirty="0" smtClean="0"/>
              <a:t>GWT-Ext?</a:t>
            </a:r>
          </a:p>
          <a:p>
            <a:r>
              <a:rPr lang="en-US" altLang="ko-KR" dirty="0" smtClean="0"/>
              <a:t>GWT-Ext Projects</a:t>
            </a:r>
          </a:p>
          <a:p>
            <a:r>
              <a:rPr lang="en-US" altLang="ko-KR" dirty="0" smtClean="0"/>
              <a:t>Resources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Tools and Libraries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Tools and Libraries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Google API Library</a:t>
            </a:r>
          </a:p>
          <a:p>
            <a:r>
              <a:rPr lang="en-US" altLang="ko-KR" dirty="0" smtClean="0"/>
              <a:t>Instantiations GWT Designer</a:t>
            </a:r>
          </a:p>
          <a:p>
            <a:r>
              <a:rPr lang="en-US" altLang="ko-KR" dirty="0" smtClean="0"/>
              <a:t>GWT Widget Library</a:t>
            </a:r>
            <a:endParaRPr lang="en-US" altLang="ko-KR" dirty="0"/>
          </a:p>
          <a:p>
            <a:r>
              <a:rPr lang="en-US" altLang="ko-KR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Google API Libraries for Google Web Toolkit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5" y="1214422"/>
            <a:ext cx="7339033" cy="47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57224" y="6000768"/>
            <a:ext cx="3280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hlinkClick r:id="rId4"/>
              </a:rPr>
              <a:t>http://code.google.com/p/gwt-google-apis/</a:t>
            </a:r>
            <a:r>
              <a:rPr lang="en-US" altLang="ko-KR" sz="1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Instantiations GWT Designer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pic>
        <p:nvPicPr>
          <p:cNvPr id="5122" name="Picture 2" descr="http://download.instantiations.com/DesignerDoc/integration/latest/docs/html/gwt/images/gwt-designer-screen-sho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47803"/>
            <a:ext cx="6619875" cy="42957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5715016"/>
            <a:ext cx="6773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hlinkClick r:id="rId4"/>
              </a:rPr>
              <a:t>[</a:t>
            </a:r>
            <a:r>
              <a:rPr lang="ko-KR" altLang="en-US" sz="1200" dirty="0" smtClean="0">
                <a:hlinkClick r:id="rId4"/>
              </a:rPr>
              <a:t>그림 출처</a:t>
            </a:r>
            <a:r>
              <a:rPr lang="en-US" altLang="ko-KR" sz="1200" dirty="0" smtClean="0">
                <a:hlinkClick r:id="rId4"/>
              </a:rPr>
              <a:t>] http://download.instantiations.com/DesignerDoc/integration/latest/docs/html/gwt/index.html</a:t>
            </a:r>
            <a:r>
              <a:rPr lang="en-US" altLang="ko-KR" sz="1200" dirty="0" smtClean="0"/>
              <a:t> 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GWT Widget Library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24</a:t>
            </a:fld>
            <a:endParaRPr lang="ko-KR" alt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086" y="1214422"/>
            <a:ext cx="7878761" cy="46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458" y="5907305"/>
            <a:ext cx="271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hlinkClick r:id="rId4"/>
              </a:rPr>
              <a:t>http://gwt-widget.sourceforge.net/</a:t>
            </a:r>
            <a:r>
              <a:rPr lang="en-US" altLang="ko-KR" sz="1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GWT-Ext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Weak point of GWT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Slow hosted mode</a:t>
            </a:r>
            <a:endParaRPr lang="en-US" altLang="ko-KR" dirty="0" smtClean="0"/>
          </a:p>
          <a:p>
            <a:r>
              <a:rPr lang="en-US" altLang="ko-KR" dirty="0" smtClean="0"/>
              <a:t>Memory leak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디자인 변경의 어려움  </a:t>
            </a:r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GWT-Ext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Hompage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http://gwt-ext.com/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Code Project</a:t>
            </a:r>
          </a:p>
          <a:p>
            <a:pPr lvl="1"/>
            <a:r>
              <a:rPr lang="en-US" dirty="0" smtClean="0">
                <a:hlinkClick r:id="rId3"/>
              </a:rPr>
              <a:t>http://code.google.com/p/gwt-ext/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4"/>
              </a:rPr>
              <a:t>http://code.google.com/p/gwt-ext-ux/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Gwt</a:t>
            </a:r>
            <a:r>
              <a:rPr lang="en-US" dirty="0" smtClean="0"/>
              <a:t>-Ext is java wrapper around the base Ext JS </a:t>
            </a:r>
            <a:r>
              <a:rPr lang="en-US" dirty="0" err="1" smtClean="0"/>
              <a:t>javascript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library.</a:t>
            </a:r>
          </a:p>
          <a:p>
            <a:r>
              <a:rPr lang="en-US" dirty="0" smtClean="0"/>
              <a:t>It is powerful widget library that provides rich widgets like Grid with sort, paging and filtering, Tree’s with Drag &amp; Drop support, highly customizable </a:t>
            </a:r>
            <a:r>
              <a:rPr lang="en-US" dirty="0" err="1" smtClean="0"/>
              <a:t>ComboBoxes</a:t>
            </a:r>
            <a:r>
              <a:rPr lang="en-US" dirty="0" smtClean="0"/>
              <a:t>, Tab Panels, Menus &amp; Toolbars, Dialogs, Forms and a lot more right out of the box with a powerful and easy to use API. It uses GWT and Ext.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Ext JS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http://extjs.com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Ext JS is a cross-browser JavaScript library for building rich internet applications. </a:t>
            </a:r>
          </a:p>
          <a:p>
            <a:pPr lvl="1"/>
            <a:r>
              <a:rPr lang="en-US" dirty="0" smtClean="0"/>
              <a:t>High performance, customizable UI widgets </a:t>
            </a:r>
          </a:p>
          <a:p>
            <a:pPr lvl="1"/>
            <a:r>
              <a:rPr lang="en-US" dirty="0" smtClean="0"/>
              <a:t>Well designed and extensible Component model </a:t>
            </a:r>
          </a:p>
          <a:p>
            <a:pPr lvl="1"/>
            <a:r>
              <a:rPr lang="en-US" dirty="0" smtClean="0"/>
              <a:t>An intuitive, easy to use </a:t>
            </a:r>
            <a:r>
              <a:rPr lang="en-US" dirty="0" smtClean="0">
                <a:hlinkClick r:id="rId3" action="ppaction://hlinkfile"/>
              </a:rPr>
              <a:t>API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4" action="ppaction://hlinkfile"/>
              </a:rPr>
              <a:t>Commercial</a:t>
            </a:r>
            <a:r>
              <a:rPr lang="en-US" dirty="0" smtClean="0"/>
              <a:t> and </a:t>
            </a:r>
            <a:r>
              <a:rPr lang="en-US" dirty="0" smtClean="0">
                <a:hlinkClick r:id="rId5" action="ppaction://hlinkfile"/>
              </a:rPr>
              <a:t>Open Source</a:t>
            </a:r>
            <a:r>
              <a:rPr lang="en-US" dirty="0" smtClean="0"/>
              <a:t> licenses available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Ext JS Demo – Web Desktop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48" y="1214422"/>
            <a:ext cx="7302562" cy="47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500034" y="5978743"/>
            <a:ext cx="5572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hlinkClick r:id="rId3"/>
              </a:rPr>
              <a:t>http://www.extjs.com/deploy/dev/examples/desktop/desktop.html</a:t>
            </a:r>
            <a:r>
              <a:rPr lang="en-US" altLang="ko-KR" sz="1400" dirty="0" smtClean="0"/>
              <a:t> 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What is GWT?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GWT-Ext Showcase Demo 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30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32214"/>
            <a:ext cx="8215370" cy="471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428596" y="5929330"/>
            <a:ext cx="2470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hlinkClick r:id="rId3"/>
              </a:rPr>
              <a:t>http://www.gwt-ext.com/demo</a:t>
            </a:r>
            <a:r>
              <a:rPr lang="en-US" altLang="ko-KR" sz="1400" dirty="0" smtClean="0"/>
              <a:t> </a:t>
            </a:r>
            <a:endParaRPr lang="ko-KR" alt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14422"/>
            <a:ext cx="8215370" cy="471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7" y="1214422"/>
            <a:ext cx="8215370" cy="471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GWT-Ext Projects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31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Project Structure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pic>
        <p:nvPicPr>
          <p:cNvPr id="3074" name="Picture 2" descr="사용자 삽입 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2786082" cy="2275873"/>
          </a:xfrm>
          <a:prstGeom prst="rect">
            <a:avLst/>
          </a:prstGeom>
          <a:noFill/>
        </p:spPr>
      </p:pic>
      <p:pic>
        <p:nvPicPr>
          <p:cNvPr id="3076" name="Picture 4" descr="사용자 삽입 이미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200240"/>
            <a:ext cx="3429024" cy="2716746"/>
          </a:xfrm>
          <a:prstGeom prst="rect">
            <a:avLst/>
          </a:prstGeom>
          <a:noFill/>
        </p:spPr>
      </p:pic>
      <p:pic>
        <p:nvPicPr>
          <p:cNvPr id="3078" name="Picture 6" descr="사용자 삽입 이미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857628"/>
            <a:ext cx="3286148" cy="2296706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5993" y="4357694"/>
            <a:ext cx="413509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GWT Ext Project – </a:t>
            </a:r>
            <a:r>
              <a:rPr lang="en-US" altLang="ko-KR" dirty="0" smtClean="0"/>
              <a:t>memorizing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GWT Ext Project – </a:t>
            </a:r>
            <a:r>
              <a:rPr lang="en-US" altLang="ko-KR" dirty="0" err="1" smtClean="0"/>
              <a:t>wiseone</a:t>
            </a:r>
            <a:r>
              <a:rPr lang="en-US" altLang="ko-KR" dirty="0" smtClean="0"/>
              <a:t> 1.5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34</a:t>
            </a:fld>
            <a:endParaRPr lang="ko-KR" altLang="en-US"/>
          </a:p>
        </p:txBody>
      </p:sp>
      <p:pic>
        <p:nvPicPr>
          <p:cNvPr id="6" name="wiseon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1285860"/>
            <a:ext cx="8358246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Resources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Resources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http://code.google.com/webtoolkit/</a:t>
            </a:r>
          </a:p>
          <a:p>
            <a:r>
              <a:rPr lang="en-US" altLang="ko-KR" dirty="0" smtClean="0">
                <a:hlinkClick r:id="rId2"/>
              </a:rPr>
              <a:t>http://gwt-ext.com/</a:t>
            </a:r>
          </a:p>
          <a:p>
            <a:r>
              <a:rPr lang="en-US" altLang="ko-KR" dirty="0" smtClean="0">
                <a:hlinkClick r:id="rId2"/>
              </a:rPr>
              <a:t>http://extjs.com</a:t>
            </a:r>
          </a:p>
          <a:p>
            <a:r>
              <a:rPr lang="en-US" altLang="ko-KR" dirty="0" smtClean="0">
                <a:hlinkClick r:id="rId2"/>
              </a:rPr>
              <a:t>http://www.instantiations.com/gwtdesigner/</a:t>
            </a:r>
          </a:p>
          <a:p>
            <a:r>
              <a:rPr lang="en-US" altLang="ko-KR" dirty="0" smtClean="0">
                <a:hlinkClick r:id="rId2"/>
              </a:rPr>
              <a:t>[Book] GWT in</a:t>
            </a:r>
            <a:r>
              <a:rPr lang="ko-KR" altLang="en-US" dirty="0" smtClean="0">
                <a:hlinkClick r:id="rId2"/>
              </a:rPr>
              <a:t> </a:t>
            </a:r>
            <a:r>
              <a:rPr lang="en-US" altLang="ko-KR" dirty="0" smtClean="0">
                <a:hlinkClick r:id="rId2"/>
              </a:rPr>
              <a:t>Action (Manning, 2007)</a:t>
            </a:r>
          </a:p>
          <a:p>
            <a:r>
              <a:rPr lang="en-US" altLang="ko-KR" dirty="0" smtClean="0">
                <a:hlinkClick r:id="rId2"/>
              </a:rPr>
              <a:t>http://www.javapassion.com/ajax/GWT.pdf</a:t>
            </a:r>
            <a:endParaRPr lang="en-US" altLang="ko-KR" dirty="0" smtClean="0"/>
          </a:p>
          <a:p>
            <a:r>
              <a:rPr lang="en-US" altLang="ko-KR" dirty="0" smtClean="0">
                <a:hlinkClick r:id="rId3"/>
              </a:rPr>
              <a:t>http://www.joinc.co.kr/modules/moniwiki/wiki.php/Site/Google/Service/GoogleWebToolkit/Overview</a:t>
            </a:r>
            <a:endParaRPr lang="en-US" altLang="ko-KR" dirty="0" smtClean="0"/>
          </a:p>
          <a:p>
            <a:r>
              <a:rPr lang="en-US" altLang="ko-KR" dirty="0" smtClean="0">
                <a:hlinkClick r:id="rId4"/>
              </a:rPr>
              <a:t>http://www.adempiere.com/wiki/index.php/Sponsored_Development:_Libero_GWT_ADempiere_Client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GWT?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GWT</a:t>
            </a:r>
            <a:r>
              <a:rPr lang="ko-KR" altLang="en-US" dirty="0" smtClean="0"/>
              <a:t> </a:t>
            </a:r>
            <a:r>
              <a:rPr lang="en-US" altLang="ko-KR" dirty="0" smtClean="0"/>
              <a:t>(Google Web Toolkit)</a:t>
            </a:r>
          </a:p>
          <a:p>
            <a:pPr lvl="1"/>
            <a:r>
              <a:rPr lang="en-US" altLang="ko-KR" dirty="0" smtClean="0">
                <a:hlinkClick r:id="rId3"/>
              </a:rPr>
              <a:t>http://code.google.com/webtoolkit/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AJAX applications </a:t>
            </a:r>
            <a:r>
              <a:rPr lang="ko-KR" altLang="en-US" dirty="0" smtClean="0"/>
              <a:t>을 쉽게 개발할 수 있는 </a:t>
            </a:r>
            <a:r>
              <a:rPr lang="en-US" altLang="ko-KR" dirty="0" smtClean="0"/>
              <a:t>Java software development framework.</a:t>
            </a:r>
          </a:p>
          <a:p>
            <a:r>
              <a:rPr lang="en-US" altLang="ko-KR" dirty="0" smtClean="0"/>
              <a:t>Java </a:t>
            </a:r>
            <a:r>
              <a:rPr lang="ko-KR" altLang="en-US" dirty="0" smtClean="0"/>
              <a:t>개발 툴을 사용한 개발 및 디버깅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Eclipse, </a:t>
            </a:r>
            <a:r>
              <a:rPr lang="en-US" altLang="ko-KR" dirty="0" err="1" smtClean="0"/>
              <a:t>NetBeans</a:t>
            </a:r>
            <a:endParaRPr lang="en-US" altLang="ko-KR" dirty="0" smtClean="0"/>
          </a:p>
          <a:p>
            <a:r>
              <a:rPr lang="en-US" altLang="ko-KR" dirty="0" smtClean="0"/>
              <a:t>Cross-Browser</a:t>
            </a:r>
            <a:r>
              <a:rPr lang="ko-KR" altLang="en-US" dirty="0" smtClean="0"/>
              <a:t>를 지원하는 </a:t>
            </a:r>
            <a:r>
              <a:rPr lang="en-US" altLang="ko-KR" dirty="0" smtClean="0"/>
              <a:t>Java-to-JavaScript compiler </a:t>
            </a:r>
            <a:r>
              <a:rPr lang="ko-KR" altLang="en-US" dirty="0" smtClean="0"/>
              <a:t>를 제공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IE, </a:t>
            </a:r>
            <a:r>
              <a:rPr lang="en-US" altLang="ko-KR" dirty="0" err="1" smtClean="0"/>
              <a:t>firefox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mozilla</a:t>
            </a:r>
            <a:r>
              <a:rPr lang="en-US" altLang="ko-KR" dirty="0" smtClean="0"/>
              <a:t>, safari, opera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Running GWT Application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Hosted mode</a:t>
            </a:r>
          </a:p>
          <a:p>
            <a:pPr lvl="1"/>
            <a:r>
              <a:rPr lang="en-US" altLang="ko-KR" dirty="0" smtClean="0"/>
              <a:t>JVM </a:t>
            </a:r>
            <a:r>
              <a:rPr lang="ko-KR" altLang="en-US" dirty="0" smtClean="0"/>
              <a:t>내의 </a:t>
            </a:r>
            <a:r>
              <a:rPr lang="en-US" altLang="ko-KR" dirty="0" smtClean="0"/>
              <a:t>Java </a:t>
            </a:r>
            <a:r>
              <a:rPr lang="en-US" altLang="ko-KR" dirty="0" err="1" smtClean="0"/>
              <a:t>bytecode</a:t>
            </a:r>
            <a:r>
              <a:rPr lang="en-US" altLang="ko-KR" dirty="0" smtClean="0"/>
              <a:t> </a:t>
            </a:r>
            <a:r>
              <a:rPr lang="ko-KR" altLang="en-US" dirty="0" smtClean="0"/>
              <a:t>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매번 서버로 코드를 따로 </a:t>
            </a:r>
            <a:r>
              <a:rPr lang="en-US" altLang="ko-KR" dirty="0" smtClean="0"/>
              <a:t>deploy </a:t>
            </a:r>
            <a:r>
              <a:rPr lang="ko-KR" altLang="en-US" dirty="0" smtClean="0"/>
              <a:t>하지 않고도 개발 및 디버그를 지원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Web mode</a:t>
            </a:r>
          </a:p>
          <a:p>
            <a:pPr lvl="1"/>
            <a:r>
              <a:rPr lang="en-US" altLang="ko-KR" dirty="0" err="1" smtClean="0"/>
              <a:t>GWTCompiler</a:t>
            </a:r>
            <a:r>
              <a:rPr lang="en-US" altLang="ko-KR" dirty="0" smtClean="0"/>
              <a:t> </a:t>
            </a:r>
            <a:r>
              <a:rPr lang="ko-KR" altLang="en-US" dirty="0" smtClean="0"/>
              <a:t>를 통하여 컴파일 된 순수 </a:t>
            </a:r>
            <a:r>
              <a:rPr lang="en-US" altLang="ko-KR" dirty="0" smtClean="0"/>
              <a:t>JavaScript 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로 실행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Cross-browser </a:t>
            </a:r>
            <a:r>
              <a:rPr lang="ko-KR" altLang="en-US" dirty="0" smtClean="0"/>
              <a:t>지원으로 </a:t>
            </a:r>
            <a:r>
              <a:rPr lang="en-US" altLang="ko-KR" dirty="0" smtClean="0"/>
              <a:t>browser </a:t>
            </a:r>
            <a:r>
              <a:rPr lang="ko-KR" altLang="en-US" dirty="0" smtClean="0"/>
              <a:t>별 </a:t>
            </a:r>
            <a:r>
              <a:rPr lang="en-US" altLang="ko-KR" dirty="0" smtClean="0"/>
              <a:t>JavaScript 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HTML</a:t>
            </a:r>
            <a:r>
              <a:rPr lang="ko-KR" altLang="en-US" dirty="0" smtClean="0"/>
              <a:t>의 생성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Why GWT?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JavaScript language </a:t>
            </a:r>
            <a:r>
              <a:rPr lang="ko-KR" altLang="en-US" dirty="0" smtClean="0"/>
              <a:t>의 학습이 필요하지 않음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Java programming </a:t>
            </a:r>
            <a:r>
              <a:rPr lang="ko-KR" altLang="en-US" dirty="0" smtClean="0"/>
              <a:t>지식만으로 가능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브라우저의 호환성을 고려하지 않아도 됨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DOM APIs </a:t>
            </a:r>
            <a:r>
              <a:rPr lang="ko-KR" altLang="en-US" dirty="0" smtClean="0"/>
              <a:t>에 대한 학습이 필요하지 않음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Java APIs </a:t>
            </a:r>
            <a:r>
              <a:rPr lang="ko-KR" altLang="en-US" dirty="0" smtClean="0"/>
              <a:t>의 사용</a:t>
            </a:r>
            <a:endParaRPr lang="en-US" altLang="ko-KR" dirty="0" smtClean="0"/>
          </a:p>
          <a:p>
            <a:r>
              <a:rPr lang="ko-KR" altLang="en-US" dirty="0" smtClean="0"/>
              <a:t>일반적으로 사용되는 </a:t>
            </a:r>
            <a:r>
              <a:rPr lang="en-US" altLang="ko-KR" dirty="0" smtClean="0"/>
              <a:t>Widgets </a:t>
            </a:r>
            <a:r>
              <a:rPr lang="ko-KR" altLang="en-US" dirty="0" smtClean="0"/>
              <a:t>의 제공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다양한 </a:t>
            </a:r>
            <a:r>
              <a:rPr lang="en-US" altLang="ko-KR" dirty="0" smtClean="0"/>
              <a:t>Java IDE </a:t>
            </a:r>
            <a:r>
              <a:rPr lang="ko-KR" altLang="en-US" dirty="0" smtClean="0"/>
              <a:t>의 활용 </a:t>
            </a:r>
            <a:r>
              <a:rPr lang="en-US" altLang="ko-KR" dirty="0" smtClean="0"/>
              <a:t>(Debug, Test)</a:t>
            </a:r>
          </a:p>
          <a:p>
            <a:pPr lvl="1"/>
            <a:r>
              <a:rPr lang="en-US" altLang="ko-KR" dirty="0" smtClean="0"/>
              <a:t>Eclipse, </a:t>
            </a:r>
            <a:r>
              <a:rPr lang="en-US" altLang="ko-KR" dirty="0" err="1" smtClean="0"/>
              <a:t>NetBeans</a:t>
            </a:r>
            <a:endParaRPr lang="en-US" altLang="ko-KR" dirty="0" smtClean="0"/>
          </a:p>
          <a:p>
            <a:r>
              <a:rPr lang="en-US" altLang="ko-KR" dirty="0" err="1" smtClean="0"/>
              <a:t>JUnit</a:t>
            </a:r>
            <a:r>
              <a:rPr lang="en-US" altLang="ko-KR" dirty="0" smtClean="0"/>
              <a:t> testing framework </a:t>
            </a:r>
            <a:r>
              <a:rPr lang="ko-KR" altLang="en-US" dirty="0" smtClean="0"/>
              <a:t>제공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다국어 지원</a:t>
            </a:r>
            <a:endParaRPr lang="en-US" altLang="ko-KR" dirty="0" smtClean="0"/>
          </a:p>
          <a:p>
            <a:r>
              <a:rPr lang="en-US" altLang="ko-KR" dirty="0" err="1" smtClean="0"/>
              <a:t>ImageBundle</a:t>
            </a:r>
            <a:r>
              <a:rPr lang="en-US" altLang="ko-KR" dirty="0" smtClean="0"/>
              <a:t> </a:t>
            </a:r>
            <a:r>
              <a:rPr lang="ko-KR" altLang="en-US" dirty="0" smtClean="0"/>
              <a:t>지원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CSS Sprites</a:t>
            </a:r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GWT Architecture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GWT Architecture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24578" name="Picture 2" descr="gwt-archite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995" y="1643050"/>
            <a:ext cx="7768657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F959-FD05-46FA-9FAC-3B27326BA7DA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3074" name="Picture 2" descr="GWT Architecture ">
            <a:hlinkClick r:id="rId2" tooltip="GWT Architecture 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319230"/>
            <a:ext cx="6410325" cy="4610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6000768"/>
            <a:ext cx="6700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http://www.adempiere.com/wiki/index.php/Sponsored_Development:_Libero_GWT_ADempiere_Client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464</TotalTime>
  <Words>836</Words>
  <Application>Microsoft Office PowerPoint</Application>
  <PresentationFormat>화면 슬라이드 쇼(4:3)</PresentationFormat>
  <Paragraphs>191</Paragraphs>
  <Slides>36</Slides>
  <Notes>13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원본</vt:lpstr>
      <vt:lpstr>GWT-EXT 로  Web application 개발하기</vt:lpstr>
      <vt:lpstr>목차</vt:lpstr>
      <vt:lpstr>What is GWT?</vt:lpstr>
      <vt:lpstr>What is GWT?</vt:lpstr>
      <vt:lpstr>Running GWT Application</vt:lpstr>
      <vt:lpstr>Why GWT?</vt:lpstr>
      <vt:lpstr>GWT Architecture</vt:lpstr>
      <vt:lpstr>GWT Architecture</vt:lpstr>
      <vt:lpstr>슬라이드 9</vt:lpstr>
      <vt:lpstr>Building User Interface</vt:lpstr>
      <vt:lpstr>GWT User Interface Classes</vt:lpstr>
      <vt:lpstr>Widgets and Panels</vt:lpstr>
      <vt:lpstr>Events and Listeners</vt:lpstr>
      <vt:lpstr>Remote Procedure Call (RPC)</vt:lpstr>
      <vt:lpstr>What is GWT-RPC?</vt:lpstr>
      <vt:lpstr>슬라이드 16</vt:lpstr>
      <vt:lpstr>JavaScript Native Interface (JSNI)</vt:lpstr>
      <vt:lpstr>Native JavaScript Methods</vt:lpstr>
      <vt:lpstr>Accessing Java Methods and Fields  from JavaScript</vt:lpstr>
      <vt:lpstr>Tools and Libraries</vt:lpstr>
      <vt:lpstr>Tools and Libraries</vt:lpstr>
      <vt:lpstr>Google API Libraries for Google Web Toolkit</vt:lpstr>
      <vt:lpstr>Instantiations GWT Designer</vt:lpstr>
      <vt:lpstr>GWT Widget Library</vt:lpstr>
      <vt:lpstr>GWT-Ext</vt:lpstr>
      <vt:lpstr>Weak point of GWT</vt:lpstr>
      <vt:lpstr>GWT-Ext</vt:lpstr>
      <vt:lpstr>Ext JS</vt:lpstr>
      <vt:lpstr>Ext JS Demo – Web Desktop</vt:lpstr>
      <vt:lpstr>GWT-Ext Showcase Demo </vt:lpstr>
      <vt:lpstr>GWT-Ext Projects</vt:lpstr>
      <vt:lpstr>Project Structure</vt:lpstr>
      <vt:lpstr>GWT Ext Project – memorizing</vt:lpstr>
      <vt:lpstr>GWT Ext Project – wiseone 1.5</vt:lpstr>
      <vt:lpstr>Resources</vt:lpstr>
      <vt:lpstr>Resources</vt:lpstr>
    </vt:vector>
  </TitlesOfParts>
  <Company>BlackEdition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GWT-EXT 로  Web application 개발하기</dc:title>
  <dc:creator>Windows XP</dc:creator>
  <cp:lastModifiedBy>Windows XP</cp:lastModifiedBy>
  <cp:revision>49</cp:revision>
  <dcterms:created xsi:type="dcterms:W3CDTF">2008-10-09T14:15:35Z</dcterms:created>
  <dcterms:modified xsi:type="dcterms:W3CDTF">2008-10-12T15:38:28Z</dcterms:modified>
</cp:coreProperties>
</file>