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4FC310-35FC-4AF4-901E-13DB93414B4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4DEB2CD-1958-4915-ABB9-E33CEA09366A}">
      <dgm:prSet phldrT="[텍스트]"/>
      <dgm:spPr/>
      <dgm:t>
        <a:bodyPr/>
        <a:lstStyle/>
        <a:p>
          <a:pPr latinLnBrk="1"/>
          <a:r>
            <a:rPr lang="en-US" altLang="ko-KR" dirty="0" smtClean="0"/>
            <a:t>1.Nucleic acid</a:t>
          </a:r>
          <a:endParaRPr lang="ko-KR" altLang="en-US" dirty="0"/>
        </a:p>
      </dgm:t>
    </dgm:pt>
    <dgm:pt modelId="{ED627060-91A1-432D-B80A-776B3D706CE1}" type="parTrans" cxnId="{3E9A9335-05AC-4AF7-86DD-48FE8063C0AA}">
      <dgm:prSet/>
      <dgm:spPr/>
      <dgm:t>
        <a:bodyPr/>
        <a:lstStyle/>
        <a:p>
          <a:pPr latinLnBrk="1"/>
          <a:endParaRPr lang="ko-KR" altLang="en-US"/>
        </a:p>
      </dgm:t>
    </dgm:pt>
    <dgm:pt modelId="{43EA50AD-C59B-4440-95EE-D196A63007D4}" type="sibTrans" cxnId="{3E9A9335-05AC-4AF7-86DD-48FE8063C0AA}">
      <dgm:prSet/>
      <dgm:spPr/>
      <dgm:t>
        <a:bodyPr/>
        <a:lstStyle/>
        <a:p>
          <a:pPr latinLnBrk="1"/>
          <a:endParaRPr lang="ko-KR" altLang="en-US"/>
        </a:p>
      </dgm:t>
    </dgm:pt>
    <dgm:pt modelId="{EB81831C-D779-4966-8592-F1086E9A0BF0}">
      <dgm:prSet phldrT="[텍스트]"/>
      <dgm:spPr/>
      <dgm:t>
        <a:bodyPr/>
        <a:lstStyle/>
        <a:p>
          <a:pPr latinLnBrk="1"/>
          <a:r>
            <a:rPr lang="en-US" altLang="ko-KR" dirty="0" smtClean="0"/>
            <a:t>2.Amino acid or expression pattern of protein</a:t>
          </a:r>
          <a:endParaRPr lang="ko-KR" altLang="en-US" dirty="0"/>
        </a:p>
      </dgm:t>
    </dgm:pt>
    <dgm:pt modelId="{67BF7E8E-3EC6-4EF8-839F-0E22B834A6E5}" type="parTrans" cxnId="{C1BEF4BD-1845-4397-B21E-57FCF8CD9F90}">
      <dgm:prSet/>
      <dgm:spPr/>
      <dgm:t>
        <a:bodyPr/>
        <a:lstStyle/>
        <a:p>
          <a:pPr latinLnBrk="1"/>
          <a:endParaRPr lang="ko-KR" altLang="en-US"/>
        </a:p>
      </dgm:t>
    </dgm:pt>
    <dgm:pt modelId="{E7A090C7-0209-488F-BBCD-A9A00CE062E0}" type="sibTrans" cxnId="{C1BEF4BD-1845-4397-B21E-57FCF8CD9F90}">
      <dgm:prSet/>
      <dgm:spPr/>
      <dgm:t>
        <a:bodyPr/>
        <a:lstStyle/>
        <a:p>
          <a:pPr latinLnBrk="1"/>
          <a:endParaRPr lang="ko-KR" altLang="en-US"/>
        </a:p>
      </dgm:t>
    </dgm:pt>
    <dgm:pt modelId="{918AA866-FAF3-4675-A9AE-5D96896452EB}">
      <dgm:prSet phldrT="[텍스트]"/>
      <dgm:spPr/>
      <dgm:t>
        <a:bodyPr/>
        <a:lstStyle/>
        <a:p>
          <a:pPr latinLnBrk="1"/>
          <a:r>
            <a:rPr lang="en-US" altLang="ko-KR" dirty="0" smtClean="0"/>
            <a:t>3.Activity of the Protein</a:t>
          </a:r>
          <a:endParaRPr lang="ko-KR" altLang="en-US" dirty="0"/>
        </a:p>
      </dgm:t>
    </dgm:pt>
    <dgm:pt modelId="{E7CBEF5D-4EA1-4096-BB2C-C955945C6F37}" type="parTrans" cxnId="{89BB8931-4A58-45BC-B1F8-215AD9DA41C0}">
      <dgm:prSet/>
      <dgm:spPr/>
      <dgm:t>
        <a:bodyPr/>
        <a:lstStyle/>
        <a:p>
          <a:pPr latinLnBrk="1"/>
          <a:endParaRPr lang="ko-KR" altLang="en-US"/>
        </a:p>
      </dgm:t>
    </dgm:pt>
    <dgm:pt modelId="{9DD97D02-2EBB-40A9-8A53-FB95C1E95B9D}" type="sibTrans" cxnId="{89BB8931-4A58-45BC-B1F8-215AD9DA41C0}">
      <dgm:prSet/>
      <dgm:spPr/>
      <dgm:t>
        <a:bodyPr/>
        <a:lstStyle/>
        <a:p>
          <a:pPr latinLnBrk="1"/>
          <a:endParaRPr lang="ko-KR" altLang="en-US"/>
        </a:p>
      </dgm:t>
    </dgm:pt>
    <dgm:pt modelId="{F8BF3C93-F89D-4636-A57D-10588E901C38}" type="pres">
      <dgm:prSet presAssocID="{4E4FC310-35FC-4AF4-901E-13DB93414B4F}" presName="Name0" presStyleCnt="0">
        <dgm:presLayoutVars>
          <dgm:dir/>
          <dgm:animLvl val="lvl"/>
          <dgm:resizeHandles val="exact"/>
        </dgm:presLayoutVars>
      </dgm:prSet>
      <dgm:spPr/>
    </dgm:pt>
    <dgm:pt modelId="{C2551A63-3D5E-4FC0-B8C6-408CCDFD219C}" type="pres">
      <dgm:prSet presAssocID="{64DEB2CD-1958-4915-ABB9-E33CEA09366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A4D8007-BFDF-4B7B-8971-713722EB41D6}" type="pres">
      <dgm:prSet presAssocID="{43EA50AD-C59B-4440-95EE-D196A63007D4}" presName="parTxOnlySpace" presStyleCnt="0"/>
      <dgm:spPr/>
    </dgm:pt>
    <dgm:pt modelId="{50BD036F-9165-4457-9D1B-9DADADC5FC38}" type="pres">
      <dgm:prSet presAssocID="{EB81831C-D779-4966-8592-F1086E9A0BF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861ABD3-E2D9-4516-9255-A53F28B2E653}" type="pres">
      <dgm:prSet presAssocID="{E7A090C7-0209-488F-BBCD-A9A00CE062E0}" presName="parTxOnlySpace" presStyleCnt="0"/>
      <dgm:spPr/>
    </dgm:pt>
    <dgm:pt modelId="{81739A49-F31F-404B-AB32-063941EFD7DB}" type="pres">
      <dgm:prSet presAssocID="{918AA866-FAF3-4675-A9AE-5D96896452E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9BB8931-4A58-45BC-B1F8-215AD9DA41C0}" srcId="{4E4FC310-35FC-4AF4-901E-13DB93414B4F}" destId="{918AA866-FAF3-4675-A9AE-5D96896452EB}" srcOrd="2" destOrd="0" parTransId="{E7CBEF5D-4EA1-4096-BB2C-C955945C6F37}" sibTransId="{9DD97D02-2EBB-40A9-8A53-FB95C1E95B9D}"/>
    <dgm:cxn modelId="{8BD61AE1-DF1E-4D3B-8E92-096C5F190074}" type="presOf" srcId="{918AA866-FAF3-4675-A9AE-5D96896452EB}" destId="{81739A49-F31F-404B-AB32-063941EFD7DB}" srcOrd="0" destOrd="0" presId="urn:microsoft.com/office/officeart/2005/8/layout/chevron1"/>
    <dgm:cxn modelId="{BFB67203-B9E4-4551-A0C5-C00FBEF189E8}" type="presOf" srcId="{64DEB2CD-1958-4915-ABB9-E33CEA09366A}" destId="{C2551A63-3D5E-4FC0-B8C6-408CCDFD219C}" srcOrd="0" destOrd="0" presId="urn:microsoft.com/office/officeart/2005/8/layout/chevron1"/>
    <dgm:cxn modelId="{3E9A9335-05AC-4AF7-86DD-48FE8063C0AA}" srcId="{4E4FC310-35FC-4AF4-901E-13DB93414B4F}" destId="{64DEB2CD-1958-4915-ABB9-E33CEA09366A}" srcOrd="0" destOrd="0" parTransId="{ED627060-91A1-432D-B80A-776B3D706CE1}" sibTransId="{43EA50AD-C59B-4440-95EE-D196A63007D4}"/>
    <dgm:cxn modelId="{A13A5233-5CEF-4854-B539-DD6BE9FBB6FF}" type="presOf" srcId="{4E4FC310-35FC-4AF4-901E-13DB93414B4F}" destId="{F8BF3C93-F89D-4636-A57D-10588E901C38}" srcOrd="0" destOrd="0" presId="urn:microsoft.com/office/officeart/2005/8/layout/chevron1"/>
    <dgm:cxn modelId="{E0B14214-B63D-42A5-B8C2-A570C29CF9A9}" type="presOf" srcId="{EB81831C-D779-4966-8592-F1086E9A0BF0}" destId="{50BD036F-9165-4457-9D1B-9DADADC5FC38}" srcOrd="0" destOrd="0" presId="urn:microsoft.com/office/officeart/2005/8/layout/chevron1"/>
    <dgm:cxn modelId="{C1BEF4BD-1845-4397-B21E-57FCF8CD9F90}" srcId="{4E4FC310-35FC-4AF4-901E-13DB93414B4F}" destId="{EB81831C-D779-4966-8592-F1086E9A0BF0}" srcOrd="1" destOrd="0" parTransId="{67BF7E8E-3EC6-4EF8-839F-0E22B834A6E5}" sibTransId="{E7A090C7-0209-488F-BBCD-A9A00CE062E0}"/>
    <dgm:cxn modelId="{BE3659ED-511B-438C-ADFC-0256B6C9E0A6}" type="presParOf" srcId="{F8BF3C93-F89D-4636-A57D-10588E901C38}" destId="{C2551A63-3D5E-4FC0-B8C6-408CCDFD219C}" srcOrd="0" destOrd="0" presId="urn:microsoft.com/office/officeart/2005/8/layout/chevron1"/>
    <dgm:cxn modelId="{69028900-ABCC-4D8A-B5FE-A09D9A7D7C8A}" type="presParOf" srcId="{F8BF3C93-F89D-4636-A57D-10588E901C38}" destId="{2A4D8007-BFDF-4B7B-8971-713722EB41D6}" srcOrd="1" destOrd="0" presId="urn:microsoft.com/office/officeart/2005/8/layout/chevron1"/>
    <dgm:cxn modelId="{F52D87D5-671E-44B3-8130-8FE734C5C72A}" type="presParOf" srcId="{F8BF3C93-F89D-4636-A57D-10588E901C38}" destId="{50BD036F-9165-4457-9D1B-9DADADC5FC38}" srcOrd="2" destOrd="0" presId="urn:microsoft.com/office/officeart/2005/8/layout/chevron1"/>
    <dgm:cxn modelId="{C74F4FF7-FA57-4520-91C4-09B6F8FA8974}" type="presParOf" srcId="{F8BF3C93-F89D-4636-A57D-10588E901C38}" destId="{0861ABD3-E2D9-4516-9255-A53F28B2E653}" srcOrd="3" destOrd="0" presId="urn:microsoft.com/office/officeart/2005/8/layout/chevron1"/>
    <dgm:cxn modelId="{CD5E07B0-0F35-4AA9-BA4F-2AF9510EA037}" type="presParOf" srcId="{F8BF3C93-F89D-4636-A57D-10588E901C38}" destId="{81739A49-F31F-404B-AB32-063941EFD7DB}" srcOrd="4" destOrd="0" presId="urn:microsoft.com/office/officeart/2005/8/layout/chevr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B26357-244B-4650-85A5-692ED0130E2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06144E9-427C-4D6C-82FB-8FF6EF1F3EC2}">
      <dgm:prSet phldrT="[텍스트]" custT="1"/>
      <dgm:spPr/>
      <dgm:t>
        <a:bodyPr/>
        <a:lstStyle/>
        <a:p>
          <a:pPr latinLnBrk="1"/>
          <a:r>
            <a:rPr lang="en-US" altLang="ko-KR" sz="1000" dirty="0" smtClean="0"/>
            <a:t>Substitution of (a single) amino acid</a:t>
          </a:r>
          <a:endParaRPr lang="ko-KR" altLang="en-US" sz="1000" dirty="0"/>
        </a:p>
      </dgm:t>
    </dgm:pt>
    <dgm:pt modelId="{63006D7C-01A6-496D-BB01-1B13D023AC3C}" type="parTrans" cxnId="{09D6B4E2-5FE7-4AE3-B889-2BF9155EB302}">
      <dgm:prSet/>
      <dgm:spPr/>
      <dgm:t>
        <a:bodyPr/>
        <a:lstStyle/>
        <a:p>
          <a:pPr latinLnBrk="1"/>
          <a:endParaRPr lang="ko-KR" altLang="en-US"/>
        </a:p>
      </dgm:t>
    </dgm:pt>
    <dgm:pt modelId="{525FB20F-91F5-4883-B11C-B7D4E11A2969}" type="sibTrans" cxnId="{09D6B4E2-5FE7-4AE3-B889-2BF9155EB302}">
      <dgm:prSet/>
      <dgm:spPr/>
      <dgm:t>
        <a:bodyPr/>
        <a:lstStyle/>
        <a:p>
          <a:pPr latinLnBrk="1"/>
          <a:endParaRPr lang="ko-KR" altLang="en-US"/>
        </a:p>
      </dgm:t>
    </dgm:pt>
    <dgm:pt modelId="{BBAE61B7-5A55-4292-8CF3-2B09A95D78DA}">
      <dgm:prSet phldrT="[텍스트]" custT="1"/>
      <dgm:spPr/>
      <dgm:t>
        <a:bodyPr/>
        <a:lstStyle/>
        <a:p>
          <a:pPr latinLnBrk="1"/>
          <a:r>
            <a:rPr lang="en-US" altLang="ko-KR" sz="1000" dirty="0" smtClean="0"/>
            <a:t>1.No noticeable effect</a:t>
          </a:r>
        </a:p>
        <a:p>
          <a:pPr latinLnBrk="1"/>
          <a:r>
            <a:rPr lang="en-US" altLang="ko-KR" sz="1000" dirty="0" smtClean="0"/>
            <a:t>-&gt; Robust protein to mutation</a:t>
          </a:r>
        </a:p>
        <a:p>
          <a:pPr latinLnBrk="1"/>
          <a:r>
            <a:rPr lang="en-US" altLang="ko-KR" sz="1000" dirty="0" smtClean="0"/>
            <a:t>Ex) enzymes in closely related species</a:t>
          </a:r>
          <a:endParaRPr lang="ko-KR" altLang="en-US" sz="1000" dirty="0"/>
        </a:p>
      </dgm:t>
    </dgm:pt>
    <dgm:pt modelId="{E8E738EC-C994-4365-BF0F-DDA9DFF4A8EA}" type="parTrans" cxnId="{6BEED829-6C84-4CBB-8A19-953A35669209}">
      <dgm:prSet/>
      <dgm:spPr/>
      <dgm:t>
        <a:bodyPr/>
        <a:lstStyle/>
        <a:p>
          <a:pPr latinLnBrk="1"/>
          <a:endParaRPr lang="ko-KR" altLang="en-US"/>
        </a:p>
      </dgm:t>
    </dgm:pt>
    <dgm:pt modelId="{8584424E-A370-44BF-8D6A-D205D623DAE3}" type="sibTrans" cxnId="{6BEED829-6C84-4CBB-8A19-953A35669209}">
      <dgm:prSet/>
      <dgm:spPr/>
      <dgm:t>
        <a:bodyPr/>
        <a:lstStyle/>
        <a:p>
          <a:pPr latinLnBrk="1"/>
          <a:endParaRPr lang="ko-KR" altLang="en-US"/>
        </a:p>
      </dgm:t>
    </dgm:pt>
    <dgm:pt modelId="{F91D8900-2072-4FF6-A4FF-6C528F390F5C}">
      <dgm:prSet phldrT="[텍스트]"/>
      <dgm:spPr/>
      <dgm:t>
        <a:bodyPr/>
        <a:lstStyle/>
        <a:p>
          <a:pPr latinLnBrk="1"/>
          <a:r>
            <a:rPr lang="en-US" altLang="ko-KR" dirty="0" smtClean="0"/>
            <a:t>2. Change  of the Structure(folding)</a:t>
          </a:r>
        </a:p>
        <a:p>
          <a:pPr latinLnBrk="1"/>
          <a:r>
            <a:rPr lang="en-US" altLang="ko-KR" dirty="0" smtClean="0"/>
            <a:t>Ex) Hemoglobin b-chain mutation </a:t>
          </a:r>
        </a:p>
        <a:p>
          <a:pPr latinLnBrk="1"/>
          <a:r>
            <a:rPr lang="en-US" altLang="ko-KR" dirty="0" smtClean="0"/>
            <a:t>B60Val-&gt; </a:t>
          </a:r>
          <a:r>
            <a:rPr lang="en-US" altLang="ko-KR" dirty="0" err="1" smtClean="0"/>
            <a:t>Glu</a:t>
          </a:r>
          <a:r>
            <a:rPr lang="en-US" altLang="ko-KR" dirty="0" smtClean="0"/>
            <a:t>, - rapid degraded</a:t>
          </a:r>
        </a:p>
        <a:p>
          <a:pPr latinLnBrk="1"/>
          <a:r>
            <a:rPr lang="en-US" altLang="ko-KR" dirty="0" smtClean="0"/>
            <a:t>B106Leu-&gt;</a:t>
          </a:r>
          <a:r>
            <a:rPr lang="en-US" altLang="ko-KR" dirty="0" err="1" smtClean="0"/>
            <a:t>Arg</a:t>
          </a:r>
          <a:r>
            <a:rPr lang="en-US" altLang="ko-KR" dirty="0" smtClean="0"/>
            <a:t> - precipitate</a:t>
          </a:r>
          <a:endParaRPr lang="ko-KR" altLang="en-US" dirty="0"/>
        </a:p>
      </dgm:t>
    </dgm:pt>
    <dgm:pt modelId="{4AD7A824-B6E9-455E-96EC-B419E54FCD17}" type="parTrans" cxnId="{65922E83-39A9-493E-9D18-8C029D20C63A}">
      <dgm:prSet/>
      <dgm:spPr/>
      <dgm:t>
        <a:bodyPr/>
        <a:lstStyle/>
        <a:p>
          <a:pPr latinLnBrk="1"/>
          <a:endParaRPr lang="ko-KR" altLang="en-US"/>
        </a:p>
      </dgm:t>
    </dgm:pt>
    <dgm:pt modelId="{01E7CAC1-A40B-487A-A5ED-55D76831B36B}" type="sibTrans" cxnId="{65922E83-39A9-493E-9D18-8C029D20C63A}">
      <dgm:prSet/>
      <dgm:spPr/>
      <dgm:t>
        <a:bodyPr/>
        <a:lstStyle/>
        <a:p>
          <a:pPr latinLnBrk="1"/>
          <a:endParaRPr lang="ko-KR" altLang="en-US"/>
        </a:p>
      </dgm:t>
    </dgm:pt>
    <dgm:pt modelId="{7A4CDCA3-C1BB-4FBA-AD64-A1574170767A}">
      <dgm:prSet phldrT="[텍스트]" custT="1"/>
      <dgm:spPr/>
      <dgm:t>
        <a:bodyPr/>
        <a:lstStyle/>
        <a:p>
          <a:pPr latinLnBrk="1"/>
          <a:endParaRPr lang="en-US" altLang="ko-KR" sz="900" dirty="0" smtClean="0"/>
        </a:p>
        <a:p>
          <a:pPr latinLnBrk="1"/>
          <a:r>
            <a:rPr lang="en-US" altLang="ko-KR" sz="900" dirty="0" smtClean="0"/>
            <a:t>3.Sensitive  position in the active site</a:t>
          </a:r>
        </a:p>
        <a:p>
          <a:pPr latinLnBrk="1"/>
          <a:r>
            <a:rPr lang="en-US" altLang="ko-KR" sz="900" dirty="0" smtClean="0"/>
            <a:t>Ex) </a:t>
          </a:r>
          <a:r>
            <a:rPr lang="en-US" altLang="ko-KR" sz="900" dirty="0" err="1" smtClean="0"/>
            <a:t>Gln</a:t>
          </a:r>
          <a:r>
            <a:rPr lang="en-US" altLang="ko-KR" sz="900" dirty="0" smtClean="0"/>
            <a:t>-&gt; </a:t>
          </a:r>
          <a:r>
            <a:rPr lang="en-US" altLang="ko-KR" sz="900" dirty="0" err="1" smtClean="0"/>
            <a:t>Arg</a:t>
          </a:r>
          <a:r>
            <a:rPr lang="en-US" altLang="ko-KR" sz="900" dirty="0" smtClean="0"/>
            <a:t> substitution,</a:t>
          </a:r>
        </a:p>
        <a:p>
          <a:pPr latinLnBrk="1"/>
          <a:r>
            <a:rPr lang="en-US" altLang="ko-KR" sz="900" dirty="0" err="1" smtClean="0"/>
            <a:t>Malate</a:t>
          </a:r>
          <a:r>
            <a:rPr lang="en-US" altLang="ko-KR" sz="900" dirty="0" smtClean="0"/>
            <a:t> </a:t>
          </a:r>
          <a:r>
            <a:rPr lang="en-US" altLang="ko-KR" sz="900" dirty="0" err="1" smtClean="0"/>
            <a:t>dehydrogenase</a:t>
          </a:r>
          <a:r>
            <a:rPr lang="en-US" altLang="ko-KR" sz="900" dirty="0" smtClean="0"/>
            <a:t> -&gt; </a:t>
          </a:r>
        </a:p>
        <a:p>
          <a:pPr latinLnBrk="1"/>
          <a:r>
            <a:rPr lang="en-US" altLang="ko-KR" sz="900" dirty="0" smtClean="0"/>
            <a:t>Lactate </a:t>
          </a:r>
          <a:r>
            <a:rPr lang="en-US" altLang="ko-KR" sz="900" dirty="0" err="1" smtClean="0"/>
            <a:t>dehydrogenase</a:t>
          </a:r>
          <a:endParaRPr lang="en-US" altLang="ko-KR" sz="900" dirty="0" smtClean="0"/>
        </a:p>
        <a:p>
          <a:pPr latinLnBrk="1"/>
          <a:endParaRPr lang="ko-KR" altLang="en-US" sz="800" dirty="0"/>
        </a:p>
      </dgm:t>
    </dgm:pt>
    <dgm:pt modelId="{7B79719A-4C42-4901-A1EF-7D4EC8BA526B}" type="parTrans" cxnId="{1F7C92CB-1126-4A71-819B-8A171D566AEF}">
      <dgm:prSet/>
      <dgm:spPr/>
      <dgm:t>
        <a:bodyPr/>
        <a:lstStyle/>
        <a:p>
          <a:pPr latinLnBrk="1"/>
          <a:endParaRPr lang="ko-KR" altLang="en-US"/>
        </a:p>
      </dgm:t>
    </dgm:pt>
    <dgm:pt modelId="{DD9169B6-5153-427B-8703-273A2607D5D8}" type="sibTrans" cxnId="{1F7C92CB-1126-4A71-819B-8A171D566AEF}">
      <dgm:prSet/>
      <dgm:spPr/>
      <dgm:t>
        <a:bodyPr/>
        <a:lstStyle/>
        <a:p>
          <a:pPr latinLnBrk="1"/>
          <a:endParaRPr lang="ko-KR" altLang="en-US"/>
        </a:p>
      </dgm:t>
    </dgm:pt>
    <dgm:pt modelId="{7C8875CB-1506-463C-9355-CB3E65AE07C2}">
      <dgm:prSet phldrT="[텍스트]"/>
      <dgm:spPr/>
      <dgm:t>
        <a:bodyPr/>
        <a:lstStyle/>
        <a:p>
          <a:pPr latinLnBrk="1"/>
          <a:r>
            <a:rPr lang="en-US" altLang="ko-KR" dirty="0" smtClean="0"/>
            <a:t>4. Easy to aggregate-&gt; </a:t>
          </a:r>
        </a:p>
        <a:p>
          <a:pPr latinLnBrk="1"/>
          <a:r>
            <a:rPr lang="en-US" altLang="ko-KR" dirty="0" smtClean="0"/>
            <a:t>Very serious clinical consequence</a:t>
          </a:r>
        </a:p>
        <a:p>
          <a:pPr latinLnBrk="1"/>
          <a:r>
            <a:rPr lang="en-US" altLang="ko-KR" dirty="0" smtClean="0"/>
            <a:t>Ex) Sickle cell </a:t>
          </a:r>
          <a:r>
            <a:rPr lang="en-US" altLang="ko-KR" dirty="0" err="1" smtClean="0"/>
            <a:t>anaemia</a:t>
          </a:r>
          <a:r>
            <a:rPr lang="en-US" altLang="ko-KR" dirty="0" smtClean="0"/>
            <a:t>, Z-mutant of a1-antitrypsin</a:t>
          </a:r>
          <a:endParaRPr lang="ko-KR" altLang="en-US" dirty="0"/>
        </a:p>
      </dgm:t>
    </dgm:pt>
    <dgm:pt modelId="{CEFF1B84-B6F6-4EB3-BDAA-DC23E3598329}" type="parTrans" cxnId="{13448F70-528B-4707-A23B-2810AB83B5F6}">
      <dgm:prSet/>
      <dgm:spPr/>
      <dgm:t>
        <a:bodyPr/>
        <a:lstStyle/>
        <a:p>
          <a:pPr latinLnBrk="1"/>
          <a:endParaRPr lang="ko-KR" altLang="en-US"/>
        </a:p>
      </dgm:t>
    </dgm:pt>
    <dgm:pt modelId="{D6479953-8148-46B3-A8A9-67143B92EA2E}" type="sibTrans" cxnId="{13448F70-528B-4707-A23B-2810AB83B5F6}">
      <dgm:prSet/>
      <dgm:spPr/>
      <dgm:t>
        <a:bodyPr/>
        <a:lstStyle/>
        <a:p>
          <a:pPr latinLnBrk="1"/>
          <a:endParaRPr lang="ko-KR" altLang="en-US"/>
        </a:p>
      </dgm:t>
    </dgm:pt>
    <dgm:pt modelId="{FA634453-DEF1-4B7C-9714-BD180CB0DB15}" type="pres">
      <dgm:prSet presAssocID="{15B26357-244B-4650-85A5-692ED0130E2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941305E-6FAB-49C6-AF4E-DDB05EC61330}" type="pres">
      <dgm:prSet presAssocID="{15B26357-244B-4650-85A5-692ED0130E21}" presName="matrix" presStyleCnt="0"/>
      <dgm:spPr/>
    </dgm:pt>
    <dgm:pt modelId="{06A01E7B-8161-438A-AC46-15A94386FDB8}" type="pres">
      <dgm:prSet presAssocID="{15B26357-244B-4650-85A5-692ED0130E21}" presName="tile1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EABB7CBB-A1D8-4EAE-A4FF-E200E11BB56A}" type="pres">
      <dgm:prSet presAssocID="{15B26357-244B-4650-85A5-692ED0130E2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F26712-2139-421C-BD60-5C635D791C20}" type="pres">
      <dgm:prSet presAssocID="{15B26357-244B-4650-85A5-692ED0130E21}" presName="tile2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01EB5440-69E5-4376-BEFF-89302C40DC73}" type="pres">
      <dgm:prSet presAssocID="{15B26357-244B-4650-85A5-692ED0130E2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8503BA3-1516-45F7-8747-5EBF4DAAF4A1}" type="pres">
      <dgm:prSet presAssocID="{15B26357-244B-4650-85A5-692ED0130E21}" presName="tile3" presStyleLbl="node1" presStyleIdx="2" presStyleCnt="4" custLinFactNeighborX="-918" custLinFactNeighborY="917"/>
      <dgm:spPr/>
      <dgm:t>
        <a:bodyPr/>
        <a:lstStyle/>
        <a:p>
          <a:pPr latinLnBrk="1"/>
          <a:endParaRPr lang="ko-KR" altLang="en-US"/>
        </a:p>
      </dgm:t>
    </dgm:pt>
    <dgm:pt modelId="{65532C80-9600-4A23-9809-04B06A995599}" type="pres">
      <dgm:prSet presAssocID="{15B26357-244B-4650-85A5-692ED0130E2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2E65794-EF3E-4549-BA7E-30FB06164E4B}" type="pres">
      <dgm:prSet presAssocID="{15B26357-244B-4650-85A5-692ED0130E21}" presName="tile4" presStyleLbl="node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444F09F9-938B-4C06-949E-B98EC71B5483}" type="pres">
      <dgm:prSet presAssocID="{15B26357-244B-4650-85A5-692ED0130E2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0F43DB3-9350-41C6-A7A4-4D12BC1D514C}" type="pres">
      <dgm:prSet presAssocID="{15B26357-244B-4650-85A5-692ED0130E2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F7C92CB-1126-4A71-819B-8A171D566AEF}" srcId="{D06144E9-427C-4D6C-82FB-8FF6EF1F3EC2}" destId="{7A4CDCA3-C1BB-4FBA-AD64-A1574170767A}" srcOrd="2" destOrd="0" parTransId="{7B79719A-4C42-4901-A1EF-7D4EC8BA526B}" sibTransId="{DD9169B6-5153-427B-8703-273A2607D5D8}"/>
    <dgm:cxn modelId="{EBD121BC-64F8-4F16-B0E3-7F029DA7966C}" type="presOf" srcId="{15B26357-244B-4650-85A5-692ED0130E21}" destId="{FA634453-DEF1-4B7C-9714-BD180CB0DB15}" srcOrd="0" destOrd="0" presId="urn:microsoft.com/office/officeart/2005/8/layout/matrix1"/>
    <dgm:cxn modelId="{2CD723CD-AD50-4889-AC25-44F3DFD9CC57}" type="presOf" srcId="{D06144E9-427C-4D6C-82FB-8FF6EF1F3EC2}" destId="{E0F43DB3-9350-41C6-A7A4-4D12BC1D514C}" srcOrd="0" destOrd="0" presId="urn:microsoft.com/office/officeart/2005/8/layout/matrix1"/>
    <dgm:cxn modelId="{EA8DF810-631E-43FE-8357-838C2EDC9D81}" type="presOf" srcId="{7A4CDCA3-C1BB-4FBA-AD64-A1574170767A}" destId="{65532C80-9600-4A23-9809-04B06A995599}" srcOrd="1" destOrd="0" presId="urn:microsoft.com/office/officeart/2005/8/layout/matrix1"/>
    <dgm:cxn modelId="{40E425AD-1106-40AC-A55E-075575329218}" type="presOf" srcId="{BBAE61B7-5A55-4292-8CF3-2B09A95D78DA}" destId="{EABB7CBB-A1D8-4EAE-A4FF-E200E11BB56A}" srcOrd="1" destOrd="0" presId="urn:microsoft.com/office/officeart/2005/8/layout/matrix1"/>
    <dgm:cxn modelId="{D996C837-4270-4121-A7A9-A88B0BA9B232}" type="presOf" srcId="{7C8875CB-1506-463C-9355-CB3E65AE07C2}" destId="{444F09F9-938B-4C06-949E-B98EC71B5483}" srcOrd="1" destOrd="0" presId="urn:microsoft.com/office/officeart/2005/8/layout/matrix1"/>
    <dgm:cxn modelId="{4D36B3AF-E831-447B-BA5A-9DA5D7C744B1}" type="presOf" srcId="{7C8875CB-1506-463C-9355-CB3E65AE07C2}" destId="{72E65794-EF3E-4549-BA7E-30FB06164E4B}" srcOrd="0" destOrd="0" presId="urn:microsoft.com/office/officeart/2005/8/layout/matrix1"/>
    <dgm:cxn modelId="{DA54FD59-C3F9-4F3F-B9C1-C3A10ED98AA8}" type="presOf" srcId="{F91D8900-2072-4FF6-A4FF-6C528F390F5C}" destId="{01EB5440-69E5-4376-BEFF-89302C40DC73}" srcOrd="1" destOrd="0" presId="urn:microsoft.com/office/officeart/2005/8/layout/matrix1"/>
    <dgm:cxn modelId="{FE1902AE-EB19-46B0-AE8B-3776A8CE3F20}" type="presOf" srcId="{F91D8900-2072-4FF6-A4FF-6C528F390F5C}" destId="{B2F26712-2139-421C-BD60-5C635D791C20}" srcOrd="0" destOrd="0" presId="urn:microsoft.com/office/officeart/2005/8/layout/matrix1"/>
    <dgm:cxn modelId="{13448F70-528B-4707-A23B-2810AB83B5F6}" srcId="{D06144E9-427C-4D6C-82FB-8FF6EF1F3EC2}" destId="{7C8875CB-1506-463C-9355-CB3E65AE07C2}" srcOrd="3" destOrd="0" parTransId="{CEFF1B84-B6F6-4EB3-BDAA-DC23E3598329}" sibTransId="{D6479953-8148-46B3-A8A9-67143B92EA2E}"/>
    <dgm:cxn modelId="{09D6B4E2-5FE7-4AE3-B889-2BF9155EB302}" srcId="{15B26357-244B-4650-85A5-692ED0130E21}" destId="{D06144E9-427C-4D6C-82FB-8FF6EF1F3EC2}" srcOrd="0" destOrd="0" parTransId="{63006D7C-01A6-496D-BB01-1B13D023AC3C}" sibTransId="{525FB20F-91F5-4883-B11C-B7D4E11A2969}"/>
    <dgm:cxn modelId="{B1A7AAF9-144E-43BB-8BAF-9F59C32C8112}" type="presOf" srcId="{BBAE61B7-5A55-4292-8CF3-2B09A95D78DA}" destId="{06A01E7B-8161-438A-AC46-15A94386FDB8}" srcOrd="0" destOrd="0" presId="urn:microsoft.com/office/officeart/2005/8/layout/matrix1"/>
    <dgm:cxn modelId="{6BEED829-6C84-4CBB-8A19-953A35669209}" srcId="{D06144E9-427C-4D6C-82FB-8FF6EF1F3EC2}" destId="{BBAE61B7-5A55-4292-8CF3-2B09A95D78DA}" srcOrd="0" destOrd="0" parTransId="{E8E738EC-C994-4365-BF0F-DDA9DFF4A8EA}" sibTransId="{8584424E-A370-44BF-8D6A-D205D623DAE3}"/>
    <dgm:cxn modelId="{65922E83-39A9-493E-9D18-8C029D20C63A}" srcId="{D06144E9-427C-4D6C-82FB-8FF6EF1F3EC2}" destId="{F91D8900-2072-4FF6-A4FF-6C528F390F5C}" srcOrd="1" destOrd="0" parTransId="{4AD7A824-B6E9-455E-96EC-B419E54FCD17}" sibTransId="{01E7CAC1-A40B-487A-A5ED-55D76831B36B}"/>
    <dgm:cxn modelId="{1187E531-5743-4F50-8A3C-C6DBCB8C3986}" type="presOf" srcId="{7A4CDCA3-C1BB-4FBA-AD64-A1574170767A}" destId="{68503BA3-1516-45F7-8747-5EBF4DAAF4A1}" srcOrd="0" destOrd="0" presId="urn:microsoft.com/office/officeart/2005/8/layout/matrix1"/>
    <dgm:cxn modelId="{D5FA8152-79AD-4D1E-89E9-B7BFC7B03DFF}" type="presParOf" srcId="{FA634453-DEF1-4B7C-9714-BD180CB0DB15}" destId="{F941305E-6FAB-49C6-AF4E-DDB05EC61330}" srcOrd="0" destOrd="0" presId="urn:microsoft.com/office/officeart/2005/8/layout/matrix1"/>
    <dgm:cxn modelId="{10050894-59D6-4EF0-BC45-1787C7620424}" type="presParOf" srcId="{F941305E-6FAB-49C6-AF4E-DDB05EC61330}" destId="{06A01E7B-8161-438A-AC46-15A94386FDB8}" srcOrd="0" destOrd="0" presId="urn:microsoft.com/office/officeart/2005/8/layout/matrix1"/>
    <dgm:cxn modelId="{3E959C2E-2C11-41CD-A102-05C85460A687}" type="presParOf" srcId="{F941305E-6FAB-49C6-AF4E-DDB05EC61330}" destId="{EABB7CBB-A1D8-4EAE-A4FF-E200E11BB56A}" srcOrd="1" destOrd="0" presId="urn:microsoft.com/office/officeart/2005/8/layout/matrix1"/>
    <dgm:cxn modelId="{38AC96E1-D19F-406C-A1AF-9394A4F57940}" type="presParOf" srcId="{F941305E-6FAB-49C6-AF4E-DDB05EC61330}" destId="{B2F26712-2139-421C-BD60-5C635D791C20}" srcOrd="2" destOrd="0" presId="urn:microsoft.com/office/officeart/2005/8/layout/matrix1"/>
    <dgm:cxn modelId="{C892AADF-D075-4DCA-9B20-AEEB867E0365}" type="presParOf" srcId="{F941305E-6FAB-49C6-AF4E-DDB05EC61330}" destId="{01EB5440-69E5-4376-BEFF-89302C40DC73}" srcOrd="3" destOrd="0" presId="urn:microsoft.com/office/officeart/2005/8/layout/matrix1"/>
    <dgm:cxn modelId="{35B2D628-5DB7-4441-9BEF-0B17B4481BB1}" type="presParOf" srcId="{F941305E-6FAB-49C6-AF4E-DDB05EC61330}" destId="{68503BA3-1516-45F7-8747-5EBF4DAAF4A1}" srcOrd="4" destOrd="0" presId="urn:microsoft.com/office/officeart/2005/8/layout/matrix1"/>
    <dgm:cxn modelId="{7A7EB57E-D63B-4427-9770-C57DC4EB5F85}" type="presParOf" srcId="{F941305E-6FAB-49C6-AF4E-DDB05EC61330}" destId="{65532C80-9600-4A23-9809-04B06A995599}" srcOrd="5" destOrd="0" presId="urn:microsoft.com/office/officeart/2005/8/layout/matrix1"/>
    <dgm:cxn modelId="{1180689C-2AC3-4349-9A85-1C98E26E3DCA}" type="presParOf" srcId="{F941305E-6FAB-49C6-AF4E-DDB05EC61330}" destId="{72E65794-EF3E-4549-BA7E-30FB06164E4B}" srcOrd="6" destOrd="0" presId="urn:microsoft.com/office/officeart/2005/8/layout/matrix1"/>
    <dgm:cxn modelId="{7D44236F-F3A6-4299-973E-C883983C9AE9}" type="presParOf" srcId="{F941305E-6FAB-49C6-AF4E-DDB05EC61330}" destId="{444F09F9-938B-4C06-949E-B98EC71B5483}" srcOrd="7" destOrd="0" presId="urn:microsoft.com/office/officeart/2005/8/layout/matrix1"/>
    <dgm:cxn modelId="{9E732632-9A0F-43D6-9832-93C2C6A0235B}" type="presParOf" srcId="{FA634453-DEF1-4B7C-9714-BD180CB0DB15}" destId="{E0F43DB3-9350-41C6-A7A4-4D12BC1D514C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1F89-B506-484A-A967-5FF9076A7A0B}" type="datetimeFigureOut">
              <a:rPr lang="ko-KR" altLang="en-US" smtClean="0"/>
              <a:t>2008-11-08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2098-0D29-4324-9B0D-E7F9A2333F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1F89-B506-484A-A967-5FF9076A7A0B}" type="datetimeFigureOut">
              <a:rPr lang="ko-KR" altLang="en-US" smtClean="0"/>
              <a:t>2008-11-08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2098-0D29-4324-9B0D-E7F9A2333F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1F89-B506-484A-A967-5FF9076A7A0B}" type="datetimeFigureOut">
              <a:rPr lang="ko-KR" altLang="en-US" smtClean="0"/>
              <a:t>2008-11-08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2098-0D29-4324-9B0D-E7F9A2333F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1F89-B506-484A-A967-5FF9076A7A0B}" type="datetimeFigureOut">
              <a:rPr lang="ko-KR" altLang="en-US" smtClean="0"/>
              <a:t>2008-11-08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2098-0D29-4324-9B0D-E7F9A2333F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1F89-B506-484A-A967-5FF9076A7A0B}" type="datetimeFigureOut">
              <a:rPr lang="ko-KR" altLang="en-US" smtClean="0"/>
              <a:t>2008-11-08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2098-0D29-4324-9B0D-E7F9A2333F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1F89-B506-484A-A967-5FF9076A7A0B}" type="datetimeFigureOut">
              <a:rPr lang="ko-KR" altLang="en-US" smtClean="0"/>
              <a:t>2008-11-08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2098-0D29-4324-9B0D-E7F9A2333F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1F89-B506-484A-A967-5FF9076A7A0B}" type="datetimeFigureOut">
              <a:rPr lang="ko-KR" altLang="en-US" smtClean="0"/>
              <a:t>2008-11-08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2098-0D29-4324-9B0D-E7F9A2333F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1F89-B506-484A-A967-5FF9076A7A0B}" type="datetimeFigureOut">
              <a:rPr lang="ko-KR" altLang="en-US" smtClean="0"/>
              <a:t>2008-11-08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2098-0D29-4324-9B0D-E7F9A2333F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1F89-B506-484A-A967-5FF9076A7A0B}" type="datetimeFigureOut">
              <a:rPr lang="ko-KR" altLang="en-US" smtClean="0"/>
              <a:t>2008-11-08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2098-0D29-4324-9B0D-E7F9A2333F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1F89-B506-484A-A967-5FF9076A7A0B}" type="datetimeFigureOut">
              <a:rPr lang="ko-KR" altLang="en-US" smtClean="0"/>
              <a:t>2008-11-08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2098-0D29-4324-9B0D-E7F9A2333F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1F89-B506-484A-A967-5FF9076A7A0B}" type="datetimeFigureOut">
              <a:rPr lang="ko-KR" altLang="en-US" smtClean="0"/>
              <a:t>2008-11-08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B2098-0D29-4324-9B0D-E7F9A2333F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E1F89-B506-484A-A967-5FF9076A7A0B}" type="datetimeFigureOut">
              <a:rPr lang="ko-KR" altLang="en-US" smtClean="0"/>
              <a:t>2008-11-08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B2098-0D29-4324-9B0D-E7F9A2333F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38747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Verdana" pitchFamily="34" charset="0"/>
              </a:rPr>
              <a:t>Introduction to Protein Science</a:t>
            </a:r>
            <a:br>
              <a:rPr lang="en-US" altLang="ko-KR" dirty="0" smtClean="0">
                <a:latin typeface="Verdana" pitchFamily="34" charset="0"/>
              </a:rPr>
            </a:br>
            <a:r>
              <a:rPr lang="en-US" altLang="ko-KR" sz="3100" dirty="0" smtClean="0">
                <a:latin typeface="Verdana" pitchFamily="34" charset="0"/>
              </a:rPr>
              <a:t>Architecture, Function, and Genomics</a:t>
            </a:r>
            <a:r>
              <a:rPr lang="en-US" altLang="ko-KR" sz="3600" dirty="0" smtClean="0">
                <a:latin typeface="Verdana" pitchFamily="34" charset="0"/>
              </a:rPr>
              <a:t/>
            </a:r>
            <a:br>
              <a:rPr lang="en-US" altLang="ko-KR" sz="3600" dirty="0" smtClean="0">
                <a:latin typeface="Verdana" pitchFamily="34" charset="0"/>
              </a:rPr>
            </a:br>
            <a:r>
              <a:rPr lang="en-US" altLang="ko-KR" sz="3100" dirty="0" smtClean="0">
                <a:solidFill>
                  <a:schemeClr val="tx2"/>
                </a:solidFill>
                <a:latin typeface="Verdana" pitchFamily="34" charset="0"/>
              </a:rPr>
              <a:t>Arthur M. </a:t>
            </a:r>
            <a:r>
              <a:rPr lang="en-US" altLang="ko-KR" sz="3100" dirty="0" err="1" smtClean="0">
                <a:solidFill>
                  <a:schemeClr val="tx2"/>
                </a:solidFill>
                <a:latin typeface="Verdana" pitchFamily="34" charset="0"/>
              </a:rPr>
              <a:t>Lesk</a:t>
            </a:r>
            <a:r>
              <a:rPr lang="en-US" altLang="ko-KR" sz="3600" dirty="0" smtClean="0">
                <a:latin typeface="Verdana" pitchFamily="34" charset="0"/>
              </a:rPr>
              <a:t/>
            </a:r>
            <a:br>
              <a:rPr lang="en-US" altLang="ko-KR" sz="3600" dirty="0" smtClean="0">
                <a:latin typeface="Verdana" pitchFamily="34" charset="0"/>
              </a:rPr>
            </a:br>
            <a:endParaRPr lang="ko-KR" altLang="en-US" sz="3600" dirty="0">
              <a:latin typeface="Verdana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sz="2800" dirty="0" smtClean="0">
                <a:latin typeface="Verdana" pitchFamily="34" charset="0"/>
              </a:rPr>
              <a:t>Chapter 2: Genomics and Proteomics</a:t>
            </a:r>
          </a:p>
          <a:p>
            <a:r>
              <a:rPr lang="en-US" altLang="ko-KR" sz="2800" dirty="0" smtClean="0">
                <a:latin typeface="Verdana" pitchFamily="34" charset="0"/>
              </a:rPr>
              <a:t>P47-51</a:t>
            </a:r>
          </a:p>
          <a:p>
            <a:r>
              <a:rPr lang="en-US" altLang="ko-KR" sz="2000" dirty="0" smtClean="0">
                <a:solidFill>
                  <a:schemeClr val="tx2"/>
                </a:solidFill>
                <a:latin typeface="Verdana" pitchFamily="34" charset="0"/>
              </a:rPr>
              <a:t>2008-11-10</a:t>
            </a:r>
          </a:p>
          <a:p>
            <a:r>
              <a:rPr lang="en-US" altLang="ko-KR" sz="2000" dirty="0" err="1" smtClean="0">
                <a:solidFill>
                  <a:schemeClr val="tx2"/>
                </a:solidFill>
                <a:latin typeface="Verdana" pitchFamily="34" charset="0"/>
              </a:rPr>
              <a:t>Jeong</a:t>
            </a:r>
            <a:r>
              <a:rPr lang="en-US" altLang="ko-KR" sz="2000" dirty="0" smtClean="0">
                <a:solidFill>
                  <a:schemeClr val="tx2"/>
                </a:solidFill>
                <a:latin typeface="Verdana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2"/>
                </a:solidFill>
                <a:latin typeface="Verdana" pitchFamily="34" charset="0"/>
              </a:rPr>
              <a:t>Da-Geum</a:t>
            </a:r>
            <a:r>
              <a:rPr lang="en-US" altLang="ko-KR" sz="2000" dirty="0" smtClean="0">
                <a:solidFill>
                  <a:schemeClr val="tx2"/>
                </a:solidFill>
                <a:latin typeface="Verdana" pitchFamily="34" charset="0"/>
              </a:rPr>
              <a:t>, UST</a:t>
            </a:r>
            <a:endParaRPr lang="ko-KR" altLang="en-US" sz="20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229600" cy="428628"/>
          </a:xfrm>
        </p:spPr>
        <p:txBody>
          <a:bodyPr>
            <a:normAutofit/>
          </a:bodyPr>
          <a:lstStyle/>
          <a:p>
            <a:r>
              <a:rPr lang="en-US" altLang="ko-KR" sz="2200" dirty="0" smtClean="0"/>
              <a:t>Chapter2: Genomics and Proteomics - </a:t>
            </a:r>
            <a:r>
              <a:rPr lang="en-US" altLang="ko-KR" sz="2000" dirty="0" smtClean="0"/>
              <a:t>Protein evolution</a:t>
            </a:r>
            <a:endParaRPr lang="ko-KR" altLang="en-US" sz="2000" dirty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214282" y="2214554"/>
          <a:ext cx="6448798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1785926"/>
            <a:ext cx="5474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rgbClr val="C00000"/>
                </a:solidFill>
              </a:rPr>
              <a:t>Flow of Change-----------------------------</a:t>
            </a:r>
            <a:r>
              <a:rPr lang="en-US" altLang="ko-KR" sz="2000" dirty="0" smtClean="0">
                <a:solidFill>
                  <a:srgbClr val="C00000"/>
                </a:solidFill>
                <a:sym typeface="Wingdings" pitchFamily="2" charset="2"/>
              </a:rPr>
              <a:t>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7" name="왼쪽 중괄호 6"/>
          <p:cNvSpPr/>
          <p:nvPr/>
        </p:nvSpPr>
        <p:spPr>
          <a:xfrm>
            <a:off x="6715140" y="2176054"/>
            <a:ext cx="428628" cy="1324384"/>
          </a:xfrm>
          <a:prstGeom prst="leftBrac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215206" y="1857364"/>
            <a:ext cx="1268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Selected</a:t>
            </a:r>
          </a:p>
          <a:p>
            <a:r>
              <a:rPr lang="en-US" altLang="ko-KR" dirty="0" smtClean="0"/>
              <a:t>advantage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97624" y="3286124"/>
            <a:ext cx="1589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Disadvantage</a:t>
            </a:r>
            <a:endParaRPr lang="ko-KR" altLang="en-US" dirty="0"/>
          </a:p>
        </p:txBody>
      </p:sp>
      <p:sp>
        <p:nvSpPr>
          <p:cNvPr id="12" name="아래쪽 화살표 11"/>
          <p:cNvSpPr/>
          <p:nvPr/>
        </p:nvSpPr>
        <p:spPr>
          <a:xfrm>
            <a:off x="2214546" y="3286124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71472" y="3786190"/>
            <a:ext cx="2051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Exception: Silent mutation</a:t>
            </a:r>
          </a:p>
          <a:p>
            <a:r>
              <a:rPr lang="en-US" altLang="ko-KR" sz="1200" dirty="0" smtClean="0"/>
              <a:t>Ex: 3</a:t>
            </a:r>
            <a:r>
              <a:rPr lang="en-US" altLang="ko-KR" sz="1200" baseline="30000" dirty="0" smtClean="0"/>
              <a:t>rd</a:t>
            </a:r>
            <a:r>
              <a:rPr lang="en-US" altLang="ko-KR" sz="1200" dirty="0" smtClean="0"/>
              <a:t> position in </a:t>
            </a:r>
            <a:r>
              <a:rPr lang="en-US" altLang="ko-KR" sz="1200" dirty="0" err="1" smtClean="0"/>
              <a:t>exons</a:t>
            </a:r>
            <a:r>
              <a:rPr lang="en-US" altLang="ko-KR" sz="1200" dirty="0" smtClean="0"/>
              <a:t>, </a:t>
            </a:r>
          </a:p>
          <a:p>
            <a:r>
              <a:rPr lang="en-US" altLang="ko-KR" sz="1200" dirty="0" smtClean="0"/>
              <a:t>    </a:t>
            </a:r>
            <a:r>
              <a:rPr lang="en-US" altLang="ko-KR" sz="1200" dirty="0" err="1" smtClean="0"/>
              <a:t>untranslated</a:t>
            </a:r>
            <a:r>
              <a:rPr lang="en-US" altLang="ko-KR" sz="1200" dirty="0" smtClean="0"/>
              <a:t> regions</a:t>
            </a:r>
            <a:endParaRPr lang="ko-KR" alt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4572008"/>
            <a:ext cx="8441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rgbClr val="C00000"/>
                </a:solidFill>
              </a:rPr>
              <a:t>Simplest change to a protein is the substitution of a single amino acid</a:t>
            </a:r>
          </a:p>
          <a:p>
            <a:r>
              <a:rPr lang="en-US" altLang="ko-KR" sz="2000" dirty="0" smtClean="0">
                <a:solidFill>
                  <a:srgbClr val="C00000"/>
                </a:solidFill>
              </a:rPr>
              <a:t>Then, what is the effect on the protein structure and function?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428596" y="71414"/>
            <a:ext cx="82296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Chapter2: Genomics and Proteomics -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Protein evolution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다이어그램 4"/>
          <p:cNvGraphicFramePr/>
          <p:nvPr/>
        </p:nvGraphicFramePr>
        <p:xfrm>
          <a:off x="2024066" y="1357298"/>
          <a:ext cx="5191140" cy="2674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모서리가 둥근 직사각형 5"/>
          <p:cNvSpPr/>
          <p:nvPr/>
        </p:nvSpPr>
        <p:spPr>
          <a:xfrm>
            <a:off x="1285852" y="4389430"/>
            <a:ext cx="1714512" cy="5000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Other type of change</a:t>
            </a:r>
            <a:endParaRPr lang="ko-KR" alt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143240" y="4323356"/>
            <a:ext cx="41865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 Insertion</a:t>
            </a:r>
          </a:p>
          <a:p>
            <a:r>
              <a:rPr lang="en-US" altLang="ko-KR" dirty="0"/>
              <a:t>2</a:t>
            </a:r>
            <a:r>
              <a:rPr lang="en-US" altLang="ko-KR" dirty="0" smtClean="0"/>
              <a:t> Deletion – cystic fibrosis</a:t>
            </a:r>
          </a:p>
          <a:p>
            <a:r>
              <a:rPr lang="en-US" altLang="ko-KR" dirty="0"/>
              <a:t>3</a:t>
            </a:r>
            <a:r>
              <a:rPr lang="en-US" altLang="ko-KR" dirty="0" smtClean="0"/>
              <a:t> Transpositions – degraded in the ER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428596" y="71414"/>
            <a:ext cx="82296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Chapter2: Genomics and Proteomics -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Protein evolution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714356"/>
            <a:ext cx="858138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How do proteins develop new functions?</a:t>
            </a:r>
          </a:p>
          <a:p>
            <a:endParaRPr lang="en-US" altLang="ko-KR" dirty="0"/>
          </a:p>
          <a:p>
            <a:pPr marL="342900" indent="-342900">
              <a:buAutoNum type="arabicParenBoth"/>
            </a:pPr>
            <a:r>
              <a:rPr lang="en-US" altLang="ko-KR" dirty="0" smtClean="0"/>
              <a:t>Divergence – </a:t>
            </a:r>
            <a:r>
              <a:rPr lang="en-US" altLang="ko-KR" dirty="0" smtClean="0">
                <a:solidFill>
                  <a:srgbClr val="C00000"/>
                </a:solidFill>
              </a:rPr>
              <a:t>progressive localized changes</a:t>
            </a:r>
            <a:r>
              <a:rPr lang="en-US" altLang="ko-KR" dirty="0" smtClean="0"/>
              <a:t> in sequence and structure</a:t>
            </a:r>
          </a:p>
          <a:p>
            <a:pPr marL="342900" indent="-342900"/>
            <a:r>
              <a:rPr lang="en-US" altLang="ko-KR" dirty="0" smtClean="0"/>
              <a:t>-&gt; initially to change in </a:t>
            </a:r>
            <a:r>
              <a:rPr lang="en-US" altLang="ko-KR" dirty="0" smtClean="0">
                <a:solidFill>
                  <a:srgbClr val="C00000"/>
                </a:solidFill>
              </a:rPr>
              <a:t>specificity </a:t>
            </a:r>
          </a:p>
          <a:p>
            <a:pPr marL="342900" indent="-342900"/>
            <a:r>
              <a:rPr lang="en-US" altLang="ko-KR" dirty="0" smtClean="0"/>
              <a:t>-&gt; ultimately to changes in the nature of </a:t>
            </a:r>
            <a:r>
              <a:rPr lang="en-US" altLang="ko-KR" dirty="0" smtClean="0">
                <a:solidFill>
                  <a:srgbClr val="C00000"/>
                </a:solidFill>
              </a:rPr>
              <a:t>the reaction </a:t>
            </a:r>
            <a:r>
              <a:rPr lang="en-US" altLang="ko-KR" dirty="0" err="1" smtClean="0">
                <a:solidFill>
                  <a:srgbClr val="C00000"/>
                </a:solidFill>
              </a:rPr>
              <a:t>catalysed</a:t>
            </a:r>
            <a:endParaRPr lang="en-US" altLang="ko-KR" dirty="0" smtClean="0">
              <a:solidFill>
                <a:srgbClr val="C00000"/>
              </a:solidFill>
            </a:endParaRPr>
          </a:p>
          <a:p>
            <a:pPr marL="342900" indent="-342900"/>
            <a:r>
              <a:rPr lang="en-US" altLang="ko-KR" dirty="0" smtClean="0"/>
              <a:t>(2) Recruitment – one protein is adapted</a:t>
            </a:r>
          </a:p>
          <a:p>
            <a:pPr marL="342900" indent="-342900"/>
            <a:r>
              <a:rPr lang="en-US" altLang="ko-KR" dirty="0" smtClean="0"/>
              <a:t>(3)‘Mixing and matching’ of domains or </a:t>
            </a:r>
            <a:r>
              <a:rPr lang="en-US" altLang="ko-KR" dirty="0" smtClean="0">
                <a:solidFill>
                  <a:schemeClr val="tx2"/>
                </a:solidFill>
              </a:rPr>
              <a:t>modular evolution</a:t>
            </a:r>
          </a:p>
          <a:p>
            <a:pPr marL="342900" indent="-342900">
              <a:buFontTx/>
              <a:buChar char="-"/>
            </a:pPr>
            <a:r>
              <a:rPr lang="en-US" altLang="ko-KR" dirty="0" smtClean="0"/>
              <a:t>large-scale structural changes</a:t>
            </a:r>
          </a:p>
          <a:p>
            <a:pPr marL="342900" indent="-342900">
              <a:buFontTx/>
              <a:buChar char="-"/>
            </a:pPr>
            <a:r>
              <a:rPr lang="en-US" altLang="ko-KR" dirty="0" smtClean="0"/>
              <a:t>Individual domain-&gt; gain of function, modified function, different processes.</a:t>
            </a:r>
          </a:p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 smtClean="0">
                <a:solidFill>
                  <a:srgbClr val="7030A0"/>
                </a:solidFill>
              </a:rPr>
              <a:t>Robustness</a:t>
            </a:r>
            <a:r>
              <a:rPr lang="en-US" altLang="ko-KR" dirty="0" smtClean="0"/>
              <a:t> of protein structure to mutations is </a:t>
            </a:r>
          </a:p>
          <a:p>
            <a:pPr marL="342900" indent="-342900"/>
            <a:r>
              <a:rPr lang="en-US" altLang="ko-KR" dirty="0" smtClean="0">
                <a:solidFill>
                  <a:srgbClr val="7030A0"/>
                </a:solidFill>
              </a:rPr>
              <a:t>a maintenance of structure</a:t>
            </a:r>
            <a:r>
              <a:rPr lang="en-US" altLang="ko-KR" dirty="0" smtClean="0"/>
              <a:t> in spite of the divergence of sequences </a:t>
            </a:r>
          </a:p>
          <a:p>
            <a:pPr marL="342900" indent="-342900"/>
            <a:r>
              <a:rPr lang="en-US" altLang="ko-KR" dirty="0" smtClean="0"/>
              <a:t>during evolution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294</Words>
  <Application>Microsoft Office PowerPoint</Application>
  <PresentationFormat>화면 슬라이드 쇼(4:3)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Introduction to Protein Science Architecture, Function, and Genomics Arthur M. Lesk </vt:lpstr>
      <vt:lpstr>Chapter2: Genomics and Proteomics - Protein evolution</vt:lpstr>
      <vt:lpstr>슬라이드 3</vt:lpstr>
      <vt:lpstr>슬라이드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Protein Science Architecture, Function, and Genomics Arthur M. Lesk </dc:title>
  <dc:creator>forkrain</dc:creator>
  <cp:lastModifiedBy>forkrain</cp:lastModifiedBy>
  <cp:revision>2</cp:revision>
  <dcterms:created xsi:type="dcterms:W3CDTF">2008-11-08T06:20:54Z</dcterms:created>
  <dcterms:modified xsi:type="dcterms:W3CDTF">2008-11-08T08:07:57Z</dcterms:modified>
</cp:coreProperties>
</file>