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9" r:id="rId3"/>
    <p:sldId id="260" r:id="rId4"/>
    <p:sldId id="261" r:id="rId5"/>
    <p:sldId id="263" r:id="rId6"/>
    <p:sldId id="262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ks_c_5601-1987"/>
  <p:clrMru>
    <a:srgbClr val="700000"/>
    <a:srgbClr val="000000"/>
    <a:srgbClr val="FFFFFF"/>
    <a:srgbClr val="D99694"/>
    <a:srgbClr val="752929"/>
    <a:srgbClr val="3A0000"/>
    <a:srgbClr val="025616"/>
    <a:srgbClr val="A95007"/>
    <a:srgbClr val="2C8C3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>
        <p:scale>
          <a:sx n="80" d="100"/>
          <a:sy n="80" d="100"/>
        </p:scale>
        <p:origin x="-870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35F357-8187-4B14-808B-83E64785F504}" type="datetimeFigureOut">
              <a:rPr lang="ko-KR" altLang="en-US" smtClean="0"/>
              <a:t>2008-12-07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30D1C1-2749-4DFF-BA32-8BE87E8BC47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E0B52-6094-4D97-8318-F2E027A80468}" type="datetimeFigureOut">
              <a:rPr lang="ko-KR" altLang="en-US" smtClean="0"/>
              <a:pPr/>
              <a:t>2008-12-07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379AE-190F-4DE3-8703-766A343AB2A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E0B52-6094-4D97-8318-F2E027A80468}" type="datetimeFigureOut">
              <a:rPr lang="ko-KR" altLang="en-US" smtClean="0"/>
              <a:pPr/>
              <a:t>2008-12-07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379AE-190F-4DE3-8703-766A343AB2A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E0B52-6094-4D97-8318-F2E027A80468}" type="datetimeFigureOut">
              <a:rPr lang="ko-KR" altLang="en-US" smtClean="0"/>
              <a:pPr/>
              <a:t>2008-12-07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379AE-190F-4DE3-8703-766A343AB2A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E0B52-6094-4D97-8318-F2E027A80468}" type="datetimeFigureOut">
              <a:rPr lang="ko-KR" altLang="en-US" smtClean="0"/>
              <a:pPr/>
              <a:t>2008-12-07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379AE-190F-4DE3-8703-766A343AB2A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E0B52-6094-4D97-8318-F2E027A80468}" type="datetimeFigureOut">
              <a:rPr lang="ko-KR" altLang="en-US" smtClean="0"/>
              <a:pPr/>
              <a:t>2008-12-07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379AE-190F-4DE3-8703-766A343AB2A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E0B52-6094-4D97-8318-F2E027A80468}" type="datetimeFigureOut">
              <a:rPr lang="ko-KR" altLang="en-US" smtClean="0"/>
              <a:pPr/>
              <a:t>2008-12-07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379AE-190F-4DE3-8703-766A343AB2A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E0B52-6094-4D97-8318-F2E027A80468}" type="datetimeFigureOut">
              <a:rPr lang="ko-KR" altLang="en-US" smtClean="0"/>
              <a:pPr/>
              <a:t>2008-12-07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379AE-190F-4DE3-8703-766A343AB2A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E0B52-6094-4D97-8318-F2E027A80468}" type="datetimeFigureOut">
              <a:rPr lang="ko-KR" altLang="en-US" smtClean="0"/>
              <a:pPr/>
              <a:t>2008-12-07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379AE-190F-4DE3-8703-766A343AB2A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E0B52-6094-4D97-8318-F2E027A80468}" type="datetimeFigureOut">
              <a:rPr lang="ko-KR" altLang="en-US" smtClean="0"/>
              <a:pPr/>
              <a:t>2008-12-07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379AE-190F-4DE3-8703-766A343AB2A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E0B52-6094-4D97-8318-F2E027A80468}" type="datetimeFigureOut">
              <a:rPr lang="ko-KR" altLang="en-US" smtClean="0"/>
              <a:pPr/>
              <a:t>2008-12-07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379AE-190F-4DE3-8703-766A343AB2A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E0B52-6094-4D97-8318-F2E027A80468}" type="datetimeFigureOut">
              <a:rPr lang="ko-KR" altLang="en-US" smtClean="0"/>
              <a:pPr/>
              <a:t>2008-12-07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379AE-190F-4DE3-8703-766A343AB2A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5E0B52-6094-4D97-8318-F2E027A80468}" type="datetimeFigureOut">
              <a:rPr lang="ko-KR" altLang="en-US" smtClean="0"/>
              <a:pPr/>
              <a:t>2008-12-07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E379AE-190F-4DE3-8703-766A343AB2A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모서리가 둥근 직사각형 8"/>
          <p:cNvSpPr/>
          <p:nvPr/>
        </p:nvSpPr>
        <p:spPr>
          <a:xfrm>
            <a:off x="915599" y="1214422"/>
            <a:ext cx="7358114" cy="785818"/>
          </a:xfrm>
          <a:prstGeom prst="roundRect">
            <a:avLst/>
          </a:prstGeom>
          <a:solidFill>
            <a:srgbClr val="700000"/>
          </a:solidFill>
          <a:ln>
            <a:noFill/>
          </a:ln>
          <a:effectLst>
            <a:glow rad="101600">
              <a:schemeClr val="accent2">
                <a:lumMod val="75000"/>
                <a:alpha val="60000"/>
              </a:schemeClr>
            </a:glo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ko-KR" altLang="en-US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한 단계 더 진화한 쇼핑몰시스템</a:t>
            </a:r>
            <a:endParaRPr lang="ko-KR" altLang="en-US" sz="3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모서리가 둥근 직사각형 10"/>
          <p:cNvSpPr/>
          <p:nvPr/>
        </p:nvSpPr>
        <p:spPr>
          <a:xfrm>
            <a:off x="2786050" y="5357826"/>
            <a:ext cx="3429024" cy="616816"/>
          </a:xfrm>
          <a:prstGeom prst="roundRect">
            <a:avLst/>
          </a:prstGeom>
          <a:solidFill>
            <a:srgbClr val="700000"/>
          </a:solidFill>
          <a:ln>
            <a:noFill/>
          </a:ln>
          <a:effectLst>
            <a:glow rad="101600">
              <a:schemeClr val="accent2">
                <a:lumMod val="75000"/>
                <a:alpha val="60000"/>
              </a:schemeClr>
            </a:glo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altLang="ko-KR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ko-KR" altLang="en-US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주</a:t>
            </a:r>
            <a:r>
              <a:rPr lang="en-US" altLang="ko-KR" sz="2500" b="1" spc="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ko-KR" altLang="en-US" sz="2500" b="1" spc="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제이투웹테크</a:t>
            </a:r>
            <a:endParaRPr lang="ko-KR" altLang="en-US" sz="2500" b="1" spc="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 descr="C:\Documents and Settings\정훈승\바탕 화면\~로고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14744" y="2714620"/>
            <a:ext cx="1614762" cy="214314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42844" y="90600"/>
            <a:ext cx="2127505" cy="553998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ko-KR" altLang="en-US" sz="3000" b="1" dirty="0" smtClean="0">
                <a:solidFill>
                  <a:schemeClr val="bg1"/>
                </a:solidFill>
              </a:rPr>
              <a:t>▣</a:t>
            </a:r>
            <a:r>
              <a:rPr lang="ko-KR" altLang="en-US" sz="3000" b="1" dirty="0" smtClean="0">
                <a:solidFill>
                  <a:schemeClr val="bg1"/>
                </a:solidFill>
              </a:rPr>
              <a:t> </a:t>
            </a:r>
            <a:r>
              <a:rPr lang="ko-KR" altLang="en-US" sz="3000" b="1" dirty="0" err="1" smtClean="0">
                <a:solidFill>
                  <a:schemeClr val="bg1"/>
                </a:solidFill>
              </a:rPr>
              <a:t>맺</a:t>
            </a:r>
            <a:r>
              <a:rPr lang="ko-KR" altLang="en-US" sz="3000" b="1" dirty="0" smtClean="0">
                <a:solidFill>
                  <a:schemeClr val="bg1"/>
                </a:solidFill>
              </a:rPr>
              <a:t> 음 말</a:t>
            </a:r>
            <a:endParaRPr lang="ko-KR" altLang="en-US" sz="3000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862" y="6534835"/>
            <a:ext cx="2831224" cy="30777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ko-KR" altLang="en-US" sz="1400" b="1" dirty="0" smtClean="0">
                <a:solidFill>
                  <a:schemeClr val="bg1"/>
                </a:solidFill>
                <a:latin typeface="+mn-ea"/>
              </a:rPr>
              <a:t>한 단계 더 진화한 쇼핑몰 시스템</a:t>
            </a:r>
            <a:endParaRPr lang="ko-KR" altLang="en-US" sz="14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572396" y="6525871"/>
            <a:ext cx="2071702" cy="30777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>
                <a:solidFill>
                  <a:schemeClr val="bg1"/>
                </a:solidFill>
                <a:latin typeface="+mn-ea"/>
              </a:rPr>
              <a:t>(</a:t>
            </a:r>
            <a:r>
              <a:rPr lang="ko-KR" altLang="en-US" sz="1400" b="1" dirty="0" smtClean="0">
                <a:solidFill>
                  <a:schemeClr val="bg1"/>
                </a:solidFill>
                <a:latin typeface="+mn-ea"/>
              </a:rPr>
              <a:t>주</a:t>
            </a:r>
            <a:r>
              <a:rPr lang="en-US" altLang="ko-KR" sz="1400" b="1" dirty="0" smtClean="0">
                <a:solidFill>
                  <a:schemeClr val="bg1"/>
                </a:solidFill>
                <a:latin typeface="+mn-ea"/>
              </a:rPr>
              <a:t>)</a:t>
            </a:r>
            <a:r>
              <a:rPr lang="ko-KR" altLang="en-US" sz="1400" b="1" dirty="0" err="1" smtClean="0">
                <a:solidFill>
                  <a:schemeClr val="bg1"/>
                </a:solidFill>
                <a:latin typeface="+mn-ea"/>
              </a:rPr>
              <a:t>제이투웹테크</a:t>
            </a:r>
            <a:endParaRPr lang="ko-KR" altLang="en-US" sz="14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736591" y="23726"/>
            <a:ext cx="2359941" cy="733534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>
              <a:lnSpc>
                <a:spcPts val="2500"/>
              </a:lnSpc>
            </a:pPr>
            <a:r>
              <a:rPr lang="en-US" altLang="ko-KR" sz="2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J2 </a:t>
            </a:r>
            <a:r>
              <a:rPr lang="en-US" altLang="ko-KR" sz="23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Webtech</a:t>
            </a:r>
            <a:endParaRPr lang="en-US" altLang="ko-KR" sz="23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2500"/>
              </a:lnSpc>
            </a:pPr>
            <a:r>
              <a:rPr lang="en-US" altLang="ko-KR" sz="2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Frontier Spirit</a:t>
            </a:r>
            <a:endParaRPr lang="ko-KR" altLang="en-US" sz="23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2" descr="C:\Documents and Settings\정훈승\바탕 화면\~로고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11465" y="1357298"/>
            <a:ext cx="2260667" cy="3000396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2" name="TextBox 11"/>
          <p:cNvSpPr txBox="1"/>
          <p:nvPr/>
        </p:nvSpPr>
        <p:spPr>
          <a:xfrm>
            <a:off x="378771" y="4500570"/>
            <a:ext cx="8408071" cy="13031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ko-KR" alt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유비쿼터스</a:t>
            </a:r>
            <a:r>
              <a:rPr lang="ko-KR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적인 사고방식은 우리들을 한 단계 더 진화시켜줄 것입니다</a:t>
            </a:r>
            <a:r>
              <a:rPr lang="en-US" altLang="ko-K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ctr">
              <a:lnSpc>
                <a:spcPct val="200000"/>
              </a:lnSpc>
            </a:pPr>
            <a:r>
              <a:rPr lang="ko-KR" altLang="en-US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저희 </a:t>
            </a:r>
            <a:r>
              <a:rPr lang="ko-KR" altLang="en-US" sz="23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제이투웹테크는</a:t>
            </a:r>
            <a:r>
              <a:rPr lang="ko-KR" altLang="en-US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우리 모두의 진화를 꿈꿉니다</a:t>
            </a:r>
            <a:r>
              <a:rPr lang="en-US" altLang="ko-KR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ko-KR" altLang="en-US" sz="2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785918" y="5091706"/>
            <a:ext cx="1954381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3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ㆍㆍㆍㆍㆍㆍ</a:t>
            </a:r>
            <a:endParaRPr lang="ko-KR" altLang="en-US" sz="23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42844" y="90600"/>
            <a:ext cx="2127505" cy="553998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ko-KR" altLang="en-US" sz="3000" b="1" dirty="0" smtClean="0">
                <a:solidFill>
                  <a:schemeClr val="bg1"/>
                </a:solidFill>
              </a:rPr>
              <a:t>▣</a:t>
            </a:r>
            <a:r>
              <a:rPr lang="ko-KR" altLang="en-US" sz="3000" b="1" dirty="0" smtClean="0">
                <a:solidFill>
                  <a:schemeClr val="bg1"/>
                </a:solidFill>
              </a:rPr>
              <a:t> 목 　 차</a:t>
            </a:r>
            <a:endParaRPr lang="ko-KR" altLang="en-US" sz="3000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862" y="6534835"/>
            <a:ext cx="2831224" cy="30777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ko-KR" altLang="en-US" sz="1400" b="1" dirty="0" smtClean="0">
                <a:solidFill>
                  <a:schemeClr val="bg1"/>
                </a:solidFill>
                <a:latin typeface="+mn-ea"/>
              </a:rPr>
              <a:t>한 단계 더 진화한 쇼핑몰 시스템</a:t>
            </a:r>
            <a:endParaRPr lang="ko-KR" altLang="en-US" sz="14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572396" y="6525871"/>
            <a:ext cx="2071702" cy="30777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>
                <a:solidFill>
                  <a:schemeClr val="bg1"/>
                </a:solidFill>
                <a:latin typeface="+mn-ea"/>
              </a:rPr>
              <a:t>(</a:t>
            </a:r>
            <a:r>
              <a:rPr lang="ko-KR" altLang="en-US" sz="1400" b="1" dirty="0" smtClean="0">
                <a:solidFill>
                  <a:schemeClr val="bg1"/>
                </a:solidFill>
                <a:latin typeface="+mn-ea"/>
              </a:rPr>
              <a:t>주</a:t>
            </a:r>
            <a:r>
              <a:rPr lang="en-US" altLang="ko-KR" sz="1400" b="1" dirty="0" smtClean="0">
                <a:solidFill>
                  <a:schemeClr val="bg1"/>
                </a:solidFill>
                <a:latin typeface="+mn-ea"/>
              </a:rPr>
              <a:t>)</a:t>
            </a:r>
            <a:r>
              <a:rPr lang="ko-KR" altLang="en-US" sz="1400" b="1" dirty="0" err="1" smtClean="0">
                <a:solidFill>
                  <a:schemeClr val="bg1"/>
                </a:solidFill>
                <a:latin typeface="+mn-ea"/>
              </a:rPr>
              <a:t>제이투웹테크</a:t>
            </a:r>
            <a:endParaRPr lang="ko-KR" altLang="en-US" sz="14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28860" y="928670"/>
            <a:ext cx="500066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>
              <a:lnSpc>
                <a:spcPct val="200000"/>
              </a:lnSpc>
            </a:pPr>
            <a:r>
              <a:rPr lang="ko-KR" altLang="en-US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회사소개</a:t>
            </a:r>
            <a:endParaRPr lang="en-US" altLang="ko-KR" sz="33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dist">
              <a:lnSpc>
                <a:spcPct val="200000"/>
              </a:lnSpc>
            </a:pPr>
            <a:r>
              <a:rPr lang="ko-KR" altLang="en-US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개</a:t>
            </a:r>
            <a:r>
              <a:rPr lang="ko-KR" altLang="en-US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요</a:t>
            </a:r>
            <a:endParaRPr lang="en-US" altLang="ko-KR" sz="33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dist">
              <a:lnSpc>
                <a:spcPct val="200000"/>
              </a:lnSpc>
            </a:pPr>
            <a:r>
              <a:rPr lang="ko-KR" altLang="en-US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프로그램 소개</a:t>
            </a:r>
            <a:endParaRPr lang="en-US" altLang="ko-KR" sz="33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dist">
              <a:lnSpc>
                <a:spcPct val="200000"/>
              </a:lnSpc>
            </a:pPr>
            <a:r>
              <a:rPr lang="ko-KR" altLang="en-US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활용방안</a:t>
            </a:r>
            <a:endParaRPr lang="en-US" altLang="ko-KR" sz="33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dist">
              <a:lnSpc>
                <a:spcPct val="200000"/>
              </a:lnSpc>
            </a:pPr>
            <a:r>
              <a:rPr lang="ko-KR" altLang="en-US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맺음말</a:t>
            </a:r>
            <a:endParaRPr lang="en-US" altLang="ko-KR" sz="33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28728" y="928670"/>
            <a:ext cx="928694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33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■</a:t>
            </a:r>
            <a:endParaRPr lang="en-US" altLang="ko-KR" sz="3300" b="1" dirty="0" smtClean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200000"/>
              </a:lnSpc>
            </a:pPr>
            <a:r>
              <a:rPr lang="ko-KR" altLang="en-US" sz="33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■</a:t>
            </a:r>
            <a:endParaRPr lang="en-US" altLang="ko-KR" sz="3300" b="1" dirty="0" smtClean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200000"/>
              </a:lnSpc>
            </a:pPr>
            <a:r>
              <a:rPr lang="ko-KR" altLang="en-US" sz="33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■</a:t>
            </a:r>
            <a:endParaRPr lang="en-US" altLang="ko-KR" sz="3300" b="1" dirty="0" smtClean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200000"/>
              </a:lnSpc>
            </a:pPr>
            <a:r>
              <a:rPr lang="ko-KR" altLang="en-US" sz="33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■</a:t>
            </a:r>
            <a:endParaRPr lang="en-US" altLang="ko-KR" sz="3300" b="1" dirty="0" smtClean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200000"/>
              </a:lnSpc>
            </a:pPr>
            <a:r>
              <a:rPr lang="ko-KR" altLang="en-US" sz="33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■</a:t>
            </a:r>
            <a:endParaRPr lang="en-US" altLang="ko-KR" sz="3300" b="1" dirty="0" smtClean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736591" y="23726"/>
            <a:ext cx="2359941" cy="733534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>
              <a:lnSpc>
                <a:spcPts val="2500"/>
              </a:lnSpc>
            </a:pPr>
            <a:r>
              <a:rPr lang="en-US" altLang="ko-KR" sz="2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J2 </a:t>
            </a:r>
            <a:r>
              <a:rPr lang="en-US" altLang="ko-KR" sz="23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Webtech</a:t>
            </a:r>
            <a:endParaRPr lang="en-US" altLang="ko-KR" sz="23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2500"/>
              </a:lnSpc>
            </a:pPr>
            <a:r>
              <a:rPr lang="en-US" altLang="ko-KR" sz="2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Frontier Spirit</a:t>
            </a:r>
            <a:endParaRPr lang="ko-KR" altLang="en-US" sz="23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42844" y="90600"/>
            <a:ext cx="2377574" cy="553998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ko-KR" altLang="en-US" sz="3000" b="1" dirty="0" smtClean="0">
                <a:solidFill>
                  <a:schemeClr val="bg1"/>
                </a:solidFill>
              </a:rPr>
              <a:t>▣</a:t>
            </a:r>
            <a:r>
              <a:rPr lang="ko-KR" altLang="en-US" sz="3000" b="1" dirty="0" smtClean="0">
                <a:solidFill>
                  <a:schemeClr val="bg1"/>
                </a:solidFill>
              </a:rPr>
              <a:t> 회사 소개</a:t>
            </a:r>
            <a:endParaRPr lang="ko-KR" altLang="en-US" sz="3000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862" y="6534835"/>
            <a:ext cx="2831224" cy="30777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ko-KR" altLang="en-US" sz="1400" b="1" dirty="0" smtClean="0">
                <a:solidFill>
                  <a:schemeClr val="bg1"/>
                </a:solidFill>
                <a:latin typeface="+mn-ea"/>
              </a:rPr>
              <a:t>한 단계 더 진화한 쇼핑몰 시스템</a:t>
            </a:r>
            <a:endParaRPr lang="ko-KR" altLang="en-US" sz="14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572396" y="6525871"/>
            <a:ext cx="2071702" cy="30777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>
                <a:solidFill>
                  <a:schemeClr val="bg1"/>
                </a:solidFill>
                <a:latin typeface="+mn-ea"/>
              </a:rPr>
              <a:t>(</a:t>
            </a:r>
            <a:r>
              <a:rPr lang="ko-KR" altLang="en-US" sz="1400" b="1" dirty="0" smtClean="0">
                <a:solidFill>
                  <a:schemeClr val="bg1"/>
                </a:solidFill>
                <a:latin typeface="+mn-ea"/>
              </a:rPr>
              <a:t>주</a:t>
            </a:r>
            <a:r>
              <a:rPr lang="en-US" altLang="ko-KR" sz="1400" b="1" dirty="0" smtClean="0">
                <a:solidFill>
                  <a:schemeClr val="bg1"/>
                </a:solidFill>
                <a:latin typeface="+mn-ea"/>
              </a:rPr>
              <a:t>)</a:t>
            </a:r>
            <a:r>
              <a:rPr lang="ko-KR" altLang="en-US" sz="1400" b="1" dirty="0" err="1" smtClean="0">
                <a:solidFill>
                  <a:schemeClr val="bg1"/>
                </a:solidFill>
                <a:latin typeface="+mn-ea"/>
              </a:rPr>
              <a:t>제이투웹테크</a:t>
            </a:r>
            <a:endParaRPr lang="ko-KR" altLang="en-US" sz="14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00562" y="3429000"/>
            <a:ext cx="4500594" cy="25622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저희 </a:t>
            </a:r>
            <a:r>
              <a:rPr lang="ko-KR" altLang="en-US" sz="27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제</a:t>
            </a:r>
            <a:r>
              <a:rPr lang="ko-KR" altLang="en-US" sz="2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이투</a:t>
            </a:r>
            <a:r>
              <a:rPr lang="ko-KR" altLang="en-US" sz="27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웹</a:t>
            </a:r>
            <a:r>
              <a:rPr lang="ko-KR" altLang="en-US" sz="2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테크</a:t>
            </a:r>
            <a:r>
              <a:rPr lang="ko-KR" altLang="en-US" sz="2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는</a:t>
            </a:r>
            <a:r>
              <a:rPr lang="ko-KR" alt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 고려</a:t>
            </a:r>
            <a:r>
              <a:rPr lang="ko-KR" alt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대</a:t>
            </a:r>
            <a:endParaRPr lang="en-US" altLang="ko-KR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itchFamily="50" charset="-127"/>
              <a:ea typeface="맑은 고딕" pitchFamily="50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컴퓨터정보학과 재학중인</a:t>
            </a:r>
            <a:endParaRPr lang="en-US" altLang="ko-KR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50000"/>
              </a:lnSpc>
            </a:pPr>
            <a:r>
              <a:rPr lang="ko-KR" altLang="en-US" sz="2500" b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정훈승</a:t>
            </a:r>
            <a:r>
              <a:rPr lang="ko-KR" altLang="en-US" sz="2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과</a:t>
            </a:r>
            <a:r>
              <a:rPr lang="ko-KR" alt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o-KR" altLang="en-US" sz="2500" b="1" dirty="0" smtClean="0">
                <a:solidFill>
                  <a:srgbClr val="A9500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이재정</a:t>
            </a:r>
            <a:r>
              <a:rPr lang="ko-KR" alt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이 만든</a:t>
            </a:r>
            <a:endParaRPr lang="en-US" altLang="ko-KR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50000"/>
              </a:lnSpc>
            </a:pPr>
            <a:r>
              <a:rPr lang="en-US" altLang="ko-KR" sz="3300" b="1" i="1" dirty="0" smtClean="0">
                <a:solidFill>
                  <a:srgbClr val="02561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ko-KR" altLang="en-US" sz="3300" b="1" i="1" dirty="0" smtClean="0">
                <a:solidFill>
                  <a:srgbClr val="02561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인 지식기업</a:t>
            </a:r>
            <a:r>
              <a:rPr lang="ko-KR" altLang="en-US" sz="3300" b="1" i="1" dirty="0" smtClean="0">
                <a:solidFill>
                  <a:srgbClr val="2C8C3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o-KR" altLang="en-US" sz="22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입니다</a:t>
            </a:r>
            <a:r>
              <a:rPr lang="en-US" altLang="ko-KR" sz="22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altLang="ko-KR" sz="2200" b="1" dirty="0" smtClean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3" name="Picture 2" descr="C:\Documents and Settings\정훈승\바탕 화면\~로고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285860"/>
            <a:ext cx="3357586" cy="4456246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5" name="모서리가 둥근 직사각형 14"/>
          <p:cNvSpPr/>
          <p:nvPr/>
        </p:nvSpPr>
        <p:spPr>
          <a:xfrm>
            <a:off x="4500562" y="1357298"/>
            <a:ext cx="4000528" cy="1928826"/>
          </a:xfrm>
          <a:prstGeom prst="round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tIns="46800" bIns="90000" rtlCol="0" anchor="ctr"/>
          <a:lstStyle/>
          <a:p>
            <a:pPr>
              <a:lnSpc>
                <a:spcPct val="150000"/>
              </a:lnSpc>
            </a:pPr>
            <a:r>
              <a:rPr lang="ko-KR" altLang="en-US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ㆍ금연</a:t>
            </a:r>
            <a:r>
              <a:rPr lang="en-US" altLang="ko-KR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&amp;</a:t>
            </a:r>
            <a:r>
              <a:rPr lang="ko-KR" altLang="en-US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금주 </a:t>
            </a:r>
            <a:r>
              <a:rPr lang="en-US" altLang="ko-KR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ko-KR" altLang="en-US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바르고 건전한 자세</a:t>
            </a:r>
            <a:endParaRPr lang="en-US" altLang="ko-KR" b="1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50000"/>
              </a:lnSpc>
            </a:pPr>
            <a:r>
              <a:rPr lang="ko-KR" altLang="en-US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ㆍ통일</a:t>
            </a:r>
            <a:r>
              <a:rPr lang="ko-KR" altLang="en-US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ko-KR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ko-KR" altLang="en-US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궁극적인 목표</a:t>
            </a:r>
            <a:endParaRPr lang="en-US" altLang="ko-KR" b="1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50000"/>
              </a:lnSpc>
            </a:pPr>
            <a:r>
              <a:rPr lang="ko-KR" altLang="en-US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ㆍ호랑이</a:t>
            </a:r>
            <a:r>
              <a:rPr lang="ko-KR" altLang="en-US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ko-KR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ko-KR" altLang="en-US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호랑이 같은 기개</a:t>
            </a:r>
            <a:endParaRPr lang="en-US" altLang="ko-KR" b="1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50000"/>
              </a:lnSpc>
            </a:pPr>
            <a:r>
              <a:rPr lang="ko-KR" altLang="en-US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ㆍ</a:t>
            </a:r>
            <a:r>
              <a:rPr lang="en-US" altLang="ko-KR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2009 : </a:t>
            </a:r>
            <a:r>
              <a:rPr lang="ko-KR" altLang="en-US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회사 출범 년도</a:t>
            </a:r>
            <a:endParaRPr lang="ko-KR" altLang="en-US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736591" y="23726"/>
            <a:ext cx="2359941" cy="733534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>
              <a:lnSpc>
                <a:spcPts val="2500"/>
              </a:lnSpc>
            </a:pPr>
            <a:r>
              <a:rPr lang="en-US" altLang="ko-KR" sz="2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J2 </a:t>
            </a:r>
            <a:r>
              <a:rPr lang="en-US" altLang="ko-KR" sz="23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Webtech</a:t>
            </a:r>
            <a:endParaRPr lang="en-US" altLang="ko-KR" sz="23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2500"/>
              </a:lnSpc>
            </a:pPr>
            <a:r>
              <a:rPr lang="en-US" altLang="ko-KR" sz="2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Frontier Spirit</a:t>
            </a:r>
            <a:endParaRPr lang="ko-KR" altLang="en-US" sz="23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42844" y="90600"/>
            <a:ext cx="3151825" cy="553998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ko-KR" altLang="en-US" sz="3000" b="1" dirty="0" smtClean="0">
                <a:solidFill>
                  <a:schemeClr val="bg1"/>
                </a:solidFill>
              </a:rPr>
              <a:t>▣</a:t>
            </a:r>
            <a:r>
              <a:rPr lang="ko-KR" altLang="en-US" sz="3000" b="1" dirty="0" smtClean="0">
                <a:solidFill>
                  <a:schemeClr val="bg1"/>
                </a:solidFill>
              </a:rPr>
              <a:t> </a:t>
            </a:r>
            <a:r>
              <a:rPr lang="ko-KR" altLang="en-US" sz="3000" b="1" dirty="0" smtClean="0">
                <a:solidFill>
                  <a:schemeClr val="bg1"/>
                </a:solidFill>
              </a:rPr>
              <a:t>개 　 요 </a:t>
            </a:r>
            <a:r>
              <a:rPr lang="en-US" altLang="ko-KR" sz="3000" b="1" dirty="0" smtClean="0">
                <a:solidFill>
                  <a:schemeClr val="bg1"/>
                </a:solidFill>
              </a:rPr>
              <a:t>(1/2)</a:t>
            </a:r>
            <a:endParaRPr lang="ko-KR" altLang="en-US" sz="3000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862" y="6534835"/>
            <a:ext cx="2831224" cy="30777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ko-KR" altLang="en-US" sz="1400" b="1" dirty="0" smtClean="0">
                <a:solidFill>
                  <a:schemeClr val="bg1"/>
                </a:solidFill>
                <a:latin typeface="+mn-ea"/>
              </a:rPr>
              <a:t>한 단계 더 진화한 쇼핑몰 시스템</a:t>
            </a:r>
            <a:endParaRPr lang="ko-KR" altLang="en-US" sz="14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572396" y="6525871"/>
            <a:ext cx="2071702" cy="30777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>
                <a:solidFill>
                  <a:schemeClr val="bg1"/>
                </a:solidFill>
                <a:latin typeface="+mn-ea"/>
              </a:rPr>
              <a:t>(</a:t>
            </a:r>
            <a:r>
              <a:rPr lang="ko-KR" altLang="en-US" sz="1400" b="1" dirty="0" smtClean="0">
                <a:solidFill>
                  <a:schemeClr val="bg1"/>
                </a:solidFill>
                <a:latin typeface="+mn-ea"/>
              </a:rPr>
              <a:t>주</a:t>
            </a:r>
            <a:r>
              <a:rPr lang="en-US" altLang="ko-KR" sz="1400" b="1" dirty="0" smtClean="0">
                <a:solidFill>
                  <a:schemeClr val="bg1"/>
                </a:solidFill>
                <a:latin typeface="+mn-ea"/>
              </a:rPr>
              <a:t>)</a:t>
            </a:r>
            <a:r>
              <a:rPr lang="ko-KR" altLang="en-US" sz="1400" b="1" dirty="0" err="1" smtClean="0">
                <a:solidFill>
                  <a:schemeClr val="bg1"/>
                </a:solidFill>
                <a:latin typeface="+mn-ea"/>
              </a:rPr>
              <a:t>제이투웹테크</a:t>
            </a:r>
            <a:endParaRPr lang="ko-KR" altLang="en-US" sz="14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736591" y="23726"/>
            <a:ext cx="2359941" cy="733534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>
              <a:lnSpc>
                <a:spcPts val="2500"/>
              </a:lnSpc>
            </a:pPr>
            <a:r>
              <a:rPr lang="en-US" altLang="ko-KR" sz="2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J2 </a:t>
            </a:r>
            <a:r>
              <a:rPr lang="en-US" altLang="ko-KR" sz="23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Webtech</a:t>
            </a:r>
            <a:endParaRPr lang="en-US" altLang="ko-KR" sz="23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2500"/>
              </a:lnSpc>
            </a:pPr>
            <a:r>
              <a:rPr lang="en-US" altLang="ko-KR" sz="2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Frontier Spirit</a:t>
            </a:r>
            <a:endParaRPr lang="ko-KR" altLang="en-US" sz="23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238360"/>
            <a:ext cx="4906000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1" name="TextBox 10"/>
          <p:cNvSpPr txBox="1"/>
          <p:nvPr/>
        </p:nvSpPr>
        <p:spPr>
          <a:xfrm>
            <a:off x="1285852" y="5429264"/>
            <a:ext cx="3118161" cy="553998"/>
          </a:xfrm>
          <a:prstGeom prst="rect">
            <a:avLst/>
          </a:prstGeom>
          <a:solidFill>
            <a:srgbClr val="000000">
              <a:alpha val="41961"/>
            </a:srgbClr>
          </a:solidFill>
        </p:spPr>
        <p:txBody>
          <a:bodyPr wrap="none" rtlCol="0">
            <a:spAutoFit/>
          </a:bodyPr>
          <a:lstStyle/>
          <a:p>
            <a:r>
              <a:rPr lang="ko-KR" altLang="en-US" sz="3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우오오오오옷</a:t>
            </a:r>
            <a:r>
              <a:rPr lang="en-US" altLang="ko-KR" sz="3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!!!!!</a:t>
            </a:r>
            <a:endParaRPr lang="ko-KR" altLang="en-US" sz="3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715008" y="1357298"/>
            <a:ext cx="4500594" cy="45166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인터넷에서 옷을 샀는데</a:t>
            </a:r>
            <a:r>
              <a:rPr lang="en-US" altLang="ko-KR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</a:p>
          <a:p>
            <a:pPr>
              <a:lnSpc>
                <a:spcPct val="200000"/>
              </a:lnSpc>
            </a:pPr>
            <a:r>
              <a:rPr lang="ko-KR" alt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사이즈를 맞게</a:t>
            </a:r>
            <a:endParaRPr lang="en-US" altLang="ko-KR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200000"/>
              </a:lnSpc>
            </a:pPr>
            <a:r>
              <a:rPr lang="ko-KR" alt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골랐음에도 불구하고</a:t>
            </a:r>
            <a:endParaRPr lang="en-US" altLang="ko-KR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200000"/>
              </a:lnSpc>
            </a:pPr>
            <a:r>
              <a:rPr lang="ko-KR" alt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직접 입어보니</a:t>
            </a:r>
            <a:endParaRPr lang="en-US" altLang="ko-KR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200000"/>
              </a:lnSpc>
            </a:pPr>
            <a:r>
              <a:rPr lang="ko-KR" alt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너무 이상하다면</a:t>
            </a:r>
            <a:r>
              <a:rPr lang="en-US" altLang="ko-KR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….</a:t>
            </a:r>
          </a:p>
          <a:p>
            <a:pPr>
              <a:lnSpc>
                <a:spcPct val="150000"/>
              </a:lnSpc>
            </a:pPr>
            <a:r>
              <a:rPr lang="en-US" altLang="ko-KR" sz="1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ko-KR" altLang="en-US" sz="35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그 분노는</a:t>
            </a:r>
            <a:r>
              <a:rPr lang="en-US" altLang="ko-KR" sz="35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!!!!</a:t>
            </a:r>
            <a:endParaRPr lang="en-US" altLang="ko-KR" sz="3500" b="1" i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42844" y="90600"/>
            <a:ext cx="3151825" cy="553998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ko-KR" altLang="en-US" sz="3000" b="1" dirty="0" smtClean="0">
                <a:solidFill>
                  <a:schemeClr val="bg1"/>
                </a:solidFill>
              </a:rPr>
              <a:t>▣</a:t>
            </a:r>
            <a:r>
              <a:rPr lang="ko-KR" altLang="en-US" sz="3000" b="1" dirty="0" smtClean="0">
                <a:solidFill>
                  <a:schemeClr val="bg1"/>
                </a:solidFill>
              </a:rPr>
              <a:t> </a:t>
            </a:r>
            <a:r>
              <a:rPr lang="ko-KR" altLang="en-US" sz="3000" b="1" dirty="0" smtClean="0">
                <a:solidFill>
                  <a:schemeClr val="bg1"/>
                </a:solidFill>
              </a:rPr>
              <a:t>개 　 요 </a:t>
            </a:r>
            <a:r>
              <a:rPr lang="en-US" altLang="ko-KR" sz="3000" b="1" dirty="0" smtClean="0">
                <a:solidFill>
                  <a:schemeClr val="bg1"/>
                </a:solidFill>
              </a:rPr>
              <a:t>(2/2)</a:t>
            </a:r>
            <a:endParaRPr lang="ko-KR" altLang="en-US" sz="3000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862" y="6534835"/>
            <a:ext cx="2831224" cy="30777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ko-KR" altLang="en-US" sz="1400" b="1" dirty="0" smtClean="0">
                <a:solidFill>
                  <a:schemeClr val="bg1"/>
                </a:solidFill>
                <a:latin typeface="+mn-ea"/>
              </a:rPr>
              <a:t>한 단계 더 진화한 쇼핑몰 시스템</a:t>
            </a:r>
            <a:endParaRPr lang="ko-KR" altLang="en-US" sz="14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572396" y="6525871"/>
            <a:ext cx="2071702" cy="30777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>
                <a:solidFill>
                  <a:schemeClr val="bg1"/>
                </a:solidFill>
                <a:latin typeface="+mn-ea"/>
              </a:rPr>
              <a:t>(</a:t>
            </a:r>
            <a:r>
              <a:rPr lang="ko-KR" altLang="en-US" sz="1400" b="1" dirty="0" smtClean="0">
                <a:solidFill>
                  <a:schemeClr val="bg1"/>
                </a:solidFill>
                <a:latin typeface="+mn-ea"/>
              </a:rPr>
              <a:t>주</a:t>
            </a:r>
            <a:r>
              <a:rPr lang="en-US" altLang="ko-KR" sz="1400" b="1" dirty="0" smtClean="0">
                <a:solidFill>
                  <a:schemeClr val="bg1"/>
                </a:solidFill>
                <a:latin typeface="+mn-ea"/>
              </a:rPr>
              <a:t>)</a:t>
            </a:r>
            <a:r>
              <a:rPr lang="ko-KR" altLang="en-US" sz="1400" b="1" dirty="0" err="1" smtClean="0">
                <a:solidFill>
                  <a:schemeClr val="bg1"/>
                </a:solidFill>
                <a:latin typeface="+mn-ea"/>
              </a:rPr>
              <a:t>제이투웹테크</a:t>
            </a:r>
            <a:endParaRPr lang="ko-KR" altLang="en-US" sz="14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736591" y="23726"/>
            <a:ext cx="2359941" cy="733534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>
              <a:lnSpc>
                <a:spcPts val="2500"/>
              </a:lnSpc>
            </a:pPr>
            <a:r>
              <a:rPr lang="en-US" altLang="ko-KR" sz="2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J2 </a:t>
            </a:r>
            <a:r>
              <a:rPr lang="en-US" altLang="ko-KR" sz="23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Webtech</a:t>
            </a:r>
            <a:endParaRPr lang="en-US" altLang="ko-KR" sz="23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2500"/>
              </a:lnSpc>
            </a:pPr>
            <a:r>
              <a:rPr lang="en-US" altLang="ko-KR" sz="2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Frontier Spirit</a:t>
            </a:r>
            <a:endParaRPr lang="ko-KR" altLang="en-US" sz="23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785841" y="3286124"/>
            <a:ext cx="7858125" cy="29136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ts val="5500"/>
              </a:lnSpc>
            </a:pPr>
            <a:r>
              <a:rPr lang="ko-KR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우</a:t>
            </a:r>
            <a:r>
              <a:rPr lang="ko-KR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리나라는 물론 </a:t>
            </a:r>
            <a:r>
              <a:rPr lang="ko-KR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전 세계적</a:t>
            </a:r>
            <a:r>
              <a:rPr lang="ko-KR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으로 아직</a:t>
            </a:r>
            <a:endParaRPr lang="en-US" altLang="ko-KR" sz="28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itchFamily="50" charset="-127"/>
              <a:ea typeface="맑은 고딕" pitchFamily="50" charset="-127"/>
            </a:endParaRPr>
          </a:p>
          <a:p>
            <a:pPr>
              <a:lnSpc>
                <a:spcPts val="5500"/>
              </a:lnSpc>
            </a:pPr>
            <a:r>
              <a:rPr lang="ko-KR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  이런 시스템은 </a:t>
            </a:r>
            <a:r>
              <a:rPr lang="ko-KR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없</a:t>
            </a:r>
            <a:r>
              <a:rPr lang="ko-KR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습니다</a:t>
            </a:r>
            <a:r>
              <a:rPr lang="en-US" altLang="ko-KR" sz="28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>
              <a:lnSpc>
                <a:spcPts val="5500"/>
              </a:lnSpc>
            </a:pPr>
            <a:r>
              <a:rPr lang="ko-KR" alt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  </a:t>
            </a:r>
            <a:r>
              <a:rPr lang="ko-KR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바로 가상의 </a:t>
            </a:r>
            <a:r>
              <a:rPr lang="ko-KR" altLang="en-US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아바타</a:t>
            </a:r>
            <a:r>
              <a:rPr lang="ko-KR" altLang="en-US" sz="2800" b="1" dirty="0" err="1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를</a:t>
            </a:r>
            <a:r>
              <a:rPr lang="ko-KR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 생성하여 </a:t>
            </a:r>
            <a:r>
              <a:rPr lang="ko-KR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직</a:t>
            </a:r>
            <a:r>
              <a:rPr lang="ko-KR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접</a:t>
            </a:r>
            <a:endParaRPr lang="en-US" altLang="ko-KR" sz="28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itchFamily="50" charset="-127"/>
              <a:ea typeface="맑은 고딕" pitchFamily="50" charset="-127"/>
            </a:endParaRPr>
          </a:p>
          <a:p>
            <a:pPr>
              <a:lnSpc>
                <a:spcPts val="5500"/>
              </a:lnSpc>
            </a:pPr>
            <a:r>
              <a:rPr lang="ko-KR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     옷을 </a:t>
            </a:r>
            <a:r>
              <a:rPr lang="ko-KR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입어 볼 수</a:t>
            </a:r>
            <a:r>
              <a:rPr lang="ko-KR" altLang="en-US" sz="40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있도록 하는 것입니다</a:t>
            </a:r>
            <a:r>
              <a:rPr lang="en-US" altLang="ko-KR" sz="28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.</a:t>
            </a: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1233361"/>
            <a:ext cx="6072230" cy="1767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42844" y="90600"/>
            <a:ext cx="4171335" cy="553998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ko-KR" altLang="en-US" sz="3000" b="1" dirty="0" smtClean="0">
                <a:solidFill>
                  <a:schemeClr val="bg1"/>
                </a:solidFill>
              </a:rPr>
              <a:t>▣</a:t>
            </a:r>
            <a:r>
              <a:rPr lang="ko-KR" altLang="en-US" sz="3000" b="1" dirty="0" smtClean="0">
                <a:solidFill>
                  <a:schemeClr val="bg1"/>
                </a:solidFill>
              </a:rPr>
              <a:t> 프로그램 소개 </a:t>
            </a:r>
            <a:r>
              <a:rPr lang="en-US" altLang="ko-KR" sz="3000" b="1" dirty="0" smtClean="0">
                <a:solidFill>
                  <a:schemeClr val="bg1"/>
                </a:solidFill>
              </a:rPr>
              <a:t>(1/3)</a:t>
            </a:r>
            <a:endParaRPr lang="ko-KR" altLang="en-US" sz="3000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862" y="6534835"/>
            <a:ext cx="2831224" cy="30777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ko-KR" altLang="en-US" sz="1400" b="1" dirty="0" smtClean="0">
                <a:solidFill>
                  <a:schemeClr val="bg1"/>
                </a:solidFill>
                <a:latin typeface="+mn-ea"/>
              </a:rPr>
              <a:t>한 단계 더 진화한 쇼핑몰 시스템</a:t>
            </a:r>
            <a:endParaRPr lang="ko-KR" altLang="en-US" sz="14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572396" y="6525871"/>
            <a:ext cx="2071702" cy="30777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>
                <a:solidFill>
                  <a:schemeClr val="bg1"/>
                </a:solidFill>
                <a:latin typeface="+mn-ea"/>
              </a:rPr>
              <a:t>(</a:t>
            </a:r>
            <a:r>
              <a:rPr lang="ko-KR" altLang="en-US" sz="1400" b="1" dirty="0" smtClean="0">
                <a:solidFill>
                  <a:schemeClr val="bg1"/>
                </a:solidFill>
                <a:latin typeface="+mn-ea"/>
              </a:rPr>
              <a:t>주</a:t>
            </a:r>
            <a:r>
              <a:rPr lang="en-US" altLang="ko-KR" sz="1400" b="1" dirty="0" smtClean="0">
                <a:solidFill>
                  <a:schemeClr val="bg1"/>
                </a:solidFill>
                <a:latin typeface="+mn-ea"/>
              </a:rPr>
              <a:t>)</a:t>
            </a:r>
            <a:r>
              <a:rPr lang="ko-KR" altLang="en-US" sz="1400" b="1" dirty="0" err="1" smtClean="0">
                <a:solidFill>
                  <a:schemeClr val="bg1"/>
                </a:solidFill>
                <a:latin typeface="+mn-ea"/>
              </a:rPr>
              <a:t>제이투웹테크</a:t>
            </a:r>
            <a:endParaRPr lang="ko-KR" altLang="en-US" sz="14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736591" y="23726"/>
            <a:ext cx="2359941" cy="733534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>
              <a:lnSpc>
                <a:spcPts val="2500"/>
              </a:lnSpc>
            </a:pPr>
            <a:r>
              <a:rPr lang="en-US" altLang="ko-KR" sz="2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J2 </a:t>
            </a:r>
            <a:r>
              <a:rPr lang="en-US" altLang="ko-KR" sz="23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Webtech</a:t>
            </a:r>
            <a:endParaRPr lang="en-US" altLang="ko-KR" sz="23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2500"/>
              </a:lnSpc>
            </a:pPr>
            <a:r>
              <a:rPr lang="en-US" altLang="ko-KR" sz="2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Frontier Spirit</a:t>
            </a:r>
            <a:endParaRPr lang="ko-KR" altLang="en-US" sz="23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642938" y="2143125"/>
            <a:ext cx="7858125" cy="278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o-KR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고객으로부터 신체사이즈 수치를 </a:t>
            </a:r>
            <a:r>
              <a:rPr lang="ko-KR" alt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입력받습니다</a:t>
            </a:r>
            <a:r>
              <a:rPr lang="en-US" altLang="ko-K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US" altLang="ko-K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키</a:t>
            </a:r>
            <a:r>
              <a:rPr lang="en-US" altLang="ko-K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체중</a:t>
            </a:r>
            <a:r>
              <a:rPr lang="en-US" altLang="ko-K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가슴</a:t>
            </a:r>
            <a:r>
              <a:rPr lang="en-US" altLang="ko-K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허리</a:t>
            </a:r>
            <a:r>
              <a:rPr lang="en-US" altLang="ko-K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엉덩이 등</a:t>
            </a:r>
            <a:r>
              <a:rPr lang="en-US" altLang="ko-K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pPr>
              <a:spcBef>
                <a:spcPct val="50000"/>
              </a:spcBef>
            </a:pPr>
            <a:r>
              <a:rPr lang="en-US" altLang="ko-K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n-US" altLang="ko-K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- </a:t>
            </a:r>
            <a:r>
              <a:rPr lang="ko-KR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신규홈페이지라면</a:t>
            </a:r>
            <a:r>
              <a:rPr lang="en-US" altLang="ko-K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회원가입시</a:t>
            </a:r>
            <a:endParaRPr lang="en-US" altLang="ko-K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itchFamily="50" charset="-127"/>
              <a:ea typeface="맑은 고딕" pitchFamily="50" charset="-127"/>
            </a:endParaRPr>
          </a:p>
          <a:p>
            <a:pPr>
              <a:spcBef>
                <a:spcPct val="50000"/>
              </a:spcBef>
            </a:pPr>
            <a:r>
              <a:rPr lang="en-US" altLang="ko-K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- </a:t>
            </a:r>
            <a:r>
              <a:rPr lang="ko-KR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기존홈페이지라면 </a:t>
            </a:r>
            <a:r>
              <a:rPr lang="ko-KR" alt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팝업창</a:t>
            </a:r>
            <a:r>
              <a:rPr lang="ko-KR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사용</a:t>
            </a:r>
            <a:endParaRPr lang="en-US" altLang="ko-K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42844" y="90600"/>
            <a:ext cx="4171335" cy="553998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ko-KR" altLang="en-US" sz="3000" b="1" dirty="0" smtClean="0">
                <a:solidFill>
                  <a:schemeClr val="bg1"/>
                </a:solidFill>
              </a:rPr>
              <a:t>▣</a:t>
            </a:r>
            <a:r>
              <a:rPr lang="ko-KR" altLang="en-US" sz="3000" b="1" dirty="0" smtClean="0">
                <a:solidFill>
                  <a:schemeClr val="bg1"/>
                </a:solidFill>
              </a:rPr>
              <a:t> 프로그램 소개 </a:t>
            </a:r>
            <a:r>
              <a:rPr lang="en-US" altLang="ko-KR" sz="3000" b="1" dirty="0" smtClean="0">
                <a:solidFill>
                  <a:schemeClr val="bg1"/>
                </a:solidFill>
              </a:rPr>
              <a:t>(2/3)</a:t>
            </a:r>
            <a:endParaRPr lang="ko-KR" altLang="en-US" sz="3000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862" y="6534835"/>
            <a:ext cx="2831224" cy="30777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ko-KR" altLang="en-US" sz="1400" b="1" dirty="0" smtClean="0">
                <a:solidFill>
                  <a:schemeClr val="bg1"/>
                </a:solidFill>
                <a:latin typeface="+mn-ea"/>
              </a:rPr>
              <a:t>한 단계 더 진화한 쇼핑몰 시스템</a:t>
            </a:r>
            <a:endParaRPr lang="ko-KR" altLang="en-US" sz="14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572396" y="6525871"/>
            <a:ext cx="2071702" cy="30777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>
                <a:solidFill>
                  <a:schemeClr val="bg1"/>
                </a:solidFill>
                <a:latin typeface="+mn-ea"/>
              </a:rPr>
              <a:t>(</a:t>
            </a:r>
            <a:r>
              <a:rPr lang="ko-KR" altLang="en-US" sz="1400" b="1" dirty="0" smtClean="0">
                <a:solidFill>
                  <a:schemeClr val="bg1"/>
                </a:solidFill>
                <a:latin typeface="+mn-ea"/>
              </a:rPr>
              <a:t>주</a:t>
            </a:r>
            <a:r>
              <a:rPr lang="en-US" altLang="ko-KR" sz="1400" b="1" dirty="0" smtClean="0">
                <a:solidFill>
                  <a:schemeClr val="bg1"/>
                </a:solidFill>
                <a:latin typeface="+mn-ea"/>
              </a:rPr>
              <a:t>)</a:t>
            </a:r>
            <a:r>
              <a:rPr lang="ko-KR" altLang="en-US" sz="1400" b="1" dirty="0" err="1" smtClean="0">
                <a:solidFill>
                  <a:schemeClr val="bg1"/>
                </a:solidFill>
                <a:latin typeface="+mn-ea"/>
              </a:rPr>
              <a:t>제이투웹테크</a:t>
            </a:r>
            <a:endParaRPr lang="ko-KR" altLang="en-US" sz="14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736591" y="23726"/>
            <a:ext cx="2359941" cy="733534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>
              <a:lnSpc>
                <a:spcPts val="2500"/>
              </a:lnSpc>
            </a:pPr>
            <a:r>
              <a:rPr lang="en-US" altLang="ko-KR" sz="2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J2 </a:t>
            </a:r>
            <a:r>
              <a:rPr lang="en-US" altLang="ko-KR" sz="23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Webtech</a:t>
            </a:r>
            <a:endParaRPr lang="en-US" altLang="ko-KR" sz="23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2500"/>
              </a:lnSpc>
            </a:pPr>
            <a:r>
              <a:rPr lang="en-US" altLang="ko-KR" sz="2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Frontier Spirit</a:t>
            </a:r>
            <a:endParaRPr lang="ko-KR" altLang="en-US" sz="23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714375" y="1071546"/>
            <a:ext cx="7858125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o-KR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입력 받은 값으로 가상의 </a:t>
            </a:r>
            <a:r>
              <a:rPr lang="ko-KR" alt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아바타</a:t>
            </a:r>
            <a:r>
              <a:rPr lang="ko-KR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5</a:t>
            </a:r>
            <a:r>
              <a:rPr lang="ko-KR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개 생성</a:t>
            </a:r>
            <a:endParaRPr lang="en-US" altLang="ko-K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itchFamily="50" charset="-127"/>
              <a:ea typeface="맑은 고딕" pitchFamily="50" charset="-127"/>
            </a:endParaRPr>
          </a:p>
          <a:p>
            <a:pPr>
              <a:spcBef>
                <a:spcPct val="50000"/>
              </a:spcBef>
            </a:pPr>
            <a:r>
              <a:rPr lang="en-US" altLang="ko-K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Example) </a:t>
            </a:r>
            <a:r>
              <a:rPr lang="ko-KR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키 </a:t>
            </a:r>
            <a:r>
              <a:rPr lang="en-US" altLang="ko-K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: 176      </a:t>
            </a:r>
            <a:r>
              <a:rPr lang="ko-KR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가슴 </a:t>
            </a:r>
            <a:r>
              <a:rPr lang="en-US" altLang="ko-K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: 95</a:t>
            </a:r>
          </a:p>
          <a:p>
            <a:pPr>
              <a:spcBef>
                <a:spcPct val="50000"/>
              </a:spcBef>
            </a:pPr>
            <a:r>
              <a:rPr lang="en-US" altLang="ko-K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             </a:t>
            </a:r>
            <a:r>
              <a:rPr lang="ko-KR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체중 </a:t>
            </a:r>
            <a:r>
              <a:rPr lang="en-US" altLang="ko-K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: 65</a:t>
            </a:r>
          </a:p>
          <a:p>
            <a:pPr>
              <a:spcBef>
                <a:spcPct val="50000"/>
              </a:spcBef>
            </a:pPr>
            <a:r>
              <a:rPr lang="en-US" altLang="ko-K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             </a:t>
            </a:r>
            <a:r>
              <a:rPr lang="ko-KR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허리 </a:t>
            </a:r>
            <a:r>
              <a:rPr lang="en-US" altLang="ko-K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: 32</a:t>
            </a:r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642938" y="3714734"/>
            <a:ext cx="78581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ko-KR" sz="25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5</a:t>
            </a:r>
            <a:r>
              <a:rPr lang="ko-KR" altLang="en-US" sz="25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가지 스타일의 </a:t>
            </a:r>
            <a:r>
              <a:rPr lang="ko-KR" altLang="en-US" sz="2500" b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아바타</a:t>
            </a:r>
            <a:r>
              <a:rPr lang="ko-KR" altLang="en-US" sz="25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 중에서 자신에게 </a:t>
            </a:r>
            <a:r>
              <a:rPr lang="ko-KR" altLang="en-US" sz="2500" b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맞는것</a:t>
            </a:r>
            <a:r>
              <a:rPr lang="ko-KR" altLang="en-US" sz="25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 선택</a:t>
            </a:r>
            <a:endParaRPr lang="en-US" altLang="ko-KR" sz="25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5" y="4286234"/>
            <a:ext cx="1117600" cy="200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 Box 6"/>
          <p:cNvSpPr txBox="1">
            <a:spLocks noChangeArrowheads="1"/>
          </p:cNvSpPr>
          <p:nvPr/>
        </p:nvSpPr>
        <p:spPr bwMode="auto">
          <a:xfrm>
            <a:off x="2214563" y="4643421"/>
            <a:ext cx="7858125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ko-KR" altLang="en-US" sz="2800" b="1" i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수치만 같을 뿐</a:t>
            </a:r>
            <a:r>
              <a:rPr lang="en-US" altLang="ko-KR" sz="2800" b="1" i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, Body Style</a:t>
            </a:r>
            <a:r>
              <a:rPr lang="ko-KR" altLang="en-US" sz="2800" b="1" i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은</a:t>
            </a:r>
            <a:endParaRPr lang="en-US" altLang="ko-KR" sz="2800" b="1" i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itchFamily="50" charset="-127"/>
              <a:ea typeface="맑은 고딕" pitchFamily="50" charset="-127"/>
            </a:endParaRPr>
          </a:p>
          <a:p>
            <a:pPr>
              <a:spcBef>
                <a:spcPct val="50000"/>
              </a:spcBef>
              <a:defRPr/>
            </a:pPr>
            <a:r>
              <a:rPr lang="ko-KR" altLang="en-US" sz="2800" b="1" i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사람마다 다르기 때문입니다</a:t>
            </a:r>
            <a:r>
              <a:rPr lang="en-US" altLang="ko-KR" sz="2800" b="1" i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42844" y="90600"/>
            <a:ext cx="4171335" cy="553998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ko-KR" altLang="en-US" sz="3000" b="1" dirty="0" smtClean="0">
                <a:solidFill>
                  <a:schemeClr val="bg1"/>
                </a:solidFill>
              </a:rPr>
              <a:t>▣</a:t>
            </a:r>
            <a:r>
              <a:rPr lang="ko-KR" altLang="en-US" sz="3000" b="1" dirty="0" smtClean="0">
                <a:solidFill>
                  <a:schemeClr val="bg1"/>
                </a:solidFill>
              </a:rPr>
              <a:t> 프로그램 소개 </a:t>
            </a:r>
            <a:r>
              <a:rPr lang="en-US" altLang="ko-KR" sz="3000" b="1" dirty="0" smtClean="0">
                <a:solidFill>
                  <a:schemeClr val="bg1"/>
                </a:solidFill>
              </a:rPr>
              <a:t>(3/3)</a:t>
            </a:r>
            <a:endParaRPr lang="ko-KR" altLang="en-US" sz="3000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862" y="6534835"/>
            <a:ext cx="2831224" cy="30777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ko-KR" altLang="en-US" sz="1400" b="1" dirty="0" smtClean="0">
                <a:solidFill>
                  <a:schemeClr val="bg1"/>
                </a:solidFill>
                <a:latin typeface="+mn-ea"/>
              </a:rPr>
              <a:t>한 단계 더 진화한 쇼핑몰 시스템</a:t>
            </a:r>
            <a:endParaRPr lang="ko-KR" altLang="en-US" sz="14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572396" y="6525871"/>
            <a:ext cx="2071702" cy="30777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>
                <a:solidFill>
                  <a:schemeClr val="bg1"/>
                </a:solidFill>
                <a:latin typeface="+mn-ea"/>
              </a:rPr>
              <a:t>(</a:t>
            </a:r>
            <a:r>
              <a:rPr lang="ko-KR" altLang="en-US" sz="1400" b="1" dirty="0" smtClean="0">
                <a:solidFill>
                  <a:schemeClr val="bg1"/>
                </a:solidFill>
                <a:latin typeface="+mn-ea"/>
              </a:rPr>
              <a:t>주</a:t>
            </a:r>
            <a:r>
              <a:rPr lang="en-US" altLang="ko-KR" sz="1400" b="1" dirty="0" smtClean="0">
                <a:solidFill>
                  <a:schemeClr val="bg1"/>
                </a:solidFill>
                <a:latin typeface="+mn-ea"/>
              </a:rPr>
              <a:t>)</a:t>
            </a:r>
            <a:r>
              <a:rPr lang="ko-KR" altLang="en-US" sz="1400" b="1" dirty="0" err="1" smtClean="0">
                <a:solidFill>
                  <a:schemeClr val="bg1"/>
                </a:solidFill>
                <a:latin typeface="+mn-ea"/>
              </a:rPr>
              <a:t>제이투웹테크</a:t>
            </a:r>
            <a:endParaRPr lang="ko-KR" altLang="en-US" sz="14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736591" y="23726"/>
            <a:ext cx="2359941" cy="733534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>
              <a:lnSpc>
                <a:spcPts val="2500"/>
              </a:lnSpc>
            </a:pPr>
            <a:r>
              <a:rPr lang="en-US" altLang="ko-KR" sz="2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J2 </a:t>
            </a:r>
            <a:r>
              <a:rPr lang="en-US" altLang="ko-KR" sz="23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Webtech</a:t>
            </a:r>
            <a:endParaRPr lang="en-US" altLang="ko-KR" sz="23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2500"/>
              </a:lnSpc>
            </a:pPr>
            <a:r>
              <a:rPr lang="en-US" altLang="ko-KR" sz="2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Frontier Spirit</a:t>
            </a:r>
            <a:endParaRPr lang="ko-KR" altLang="en-US" sz="23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642938" y="1357298"/>
            <a:ext cx="7858125" cy="286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o-KR" altLang="en-US" sz="2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쇼핑몰 내에서 해당 상품을 클릭하면</a:t>
            </a:r>
            <a:endParaRPr lang="en-US" altLang="ko-KR" sz="2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itchFamily="50" charset="-127"/>
              <a:ea typeface="맑은 고딕" pitchFamily="50" charset="-127"/>
            </a:endParaRPr>
          </a:p>
          <a:p>
            <a:pPr>
              <a:spcBef>
                <a:spcPct val="50000"/>
              </a:spcBef>
            </a:pPr>
            <a:r>
              <a:rPr lang="en-US" altLang="ko-KR" sz="2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   </a:t>
            </a:r>
            <a:r>
              <a:rPr lang="ko-KR" altLang="en-US" sz="2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자신의 아바타에게 자동으로 옷이 입혀집니다</a:t>
            </a:r>
            <a:r>
              <a:rPr lang="en-US" altLang="ko-KR" sz="2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>
              <a:lnSpc>
                <a:spcPct val="200000"/>
              </a:lnSpc>
              <a:spcBef>
                <a:spcPct val="50000"/>
              </a:spcBef>
            </a:pPr>
            <a:r>
              <a:rPr lang="en-US" altLang="ko-KR" sz="2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                </a:t>
            </a:r>
            <a:r>
              <a:rPr lang="en-US" altLang="ko-KR" sz="4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&gt;&gt;&gt;</a:t>
            </a:r>
            <a:endParaRPr lang="en-US" altLang="ko-KR" sz="44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25" y="2887648"/>
            <a:ext cx="825500" cy="161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32263" y="2887648"/>
            <a:ext cx="939800" cy="161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Text Box 6"/>
          <p:cNvSpPr txBox="1">
            <a:spLocks noChangeArrowheads="1"/>
          </p:cNvSpPr>
          <p:nvPr/>
        </p:nvSpPr>
        <p:spPr bwMode="auto">
          <a:xfrm>
            <a:off x="357188" y="4929173"/>
            <a:ext cx="8643937" cy="117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ko-KR" altLang="en-US" sz="25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상품이 입혀진 </a:t>
            </a:r>
            <a:r>
              <a:rPr lang="ko-KR" altLang="en-US" sz="2500" b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아바타는</a:t>
            </a:r>
            <a:r>
              <a:rPr lang="ko-KR" altLang="en-US" sz="25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33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상</a:t>
            </a:r>
            <a:r>
              <a:rPr lang="en-US" altLang="ko-KR" sz="33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-</a:t>
            </a:r>
            <a:r>
              <a:rPr lang="ko-KR" altLang="en-US" sz="33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하</a:t>
            </a:r>
            <a:r>
              <a:rPr lang="en-US" altLang="ko-KR" sz="33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-</a:t>
            </a:r>
            <a:r>
              <a:rPr lang="ko-KR" altLang="en-US" sz="33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좌</a:t>
            </a:r>
            <a:r>
              <a:rPr lang="en-US" altLang="ko-KR" sz="33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-</a:t>
            </a:r>
            <a:r>
              <a:rPr lang="ko-KR" altLang="en-US" sz="33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우</a:t>
            </a:r>
            <a:r>
              <a:rPr lang="ko-KR" altLang="en-US" sz="25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로 볼 수 있습니다</a:t>
            </a:r>
            <a:r>
              <a:rPr lang="en-US" altLang="ko-KR" sz="25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>
              <a:spcBef>
                <a:spcPct val="50000"/>
              </a:spcBef>
              <a:defRPr/>
            </a:pPr>
            <a:r>
              <a:rPr lang="en-US" altLang="ko-KR" sz="25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25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현재 기술로 바로 실현 가능합니다</a:t>
            </a:r>
            <a:r>
              <a:rPr lang="en-US" altLang="ko-KR" sz="25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.)</a:t>
            </a:r>
          </a:p>
        </p:txBody>
      </p:sp>
      <p:sp>
        <p:nvSpPr>
          <p:cNvPr id="20" name="Text Box 6"/>
          <p:cNvSpPr txBox="1">
            <a:spLocks noChangeArrowheads="1"/>
          </p:cNvSpPr>
          <p:nvPr/>
        </p:nvSpPr>
        <p:spPr bwMode="auto">
          <a:xfrm>
            <a:off x="5500688" y="3286110"/>
            <a:ext cx="3357562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ko-KR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상의</a:t>
            </a:r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하의</a:t>
            </a:r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신발</a:t>
            </a:r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액세서리</a:t>
            </a:r>
            <a:endParaRPr lang="en-US" altLang="ko-KR" sz="20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itchFamily="50" charset="-127"/>
              <a:ea typeface="맑은 고딕" pitchFamily="50" charset="-127"/>
            </a:endParaRPr>
          </a:p>
          <a:p>
            <a:pPr>
              <a:spcBef>
                <a:spcPct val="50000"/>
              </a:spcBef>
              <a:defRPr/>
            </a:pPr>
            <a:r>
              <a:rPr lang="ko-KR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모두 착용 가능합니다</a:t>
            </a:r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42844" y="90600"/>
            <a:ext cx="2377574" cy="553998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ko-KR" altLang="en-US" sz="3000" b="1" dirty="0" smtClean="0">
                <a:solidFill>
                  <a:schemeClr val="bg1"/>
                </a:solidFill>
              </a:rPr>
              <a:t>▣</a:t>
            </a:r>
            <a:r>
              <a:rPr lang="ko-KR" altLang="en-US" sz="3000" b="1" dirty="0" smtClean="0">
                <a:solidFill>
                  <a:schemeClr val="bg1"/>
                </a:solidFill>
              </a:rPr>
              <a:t> 활용 방안</a:t>
            </a:r>
            <a:endParaRPr lang="ko-KR" altLang="en-US" sz="3000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862" y="6534835"/>
            <a:ext cx="2831224" cy="30777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ko-KR" altLang="en-US" sz="1400" b="1" dirty="0" smtClean="0">
                <a:solidFill>
                  <a:schemeClr val="bg1"/>
                </a:solidFill>
                <a:latin typeface="+mn-ea"/>
              </a:rPr>
              <a:t>한 단계 더 진화한 쇼핑몰 시스템</a:t>
            </a:r>
            <a:endParaRPr lang="ko-KR" altLang="en-US" sz="14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572396" y="6525871"/>
            <a:ext cx="2071702" cy="30777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>
                <a:solidFill>
                  <a:schemeClr val="bg1"/>
                </a:solidFill>
                <a:latin typeface="+mn-ea"/>
              </a:rPr>
              <a:t>(</a:t>
            </a:r>
            <a:r>
              <a:rPr lang="ko-KR" altLang="en-US" sz="1400" b="1" dirty="0" smtClean="0">
                <a:solidFill>
                  <a:schemeClr val="bg1"/>
                </a:solidFill>
                <a:latin typeface="+mn-ea"/>
              </a:rPr>
              <a:t>주</a:t>
            </a:r>
            <a:r>
              <a:rPr lang="en-US" altLang="ko-KR" sz="1400" b="1" dirty="0" smtClean="0">
                <a:solidFill>
                  <a:schemeClr val="bg1"/>
                </a:solidFill>
                <a:latin typeface="+mn-ea"/>
              </a:rPr>
              <a:t>)</a:t>
            </a:r>
            <a:r>
              <a:rPr lang="ko-KR" altLang="en-US" sz="1400" b="1" dirty="0" err="1" smtClean="0">
                <a:solidFill>
                  <a:schemeClr val="bg1"/>
                </a:solidFill>
                <a:latin typeface="+mn-ea"/>
              </a:rPr>
              <a:t>제이투웹테크</a:t>
            </a:r>
            <a:endParaRPr lang="ko-KR" altLang="en-US" sz="14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736591" y="23726"/>
            <a:ext cx="2359941" cy="733534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>
              <a:lnSpc>
                <a:spcPts val="2500"/>
              </a:lnSpc>
            </a:pPr>
            <a:r>
              <a:rPr lang="en-US" altLang="ko-KR" sz="2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J2 </a:t>
            </a:r>
            <a:r>
              <a:rPr lang="en-US" altLang="ko-KR" sz="23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Webtech</a:t>
            </a:r>
            <a:endParaRPr lang="en-US" altLang="ko-KR" sz="23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2500"/>
              </a:lnSpc>
            </a:pPr>
            <a:r>
              <a:rPr lang="en-US" altLang="ko-KR" sz="2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Frontier Spirit</a:t>
            </a:r>
            <a:endParaRPr lang="ko-KR" altLang="en-US" sz="23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357188" y="3214672"/>
            <a:ext cx="8572500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2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- </a:t>
            </a:r>
            <a:r>
              <a:rPr lang="ko-KR" altLang="en-US" sz="2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지마켓이나 옥션 같은 규모가 큰 판매대행 사이트와의</a:t>
            </a:r>
            <a:endParaRPr lang="en-US" altLang="ko-KR" sz="26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itchFamily="50" charset="-127"/>
              <a:ea typeface="맑은 고딕" pitchFamily="50" charset="-127"/>
            </a:endParaRPr>
          </a:p>
          <a:p>
            <a:pPr>
              <a:spcBef>
                <a:spcPct val="50000"/>
              </a:spcBef>
            </a:pPr>
            <a:r>
              <a:rPr lang="ko-KR" altLang="en-US" sz="2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  제휴를 통한 이익 창출이 가능합니다</a:t>
            </a:r>
            <a:r>
              <a:rPr lang="en-US" altLang="ko-KR" sz="2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.</a:t>
            </a:r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0" y="1285860"/>
            <a:ext cx="3348038" cy="150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88" y="1571610"/>
            <a:ext cx="3584575" cy="92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 Box 6"/>
          <p:cNvSpPr txBox="1">
            <a:spLocks noChangeArrowheads="1"/>
          </p:cNvSpPr>
          <p:nvPr/>
        </p:nvSpPr>
        <p:spPr bwMode="auto">
          <a:xfrm>
            <a:off x="357188" y="4714860"/>
            <a:ext cx="8572500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- </a:t>
            </a:r>
            <a:r>
              <a:rPr lang="ko-KR" alt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또한 개인 쇼핑몰들에게는 월</a:t>
            </a:r>
            <a:r>
              <a:rPr lang="en-US" altLang="ko-KR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돋움체" pitchFamily="49" charset="-127"/>
                <a:ea typeface="돋움체" pitchFamily="49" charset="-127"/>
              </a:rPr>
              <a:t>月</a:t>
            </a:r>
            <a:r>
              <a:rPr lang="en-US" altLang="ko-KR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)</a:t>
            </a:r>
            <a:r>
              <a:rPr lang="ko-KR" alt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사용료 혹은</a:t>
            </a:r>
            <a:endParaRPr lang="en-US" altLang="ko-KR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itchFamily="50" charset="-127"/>
              <a:ea typeface="맑은 고딕" pitchFamily="50" charset="-127"/>
            </a:endParaRPr>
          </a:p>
          <a:p>
            <a:pPr>
              <a:spcBef>
                <a:spcPct val="50000"/>
              </a:spcBef>
            </a:pPr>
            <a:r>
              <a:rPr lang="en-US" altLang="ko-KR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  </a:t>
            </a:r>
            <a:r>
              <a:rPr lang="ko-KR" alt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연</a:t>
            </a:r>
            <a:r>
              <a:rPr lang="en-US" altLang="ko-KR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돋움체" pitchFamily="49" charset="-127"/>
                <a:ea typeface="돋움체" pitchFamily="49" charset="-127"/>
              </a:rPr>
              <a:t>年</a:t>
            </a:r>
            <a:r>
              <a:rPr lang="en-US" altLang="ko-KR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)</a:t>
            </a:r>
            <a:r>
              <a:rPr lang="ko-KR" alt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사용료를 </a:t>
            </a:r>
            <a:r>
              <a:rPr lang="ko-KR" altLang="en-US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받음으로써 </a:t>
            </a:r>
            <a:r>
              <a:rPr lang="ko-KR" alt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이익 창출이 가능합니다</a:t>
            </a:r>
            <a:r>
              <a:rPr lang="en-US" altLang="ko-KR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675</TotalTime>
  <Words>437</Words>
  <Application>Microsoft Office PowerPoint</Application>
  <PresentationFormat>화면 슬라이드 쇼(4:3)</PresentationFormat>
  <Paragraphs>103</Paragraphs>
  <Slides>10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1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</vt:vector>
  </TitlesOfParts>
  <Company>Korea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Jeong Hs</dc:creator>
  <cp:lastModifiedBy>Jeong Hs</cp:lastModifiedBy>
  <cp:revision>60</cp:revision>
  <dcterms:created xsi:type="dcterms:W3CDTF">2008-11-26T05:15:02Z</dcterms:created>
  <dcterms:modified xsi:type="dcterms:W3CDTF">2008-12-07T11:17:31Z</dcterms:modified>
</cp:coreProperties>
</file>