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70" r:id="rId12"/>
    <p:sldId id="263" r:id="rId13"/>
    <p:sldId id="271" r:id="rId14"/>
    <p:sldId id="264" r:id="rId15"/>
    <p:sldId id="272" r:id="rId16"/>
    <p:sldId id="265" r:id="rId17"/>
    <p:sldId id="273" r:id="rId18"/>
    <p:sldId id="266" r:id="rId19"/>
  </p:sldIdLst>
  <p:sldSz cx="9144000" cy="6858000" type="screen4x3"/>
  <p:notesSz cx="6858000" cy="9144000"/>
  <p:embeddedFontLst>
    <p:embeddedFont>
      <p:font typeface="맑은 고딕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q9P8hV4NSwthG7S558uRrA" hashData="9VWXnJKMFsYzK+W+v6lWW7zpFC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B38BF88-2E0E-47AF-B92C-DDDC93B5E21E}" type="datetimeFigureOut">
              <a:rPr lang="ko-KR" altLang="en-US" smtClean="0"/>
              <a:pPr/>
              <a:t>2007-07-01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DD211E2-18FA-416E-8992-6A9BA568D8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bg1"/>
          </a:solidFill>
          <a:latin typeface="+mn-lt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875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 smtClean="0">
                <a:solidFill>
                  <a:schemeClr val="tx1"/>
                </a:solidFill>
                <a:latin typeface="맑은 고딕" pitchFamily="50" charset="-127"/>
              </a:rPr>
              <a:t>부동산 가치 투자 전략</a:t>
            </a:r>
            <a:r>
              <a:rPr lang="en-US" altLang="ko-KR" sz="7300" b="1" dirty="0" smtClean="0">
                <a:solidFill>
                  <a:schemeClr val="tx1"/>
                </a:solidFill>
                <a:latin typeface="맑은 고딕" pitchFamily="50" charset="-127"/>
              </a:rPr>
              <a:t/>
            </a:r>
            <a:br>
              <a:rPr lang="en-US" altLang="ko-KR" sz="7300" b="1" dirty="0" smtClean="0">
                <a:solidFill>
                  <a:schemeClr val="tx1"/>
                </a:solidFill>
                <a:latin typeface="맑은 고딕" pitchFamily="50" charset="-127"/>
              </a:rPr>
            </a:br>
            <a:r>
              <a:rPr lang="en-US" altLang="ko-KR" sz="3100" b="1" dirty="0" smtClean="0">
                <a:solidFill>
                  <a:schemeClr val="tx1"/>
                </a:solidFill>
                <a:latin typeface="맑은 고딕" pitchFamily="50" charset="-127"/>
              </a:rPr>
              <a:t>-Donald J. Trump &amp; </a:t>
            </a:r>
            <a:r>
              <a:rPr lang="ko-KR" altLang="en-US" sz="3100" b="1" dirty="0" err="1" smtClean="0">
                <a:solidFill>
                  <a:schemeClr val="tx1"/>
                </a:solidFill>
                <a:latin typeface="맑은 고딕" pitchFamily="50" charset="-127"/>
              </a:rPr>
              <a:t>부루마블</a:t>
            </a:r>
            <a:r>
              <a:rPr lang="en-US" altLang="ko-KR" sz="3100" b="1" dirty="0" smtClean="0">
                <a:solidFill>
                  <a:schemeClr val="tx1"/>
                </a:solidFill>
                <a:latin typeface="맑은 고딕" pitchFamily="50" charset="-127"/>
              </a:rPr>
              <a:t>-</a:t>
            </a:r>
            <a:endParaRPr lang="ko-KR" altLang="en-US" sz="3100" b="1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752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</a:rPr>
              <a:t>MD Winners Real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</a:rPr>
              <a:t>Estate Section </a:t>
            </a:r>
          </a:p>
          <a:p>
            <a:r>
              <a:rPr lang="en-US" altLang="ko-KR" b="1" dirty="0" smtClean="0">
                <a:solidFill>
                  <a:srgbClr val="C00000"/>
                </a:solidFill>
                <a:latin typeface="맑은 고딕" pitchFamily="50" charset="-127"/>
              </a:rPr>
              <a:t>Carcinogen</a:t>
            </a:r>
            <a:endParaRPr lang="ko-KR" altLang="en-US" b="1" dirty="0">
              <a:solidFill>
                <a:srgbClr val="C00000"/>
              </a:solidFill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자신이 잘 아는 곳에 투자하라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700" b="1" dirty="0" smtClean="0"/>
              <a:t>-</a:t>
            </a:r>
            <a:r>
              <a:rPr lang="ko-KR" altLang="en-US" sz="2700" b="1" dirty="0" smtClean="0"/>
              <a:t>부동산은 지역 시장이다</a:t>
            </a:r>
            <a:r>
              <a:rPr lang="en-US" altLang="ko-KR" sz="2700" b="1" dirty="0" smtClean="0"/>
              <a:t>!-</a:t>
            </a:r>
            <a:endParaRPr lang="ko-KR" altLang="en-US" sz="2700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부동산은 주식이나 금융상품보다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지역적인 특성을 강하게 보인다</a:t>
            </a:r>
            <a:r>
              <a:rPr lang="en-US" altLang="ko-KR" sz="2400" dirty="0" smtClean="0"/>
              <a:t>.</a:t>
            </a:r>
          </a:p>
          <a:p>
            <a:pPr lvl="1"/>
            <a:endParaRPr lang="en-US" altLang="ko-KR" sz="1400" dirty="0" smtClean="0"/>
          </a:p>
          <a:p>
            <a:pPr lvl="1"/>
            <a:r>
              <a:rPr lang="ko-KR" altLang="en-US" sz="2000" dirty="0" smtClean="0"/>
              <a:t>미국의 증시가 요동칠 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한국의 증시는 같이 요동친다</a:t>
            </a:r>
            <a:r>
              <a:rPr lang="en-US" altLang="ko-KR" sz="2000" dirty="0" smtClean="0"/>
              <a:t>. </a:t>
            </a:r>
          </a:p>
          <a:p>
            <a:pPr lvl="1">
              <a:buNone/>
            </a:pPr>
            <a:r>
              <a:rPr lang="en-US" altLang="ko-KR" sz="2000" dirty="0" smtClean="0">
                <a:solidFill>
                  <a:schemeClr val="tx1"/>
                </a:solidFill>
              </a:rPr>
              <a:t>	</a:t>
            </a:r>
            <a:r>
              <a:rPr lang="ko-KR" altLang="en-US" sz="2000" dirty="0" smtClean="0">
                <a:solidFill>
                  <a:schemeClr val="tx1"/>
                </a:solidFill>
              </a:rPr>
              <a:t>그러나 미국의 부동산 가격이 폭락할 때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한국의 부동산 가격이 폭락하지는 않는다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altLang="ko-KR" sz="1400" dirty="0" smtClean="0"/>
          </a:p>
          <a:p>
            <a:pPr lvl="1"/>
            <a:r>
              <a:rPr lang="ko-KR" altLang="en-US" sz="2000" dirty="0" smtClean="0"/>
              <a:t>교통이 좋고 주위에 동종 업종 없으며</a:t>
            </a:r>
            <a:r>
              <a:rPr lang="en-US" altLang="ko-KR" sz="2000" dirty="0" smtClean="0"/>
              <a:t>, 8000</a:t>
            </a:r>
            <a:r>
              <a:rPr lang="ko-KR" altLang="en-US" sz="2000" dirty="0" smtClean="0"/>
              <a:t>세대 정도의 아파트 단지가 있는 곳에 소아과 개업을 했다</a:t>
            </a:r>
            <a:r>
              <a:rPr lang="en-US" altLang="ko-KR" sz="2000" dirty="0" smtClean="0"/>
              <a:t>. </a:t>
            </a:r>
          </a:p>
          <a:p>
            <a:pPr lvl="1">
              <a:buNone/>
            </a:pPr>
            <a:r>
              <a:rPr lang="en-US" altLang="ko-KR" sz="2000" dirty="0" smtClean="0">
                <a:solidFill>
                  <a:schemeClr val="tx1"/>
                </a:solidFill>
              </a:rPr>
              <a:t>	</a:t>
            </a:r>
            <a:r>
              <a:rPr lang="ko-KR" altLang="en-US" sz="2000" dirty="0" smtClean="0">
                <a:solidFill>
                  <a:schemeClr val="tx1"/>
                </a:solidFill>
              </a:rPr>
              <a:t>그런데 이 아파트가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실버</a:t>
            </a:r>
            <a:r>
              <a:rPr lang="ko-KR" altLang="en-US" sz="2000" dirty="0" smtClean="0">
                <a:solidFill>
                  <a:schemeClr val="tx1"/>
                </a:solidFill>
              </a:rPr>
              <a:t> 타운이라면</a:t>
            </a:r>
            <a:r>
              <a:rPr lang="en-US" altLang="ko-KR" sz="20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그림 3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33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부동산은 지역 시장이다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ko-KR" altLang="en-US" sz="2800" dirty="0" smtClean="0"/>
              <a:t>자신이 잘 알지 못하는 곳에 투자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속칭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묻지마 투자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하는 것은 투자가 아닌 도박이다</a:t>
            </a:r>
            <a:endParaRPr lang="en-US" altLang="ko-KR" sz="2800" dirty="0" smtClean="0"/>
          </a:p>
          <a:p>
            <a:pPr lvl="1">
              <a:defRPr/>
            </a:pPr>
            <a:r>
              <a:rPr lang="ko-KR" altLang="en-US" sz="2400" dirty="0" smtClean="0"/>
              <a:t>결코 욕심을 부리지 말라</a:t>
            </a:r>
            <a:endParaRPr lang="en-US" altLang="ko-KR" sz="2400" dirty="0" smtClean="0"/>
          </a:p>
          <a:p>
            <a:pPr lvl="0">
              <a:defRPr/>
            </a:pPr>
            <a:endParaRPr lang="en-US" altLang="ko-KR" sz="2800" dirty="0" smtClean="0"/>
          </a:p>
          <a:p>
            <a:pPr lvl="0">
              <a:defRPr/>
            </a:pPr>
            <a:r>
              <a:rPr lang="ko-KR" altLang="en-US" sz="2800" dirty="0" smtClean="0"/>
              <a:t>부동산은 거래의 단위가 크고 까다롭기 때문에 무엇보다도 정보의 획득이 중요하다</a:t>
            </a:r>
            <a:endParaRPr lang="en-US" altLang="ko-KR" sz="2800" dirty="0" smtClean="0"/>
          </a:p>
          <a:p>
            <a:pPr lvl="1">
              <a:defRPr/>
            </a:pPr>
            <a:r>
              <a:rPr lang="ko-KR" altLang="en-US" sz="2400" dirty="0" smtClean="0"/>
              <a:t>직접 정보를 획득하라</a:t>
            </a:r>
            <a:endParaRPr lang="en-US" altLang="ko-KR" sz="2400" dirty="0" smtClean="0"/>
          </a:p>
          <a:p>
            <a:pPr lvl="0">
              <a:defRPr/>
            </a:pPr>
            <a:endParaRPr lang="en-US" altLang="ko-KR" sz="2800" dirty="0" smtClean="0"/>
          </a:p>
          <a:p>
            <a:pPr lvl="0">
              <a:defRPr/>
            </a:pPr>
            <a:r>
              <a:rPr lang="ko-KR" altLang="en-US" sz="2800" dirty="0" smtClean="0"/>
              <a:t>부동산은 자신의 투자 목적에 따라서 같은 조건이어도 다른 관점으로 평가해야 한다</a:t>
            </a:r>
            <a:endParaRPr lang="en-US" altLang="ko-KR" sz="2800" dirty="0" smtClean="0"/>
          </a:p>
          <a:p>
            <a:pPr lvl="1">
              <a:defRPr/>
            </a:pPr>
            <a:r>
              <a:rPr lang="ko-KR" altLang="en-US" sz="2400" dirty="0" smtClean="0"/>
              <a:t>내가 구입할 부동산은 주거용도인가</a:t>
            </a:r>
            <a:r>
              <a:rPr lang="en-US" altLang="ko-KR" sz="2400" dirty="0" smtClean="0"/>
              <a:t>?</a:t>
            </a:r>
            <a:r>
              <a:rPr lang="ko-KR" altLang="en-US" sz="2400" dirty="0" smtClean="0"/>
              <a:t> 상업용도인가</a:t>
            </a:r>
            <a:r>
              <a:rPr lang="en-US" altLang="ko-KR" sz="2400" dirty="0" smtClean="0"/>
              <a:t>?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아니면 투자용도인가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%B1%CD%BD%C5%C0%CC%BB%EA%B4%D9_1-jabk72.jpg"/>
          <p:cNvPicPr>
            <a:picLocks noChangeAspect="1"/>
          </p:cNvPicPr>
          <p:nvPr/>
        </p:nvPicPr>
        <p:blipFill>
          <a:blip r:embed="rId2">
            <a:lum bright="-24000" contrast="-5000"/>
          </a:blip>
          <a:stretch>
            <a:fillRect/>
          </a:stretch>
        </p:blipFill>
        <p:spPr>
          <a:xfrm>
            <a:off x="6500826" y="4011504"/>
            <a:ext cx="2643174" cy="2846495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투자대상이 될 매물이 저평가된 이유 분석</a:t>
            </a:r>
            <a:endParaRPr lang="en-US" altLang="ko-KR" sz="2400" dirty="0" smtClean="0"/>
          </a:p>
          <a:p>
            <a:endParaRPr lang="en-US" altLang="ko-KR" dirty="0" smtClean="0"/>
          </a:p>
          <a:p>
            <a:r>
              <a:rPr lang="ko-KR" altLang="en-US" sz="2400" dirty="0" smtClean="0"/>
              <a:t>저평가된 이유가 지역적인 것이 아닌 건물에 국한된 것이고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자신이 개선할 수 있는 것일 경우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기회비용을 산출하여 매입 여부 결정</a:t>
            </a:r>
            <a:endParaRPr lang="en-US" altLang="ko-KR" sz="2400" dirty="0" smtClean="0"/>
          </a:p>
          <a:p>
            <a:endParaRPr lang="en-US" altLang="ko-KR" sz="1400" dirty="0" smtClean="0"/>
          </a:p>
          <a:p>
            <a:pPr lvl="1"/>
            <a:r>
              <a:rPr lang="ko-KR" altLang="en-US" sz="2000" dirty="0" smtClean="0"/>
              <a:t>건설된 지 </a:t>
            </a:r>
            <a:r>
              <a:rPr lang="en-US" altLang="ko-KR" sz="2000" dirty="0" smtClean="0"/>
              <a:t>40</a:t>
            </a:r>
            <a:r>
              <a:rPr lang="ko-KR" altLang="en-US" sz="2000" dirty="0" smtClean="0"/>
              <a:t>년이 된 낡은 상가 건물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교통 환경은 나쁘지 않으며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 외 특별한 문제는 없어 보인다</a:t>
            </a:r>
            <a:r>
              <a:rPr lang="en-US" altLang="ko-KR" sz="2000" dirty="0" smtClean="0"/>
              <a:t>.</a:t>
            </a:r>
          </a:p>
          <a:p>
            <a:pPr lvl="2"/>
            <a:r>
              <a:rPr lang="ko-KR" altLang="en-US" sz="2000" dirty="0" smtClean="0">
                <a:solidFill>
                  <a:schemeClr val="tx1"/>
                </a:solidFill>
              </a:rPr>
              <a:t>재건축 비용을 감당할 수 있는가</a:t>
            </a:r>
            <a:r>
              <a:rPr lang="en-US" altLang="ko-KR" sz="2000" dirty="0" smtClean="0">
                <a:solidFill>
                  <a:schemeClr val="tx1"/>
                </a:solidFill>
              </a:rPr>
              <a:t>?</a:t>
            </a:r>
          </a:p>
          <a:p>
            <a:pPr lvl="1"/>
            <a:endParaRPr lang="en-US" altLang="ko-KR" sz="1400" dirty="0" smtClean="0"/>
          </a:p>
          <a:p>
            <a:pPr lvl="1"/>
            <a:r>
              <a:rPr lang="ko-KR" altLang="en-US" sz="2000" dirty="0" smtClean="0"/>
              <a:t>깨끗하고 넓은 집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주변 전망이 좋고 교통도 편리하다</a:t>
            </a:r>
            <a:r>
              <a:rPr lang="en-US" altLang="ko-KR" sz="2000" dirty="0" smtClean="0"/>
              <a:t>. </a:t>
            </a:r>
          </a:p>
          <a:p>
            <a:pPr lvl="2"/>
            <a:r>
              <a:rPr lang="ko-KR" altLang="en-US" sz="2000" dirty="0" smtClean="0">
                <a:solidFill>
                  <a:schemeClr val="tx1"/>
                </a:solidFill>
              </a:rPr>
              <a:t>귀신을 감당할 수 있는가</a:t>
            </a:r>
            <a:r>
              <a:rPr lang="en-US" altLang="ko-KR" sz="2000" dirty="0" smtClean="0">
                <a:solidFill>
                  <a:schemeClr val="tx1"/>
                </a:solidFill>
              </a:rPr>
              <a:t>?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저평가된 부동산을 매입하라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700" b="1" dirty="0" smtClean="0"/>
              <a:t>-</a:t>
            </a:r>
            <a:r>
              <a:rPr lang="ko-KR" altLang="en-US" sz="2700" b="1" dirty="0" smtClean="0"/>
              <a:t>저평가된 부동산은 어떻게 찾는가</a:t>
            </a:r>
            <a:r>
              <a:rPr lang="en-US" altLang="ko-KR" sz="2700" b="1" dirty="0" smtClean="0"/>
              <a:t>?-</a:t>
            </a:r>
            <a:endParaRPr lang="ko-KR" alt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저평가된 부동산은 어떻게 찾는가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sz="4200" dirty="0" smtClean="0"/>
              <a:t>가격이 낮은 데는 이유가 있다</a:t>
            </a:r>
            <a:endParaRPr lang="en-US" altLang="ko-KR" sz="4200" dirty="0" smtClean="0"/>
          </a:p>
          <a:p>
            <a:pPr lvl="1"/>
            <a:r>
              <a:rPr lang="ko-KR" altLang="en-US" sz="3200" dirty="0" smtClean="0"/>
              <a:t>그 이유가 무엇인지 생각하고 또 생각하라</a:t>
            </a:r>
            <a:endParaRPr lang="en-US" altLang="ko-KR" sz="3200" dirty="0" smtClean="0"/>
          </a:p>
          <a:p>
            <a:pPr lvl="1"/>
            <a:endParaRPr lang="en-US" altLang="ko-KR" dirty="0" smtClean="0"/>
          </a:p>
          <a:p>
            <a:r>
              <a:rPr lang="ko-KR" altLang="en-US" sz="4200" dirty="0" smtClean="0"/>
              <a:t>이유를 찾았다면 개선 방안을 모색하라</a:t>
            </a:r>
            <a:endParaRPr lang="en-US" altLang="ko-KR" sz="4200" dirty="0" smtClean="0"/>
          </a:p>
          <a:p>
            <a:pPr lvl="1"/>
            <a:r>
              <a:rPr lang="ko-KR" altLang="en-US" sz="3200" dirty="0" smtClean="0"/>
              <a:t>가격이 낮은 이유가 지역 전체에 해당하는 것이라면 과감히 포기하라</a:t>
            </a:r>
            <a:endParaRPr lang="en-US" altLang="ko-KR" sz="3200" dirty="0" smtClean="0"/>
          </a:p>
          <a:p>
            <a:pPr lvl="1"/>
            <a:r>
              <a:rPr lang="ko-KR" altLang="en-US" sz="3200" dirty="0" smtClean="0"/>
              <a:t>가격이 낮은 이유가 투자할 부동산에만 국한되어 있다면 개선 방안을 모색하라</a:t>
            </a:r>
            <a:endParaRPr lang="en-US" altLang="ko-KR" sz="3200" dirty="0" smtClean="0"/>
          </a:p>
          <a:p>
            <a:pPr lvl="1"/>
            <a:endParaRPr lang="en-US" altLang="ko-KR" dirty="0" smtClean="0"/>
          </a:p>
          <a:p>
            <a:r>
              <a:rPr lang="ko-KR" altLang="en-US" sz="4200" dirty="0" smtClean="0"/>
              <a:t>가능한 가격이 높은 지역의 저평가된 매물을 찾아라</a:t>
            </a:r>
            <a:endParaRPr lang="en-US" altLang="ko-KR" sz="4200" dirty="0" smtClean="0"/>
          </a:p>
          <a:p>
            <a:pPr lvl="1"/>
            <a:r>
              <a:rPr lang="ko-KR" altLang="en-US" sz="3200" dirty="0" smtClean="0"/>
              <a:t>가격이 높은 지역은 대부분 </a:t>
            </a:r>
            <a:r>
              <a:rPr lang="en-US" altLang="ko-KR" sz="3200" dirty="0" smtClean="0"/>
              <a:t>fundamental</a:t>
            </a:r>
            <a:r>
              <a:rPr lang="ko-KR" altLang="en-US" sz="3200" dirty="0" smtClean="0"/>
              <a:t>이 튼튼함을 의미한다</a:t>
            </a:r>
            <a:endParaRPr lang="en-US" altLang="ko-KR" sz="3200" dirty="0" smtClean="0"/>
          </a:p>
          <a:p>
            <a:pPr lvl="1"/>
            <a:r>
              <a:rPr lang="ko-KR" altLang="en-US" sz="3200" dirty="0" smtClean="0"/>
              <a:t>원인만 제거해준다면 가격이 상승할 확률이 훨씬 높다</a:t>
            </a:r>
            <a:endParaRPr lang="en-US" altLang="ko-KR" sz="3200" dirty="0" smtClean="0"/>
          </a:p>
          <a:p>
            <a:pPr lvl="1"/>
            <a:endParaRPr lang="en-US" altLang="ko-KR" sz="3200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새로운 가치를 창출하라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700" b="1" dirty="0" smtClean="0"/>
              <a:t>-</a:t>
            </a:r>
            <a:r>
              <a:rPr lang="ko-KR" altLang="en-US" sz="2700" b="1" dirty="0" smtClean="0"/>
              <a:t>고급화 전략</a:t>
            </a:r>
            <a:r>
              <a:rPr lang="en-US" altLang="ko-KR" sz="2700" b="1" dirty="0" smtClean="0"/>
              <a:t>-</a:t>
            </a:r>
            <a:endParaRPr lang="ko-KR" altLang="en-US" sz="27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자신의 주거용도가 아니라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상가로서 이용 혹은 투자 대상으로서의 부동산일 경우</a:t>
            </a:r>
            <a:endParaRPr lang="en-US" altLang="ko-KR" sz="2400" dirty="0" smtClean="0"/>
          </a:p>
          <a:p>
            <a:endParaRPr lang="en-US" altLang="ko-KR" sz="1400" dirty="0" smtClean="0"/>
          </a:p>
          <a:p>
            <a:pPr lvl="1"/>
            <a:r>
              <a:rPr lang="ko-KR" altLang="en-US" sz="2000" dirty="0" smtClean="0"/>
              <a:t>차를 중고차 시장에 내어놓기 전에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달러</a:t>
            </a:r>
            <a:r>
              <a:rPr lang="ko-KR" altLang="en-US" sz="2000" dirty="0" smtClean="0"/>
              <a:t>를 들여 깨끗하게 세차한다면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/>
              <a:t>적어도 </a:t>
            </a:r>
            <a:r>
              <a:rPr lang="en-US" altLang="ko-KR" sz="2000" b="1" dirty="0" smtClean="0"/>
              <a:t>400</a:t>
            </a:r>
            <a:r>
              <a:rPr lang="ko-KR" altLang="en-US" sz="2000" b="1" dirty="0" smtClean="0"/>
              <a:t>달러를 더 받을 수 있다 </a:t>
            </a:r>
            <a:r>
              <a:rPr lang="en-US" altLang="ko-KR" sz="1200" b="1" dirty="0" smtClean="0"/>
              <a:t>(</a:t>
            </a:r>
            <a:r>
              <a:rPr lang="en-US" altLang="ko-KR" sz="1200" b="1" i="1" dirty="0" smtClean="0"/>
              <a:t>Donald J. Trump, </a:t>
            </a:r>
            <a:r>
              <a:rPr lang="ko-KR" altLang="en-US" sz="1200" b="1" i="1" dirty="0" smtClean="0"/>
              <a:t>거래의</a:t>
            </a:r>
            <a:r>
              <a:rPr lang="en-US" altLang="ko-KR" sz="1200" b="1" i="1" dirty="0" smtClean="0"/>
              <a:t> </a:t>
            </a:r>
            <a:r>
              <a:rPr lang="ko-KR" altLang="en-US" sz="1200" b="1" i="1" dirty="0" smtClean="0"/>
              <a:t>기술</a:t>
            </a:r>
            <a:r>
              <a:rPr lang="en-US" altLang="ko-KR" sz="1200" b="1" dirty="0" smtClean="0"/>
              <a:t>)</a:t>
            </a:r>
          </a:p>
          <a:p>
            <a:pPr lvl="1"/>
            <a:endParaRPr lang="en-US" altLang="ko-KR" sz="1200" b="1" dirty="0" smtClean="0"/>
          </a:p>
          <a:p>
            <a:pPr lvl="1"/>
            <a:endParaRPr lang="en-US" altLang="ko-KR" sz="1200" b="1" dirty="0" smtClean="0"/>
          </a:p>
          <a:p>
            <a:pPr lvl="1"/>
            <a:r>
              <a:rPr lang="ko-KR" altLang="en-US" sz="2000" dirty="0" smtClean="0"/>
              <a:t>공통점은</a:t>
            </a:r>
            <a:r>
              <a:rPr lang="en-US" altLang="ko-KR" sz="2000" dirty="0" smtClean="0"/>
              <a:t>?</a:t>
            </a:r>
          </a:p>
          <a:p>
            <a:pPr lvl="1"/>
            <a:endParaRPr lang="en-US" altLang="ko-KR" sz="1400" b="1" dirty="0" smtClean="0"/>
          </a:p>
          <a:p>
            <a:pPr lvl="1"/>
            <a:endParaRPr lang="en-US" altLang="ko-KR" sz="1200" b="1" dirty="0" smtClean="0"/>
          </a:p>
          <a:p>
            <a:pPr lvl="1"/>
            <a:endParaRPr lang="en-US" altLang="ko-KR" sz="1200" b="1" dirty="0" smtClean="0"/>
          </a:p>
          <a:p>
            <a:pPr lvl="1"/>
            <a:endParaRPr lang="en-US" altLang="ko-KR" sz="1200" b="1" dirty="0" smtClean="0"/>
          </a:p>
          <a:p>
            <a:pPr lvl="1"/>
            <a:endParaRPr lang="en-US" altLang="ko-KR" sz="1200" b="1" dirty="0" smtClean="0"/>
          </a:p>
          <a:p>
            <a:pPr lvl="1">
              <a:buNone/>
            </a:pPr>
            <a:r>
              <a:rPr lang="en-US" altLang="ko-KR" sz="2000" b="1" dirty="0" smtClean="0"/>
              <a:t>	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기존의 상표와는 다른 차별화된</a:t>
            </a:r>
            <a:r>
              <a:rPr lang="ko-KR" altLang="en-US" sz="2000" dirty="0" smtClean="0">
                <a:solidFill>
                  <a:schemeClr val="tx1"/>
                </a:solidFill>
              </a:rPr>
              <a:t> 고급 브랜드를 지향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928795" y="4143381"/>
            <a:ext cx="5000659" cy="1071570"/>
            <a:chOff x="1357290" y="4143381"/>
            <a:chExt cx="5000659" cy="1071570"/>
          </a:xfrm>
        </p:grpSpPr>
        <p:pic>
          <p:nvPicPr>
            <p:cNvPr id="4" name="그림 3" descr="lexu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7290" y="4143388"/>
              <a:ext cx="1071562" cy="1071562"/>
            </a:xfrm>
            <a:prstGeom prst="rect">
              <a:avLst/>
            </a:prstGeom>
          </p:spPr>
        </p:pic>
        <p:pic>
          <p:nvPicPr>
            <p:cNvPr id="5" name="그림 4" descr="ipark_logo.gif"/>
            <p:cNvPicPr>
              <a:picLocks noChangeAspect="1"/>
            </p:cNvPicPr>
            <p:nvPr/>
          </p:nvPicPr>
          <p:blipFill>
            <a:blip r:embed="rId3"/>
            <a:srcRect r="50664" b="4429"/>
            <a:stretch>
              <a:fillRect/>
            </a:stretch>
          </p:blipFill>
          <p:spPr>
            <a:xfrm>
              <a:off x="2428860" y="4143381"/>
              <a:ext cx="1804971" cy="1071570"/>
            </a:xfrm>
            <a:prstGeom prst="rect">
              <a:avLst/>
            </a:prstGeom>
          </p:spPr>
        </p:pic>
        <p:pic>
          <p:nvPicPr>
            <p:cNvPr id="6" name="그림 5" descr="remia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10" y="4143381"/>
              <a:ext cx="2143139" cy="10715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고급화 전략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800" dirty="0" smtClean="0"/>
              <a:t>유지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관리에 드는 비용을 과도하게 아끼지 말라</a:t>
            </a:r>
            <a:endParaRPr lang="en-US" altLang="ko-KR" sz="2800" dirty="0" smtClean="0"/>
          </a:p>
          <a:p>
            <a:pPr lvl="1"/>
            <a:r>
              <a:rPr lang="ko-KR" altLang="en-US" sz="2400" dirty="0" smtClean="0"/>
              <a:t>어두침침한 조명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지저분한 바닥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낡은 소파를 가진 병원에 갈 것인가</a:t>
            </a:r>
            <a:r>
              <a:rPr lang="en-US" altLang="ko-KR" sz="2400" dirty="0" smtClean="0"/>
              <a:t>?</a:t>
            </a:r>
            <a:r>
              <a:rPr lang="ko-KR" altLang="en-US" sz="2400" dirty="0" smtClean="0"/>
              <a:t> 아니면 밝은 조명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깨끗한 바닥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안락한 소파를 갖춘 병원에 갈 것인가</a:t>
            </a:r>
            <a:r>
              <a:rPr lang="en-US" altLang="ko-KR" sz="2400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sz="2800" dirty="0" smtClean="0"/>
              <a:t>당신의 브랜드를 만들어라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‘</a:t>
            </a:r>
            <a:r>
              <a:rPr lang="ko-KR" altLang="en-US" sz="2400" dirty="0" smtClean="0"/>
              <a:t>나는 남들과 다르다</a:t>
            </a:r>
            <a:r>
              <a:rPr lang="en-US" altLang="ko-KR" sz="2400" dirty="0" smtClean="0"/>
              <a:t>’</a:t>
            </a:r>
            <a:r>
              <a:rPr lang="ko-KR" altLang="en-US" sz="2400" dirty="0" smtClean="0"/>
              <a:t>는 분유나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명품시장에만 적용되는 것이 아니다</a:t>
            </a:r>
            <a:endParaRPr lang="en-US" altLang="ko-KR" sz="2400" dirty="0" smtClean="0"/>
          </a:p>
          <a:p>
            <a:pPr lvl="1"/>
            <a:endParaRPr lang="en-US" altLang="ko-KR" dirty="0" smtClean="0"/>
          </a:p>
          <a:p>
            <a:r>
              <a:rPr lang="ko-KR" altLang="en-US" sz="2800" dirty="0" smtClean="0"/>
              <a:t>끊임없이 개선 방안을 연구하라</a:t>
            </a:r>
            <a:endParaRPr lang="en-US" altLang="ko-KR" sz="2800" dirty="0" smtClean="0"/>
          </a:p>
          <a:p>
            <a:pPr lvl="1"/>
            <a:r>
              <a:rPr lang="ko-KR" altLang="en-US" sz="2400" dirty="0" smtClean="0"/>
              <a:t>때로는 환자가 모르는 최신식 의학기술을 갖추는 것 보다 환자가 직접 볼 수 있는 깨끗한 침대를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갖추는 것이 더 큰 도움이 될 수 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err="1" smtClean="0"/>
              <a:t>부루마블을</a:t>
            </a:r>
            <a:r>
              <a:rPr lang="ko-KR" altLang="en-US" sz="3600" b="1" dirty="0" smtClean="0"/>
              <a:t> 해보신 적이 있으신가요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서울을 팔아보신 적이 있으신가요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Burble Seven! </a:t>
            </a:r>
            <a:r>
              <a:rPr lang="ko-KR" altLang="en-US" dirty="0" smtClean="0">
                <a:solidFill>
                  <a:schemeClr val="tx1"/>
                </a:solidFill>
              </a:rPr>
              <a:t>대다수가 원하는 곳은 가격이 오른다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같은 색의 땅을 모두 모으면 통행료가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배로 오르는지 알고 계신가요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자신이 잘 아는 곳에 투자하라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저평가된 부동산을 매입하라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자신이 가진 땅을 가만히 놀려두시고 이겨보신 적이 있으신가요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저평가된 부동산을 매입하라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새로운 가치를 창출하라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Question?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References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도날드</a:t>
            </a:r>
            <a:r>
              <a:rPr lang="ko-KR" altLang="en-US" dirty="0" smtClean="0"/>
              <a:t> 트럼프</a:t>
            </a:r>
            <a:r>
              <a:rPr lang="en-US" altLang="ko-KR" dirty="0" smtClean="0"/>
              <a:t>; </a:t>
            </a:r>
            <a:r>
              <a:rPr lang="ko-KR" altLang="en-US" dirty="0" smtClean="0"/>
              <a:t>거래의 기술</a:t>
            </a:r>
            <a:r>
              <a:rPr lang="en-US" altLang="ko-KR" dirty="0" smtClean="0"/>
              <a:t>; </a:t>
            </a:r>
            <a:r>
              <a:rPr lang="ko-KR" altLang="en-US" dirty="0" smtClean="0"/>
              <a:t>김영사</a:t>
            </a:r>
            <a:r>
              <a:rPr lang="en-US" altLang="ko-KR" dirty="0" smtClean="0"/>
              <a:t>; 2004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도날드</a:t>
            </a:r>
            <a:r>
              <a:rPr lang="ko-KR" altLang="en-US" dirty="0" smtClean="0"/>
              <a:t> 트럼프</a:t>
            </a:r>
            <a:r>
              <a:rPr lang="en-US" altLang="ko-KR" dirty="0" smtClean="0"/>
              <a:t>; </a:t>
            </a:r>
            <a:r>
              <a:rPr lang="ko-KR" altLang="en-US" dirty="0" smtClean="0"/>
              <a:t>글로벌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시대의 부동산 투자 전략</a:t>
            </a:r>
            <a:r>
              <a:rPr lang="en-US" altLang="ko-KR" dirty="0" smtClean="0"/>
              <a:t>; </a:t>
            </a:r>
            <a:r>
              <a:rPr lang="ko-KR" altLang="en-US" dirty="0" err="1" smtClean="0"/>
              <a:t>동아일보사</a:t>
            </a:r>
            <a:r>
              <a:rPr lang="en-US" altLang="ko-KR" dirty="0" smtClean="0"/>
              <a:t>; 2007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남우현</a:t>
            </a:r>
            <a:r>
              <a:rPr lang="en-US" altLang="ko-KR" dirty="0" smtClean="0"/>
              <a:t>; </a:t>
            </a:r>
            <a:r>
              <a:rPr lang="ko-KR" altLang="en-US" dirty="0" smtClean="0"/>
              <a:t>부동산 가치평가 무작정 </a:t>
            </a:r>
            <a:r>
              <a:rPr lang="ko-KR" altLang="en-US" dirty="0" err="1" smtClean="0"/>
              <a:t>따라하기</a:t>
            </a:r>
            <a:r>
              <a:rPr lang="en-US" altLang="ko-KR" dirty="0" smtClean="0"/>
              <a:t>; </a:t>
            </a:r>
            <a:r>
              <a:rPr lang="ko-KR" altLang="en-US" dirty="0" smtClean="0"/>
              <a:t>길벗</a:t>
            </a:r>
            <a:r>
              <a:rPr lang="en-US" altLang="ko-KR" dirty="0" smtClean="0"/>
              <a:t>; 2006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부루마블</a:t>
            </a:r>
            <a:r>
              <a:rPr lang="ko-KR" altLang="en-US" dirty="0" smtClean="0"/>
              <a:t> 매뉴얼</a:t>
            </a:r>
            <a:r>
              <a:rPr lang="en-US" altLang="ko-KR" dirty="0" smtClean="0"/>
              <a:t>; </a:t>
            </a:r>
            <a:r>
              <a:rPr lang="ko-KR" altLang="en-US" dirty="0" err="1" smtClean="0"/>
              <a:t>씨앗사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Who is Donald J. Trump?</a:t>
            </a:r>
            <a:endParaRPr lang="ko-KR" altLang="en-US" b="1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미국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최대의 부동산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카지노 재벌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미국 </a:t>
            </a:r>
            <a:r>
              <a:rPr lang="ko-KR" altLang="en-US" sz="2000" dirty="0" err="1" smtClean="0"/>
              <a:t>워튼</a:t>
            </a:r>
            <a:r>
              <a:rPr lang="ko-KR" altLang="en-US" sz="2000" dirty="0" smtClean="0"/>
              <a:t> 스쿨 졸업 후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부동산 사업 진출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41</a:t>
            </a:r>
            <a:r>
              <a:rPr lang="ko-KR" altLang="en-US" sz="2000" dirty="0" smtClean="0"/>
              <a:t>세에 </a:t>
            </a:r>
            <a:r>
              <a:rPr lang="en-US" altLang="ko-KR" sz="2000" dirty="0" smtClean="0"/>
              <a:t>billionaire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80</a:t>
            </a:r>
            <a:r>
              <a:rPr lang="ko-KR" altLang="en-US" sz="2000" dirty="0" smtClean="0"/>
              <a:t>년대 말 부동산 시장 </a:t>
            </a:r>
            <a:r>
              <a:rPr lang="ko-KR" altLang="en-US" sz="2000" dirty="0" err="1" smtClean="0"/>
              <a:t>붕괴시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92</a:t>
            </a:r>
            <a:r>
              <a:rPr lang="ko-KR" altLang="en-US" sz="2000" dirty="0" smtClean="0"/>
              <a:t>억 달러의 채무를 지님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90</a:t>
            </a:r>
            <a:r>
              <a:rPr lang="ko-KR" altLang="en-US" sz="2000" dirty="0" smtClean="0"/>
              <a:t>년대 재기에 성공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Apprentice</a:t>
            </a:r>
            <a:r>
              <a:rPr lang="ko-KR" altLang="en-US" sz="2000" dirty="0" smtClean="0"/>
              <a:t> 기획자 겸 진행자</a:t>
            </a:r>
            <a:endParaRPr lang="ko-KR" altLang="en-US" sz="2000" dirty="0"/>
          </a:p>
        </p:txBody>
      </p:sp>
      <p:pic>
        <p:nvPicPr>
          <p:cNvPr id="8" name="그림 7" descr="Trump_World_Tower_stW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350" y="1285860"/>
            <a:ext cx="4175649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err="1" smtClean="0"/>
              <a:t>부루마블을</a:t>
            </a:r>
            <a:r>
              <a:rPr lang="ko-KR" altLang="en-US" sz="3600" b="1" dirty="0" smtClean="0"/>
              <a:t> 해보신 적이 있으신가요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서울을 팔아보신 적이 있으신가요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Burble Seven! </a:t>
            </a:r>
            <a:r>
              <a:rPr lang="ko-KR" altLang="en-US" dirty="0" smtClean="0">
                <a:solidFill>
                  <a:schemeClr val="tx1"/>
                </a:solidFill>
              </a:rPr>
              <a:t>대다수가 원하는 곳은 가격이 오른다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같은 색의 땅을 모두 모으면 통행료가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배로 오르는지 알고 계신가요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자신이 잘 아는 곳에 투자하라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저평가된 부동산을 매입하라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자신이 가진 땅을 가만히 놀려두시고 이겨보신 적이 있으신가요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저평가된 부동산을 매입하라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ko-KR" altLang="en-US" dirty="0" smtClean="0">
                <a:solidFill>
                  <a:schemeClr val="tx1"/>
                </a:solidFill>
              </a:rPr>
              <a:t>새로운 가치를 창출하라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부동산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ko-KR" altLang="en-US" b="1" dirty="0" smtClean="0"/>
              <a:t>도대체 그것은 무엇인가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Real</a:t>
            </a:r>
            <a:r>
              <a:rPr lang="ko-KR" altLang="en-US" dirty="0" smtClean="0"/>
              <a:t> </a:t>
            </a:r>
            <a:r>
              <a:rPr lang="en-US" altLang="ko-KR" dirty="0" smtClean="0"/>
              <a:t>estate</a:t>
            </a:r>
          </a:p>
          <a:p>
            <a:pPr lvl="1"/>
            <a:r>
              <a:rPr lang="ko-KR" altLang="en-US" dirty="0" smtClean="0"/>
              <a:t>주식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금융과 달리 절대로 없어지지 않는 진짜 자산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 가치를 창출할 수 있는 수단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역사 속의 부동산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사촌이 땅을 사면 배가 아프다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i="1" dirty="0" smtClean="0"/>
              <a:t>한국의 유명한 속담</a:t>
            </a:r>
            <a:endParaRPr lang="en-US" altLang="ko-KR" i="1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그는 유명한 휴양지인 </a:t>
            </a:r>
            <a:r>
              <a:rPr lang="ko-KR" altLang="en-US" dirty="0" err="1" smtClean="0"/>
              <a:t>포르미아이에</a:t>
            </a:r>
            <a:r>
              <a:rPr lang="ko-KR" altLang="en-US" dirty="0" smtClean="0"/>
              <a:t> 별장을 구입했으며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로마의 남동부에 있는 일반 언덕의 </a:t>
            </a:r>
            <a:r>
              <a:rPr lang="ko-KR" altLang="en-US" dirty="0" err="1" smtClean="0"/>
              <a:t>투스쿨룸에</a:t>
            </a:r>
            <a:r>
              <a:rPr lang="ko-KR" altLang="en-US" dirty="0" smtClean="0"/>
              <a:t> 한 때 </a:t>
            </a:r>
            <a:r>
              <a:rPr lang="ko-KR" altLang="en-US" dirty="0" err="1" smtClean="0"/>
              <a:t>술라가</a:t>
            </a:r>
            <a:r>
              <a:rPr lang="ko-KR" altLang="en-US" dirty="0" smtClean="0"/>
              <a:t> 소유한 적 있는 별장을 하나 더 구입했다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정확한 수는 알 수 없지만 키케로는 적어도 </a:t>
            </a:r>
            <a:r>
              <a:rPr lang="en-US" altLang="ko-KR" dirty="0" smtClean="0"/>
              <a:t>9</a:t>
            </a:r>
            <a:r>
              <a:rPr lang="ko-KR" altLang="en-US" dirty="0" smtClean="0"/>
              <a:t>개의 별장과 기타 부동산을 구입하였다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i="1" dirty="0" smtClean="0"/>
              <a:t>로마의 전설</a:t>
            </a:r>
            <a:r>
              <a:rPr lang="en-US" altLang="ko-KR" i="1" dirty="0" smtClean="0"/>
              <a:t>, </a:t>
            </a:r>
            <a:r>
              <a:rPr lang="ko-KR" altLang="en-US" i="1" dirty="0" smtClean="0"/>
              <a:t>키케로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시대별 부동산의 가치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유목 사회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땅이란 단지 몸을 뉘어가는 곳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농경 사회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토지가 비옥한 곳이 높은 가치를 가짐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산업 사회 이후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???</a:t>
            </a:r>
            <a:endParaRPr lang="ko-KR" altLang="en-US" dirty="0"/>
          </a:p>
        </p:txBody>
      </p:sp>
      <p:pic>
        <p:nvPicPr>
          <p:cNvPr id="5" name="그림 4" descr="SG103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4000496" y="857232"/>
            <a:ext cx="4857752" cy="3214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Burble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SEVEN?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강남</a:t>
            </a:r>
            <a:r>
              <a:rPr lang="en-US" altLang="ko-KR" dirty="0"/>
              <a:t>, </a:t>
            </a:r>
            <a:r>
              <a:rPr lang="ko-KR" altLang="en-US" dirty="0"/>
              <a:t>서초</a:t>
            </a:r>
            <a:r>
              <a:rPr lang="en-US" altLang="ko-KR" dirty="0"/>
              <a:t>, </a:t>
            </a:r>
            <a:r>
              <a:rPr lang="ko-KR" altLang="en-US" dirty="0"/>
              <a:t>송파</a:t>
            </a:r>
            <a:r>
              <a:rPr lang="en-US" altLang="ko-KR" dirty="0"/>
              <a:t>, </a:t>
            </a:r>
            <a:r>
              <a:rPr lang="ko-KR" altLang="en-US" dirty="0"/>
              <a:t>목동</a:t>
            </a:r>
            <a:r>
              <a:rPr lang="en-US" altLang="ko-KR" dirty="0"/>
              <a:t>, </a:t>
            </a:r>
            <a:r>
              <a:rPr lang="ko-KR" altLang="en-US" dirty="0"/>
              <a:t>분당</a:t>
            </a:r>
            <a:r>
              <a:rPr lang="en-US" altLang="ko-KR" dirty="0"/>
              <a:t>, </a:t>
            </a:r>
            <a:r>
              <a:rPr lang="ko-KR" altLang="en-US" dirty="0"/>
              <a:t>용인</a:t>
            </a:r>
            <a:r>
              <a:rPr lang="en-US" altLang="ko-KR" dirty="0"/>
              <a:t>, </a:t>
            </a:r>
            <a:r>
              <a:rPr lang="ko-KR" altLang="en-US" dirty="0" smtClean="0"/>
              <a:t>평촌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이들의 공통점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교통이 좋다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학군이 좋다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사회 기반 시설이 잘 되어 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전국 부동산 시세를 좌우한다</a:t>
            </a:r>
            <a:endParaRPr lang="en-US" altLang="ko-KR" dirty="0"/>
          </a:p>
          <a:p>
            <a:pPr lvl="1"/>
            <a:r>
              <a:rPr lang="ko-KR" altLang="en-US" sz="4400" dirty="0" smtClean="0"/>
              <a:t>대부분의 사람들이 </a:t>
            </a:r>
            <a:r>
              <a:rPr lang="en-US" altLang="ko-KR" sz="4400" smtClean="0"/>
              <a:t/>
            </a:r>
            <a:br>
              <a:rPr lang="en-US" altLang="ko-KR" sz="4400" smtClean="0"/>
            </a:br>
            <a:r>
              <a:rPr lang="ko-KR" altLang="en-US" sz="4400" smtClean="0"/>
              <a:t>살고 </a:t>
            </a:r>
            <a:r>
              <a:rPr lang="ko-KR" altLang="en-US" sz="4400" dirty="0" smtClean="0"/>
              <a:t>싶어하는 곳이다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산업시대 이후 부동산의 가치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sz="2700" b="1" dirty="0" smtClean="0"/>
              <a:t>상업용 부동산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대부분 특정 업종 </a:t>
            </a:r>
            <a:r>
              <a:rPr lang="ko-KR" altLang="en-US" sz="2400" dirty="0" err="1" smtClean="0"/>
              <a:t>유입시</a:t>
            </a:r>
            <a:r>
              <a:rPr lang="ko-KR" altLang="en-US" sz="2400" dirty="0" smtClean="0"/>
              <a:t> 최고의 가치를 창출하는 곳의 가격이 높다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압구정 성형외과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청담동 레스토랑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대치동 학원</a:t>
            </a:r>
            <a:r>
              <a:rPr lang="en-US" altLang="ko-KR" sz="2000" dirty="0" smtClean="0"/>
              <a:t>, …</a:t>
            </a:r>
          </a:p>
          <a:p>
            <a:pPr lvl="1"/>
            <a:r>
              <a:rPr lang="ko-KR" altLang="en-US" sz="2000" dirty="0" smtClean="0"/>
              <a:t>업종의 특성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유동 인구 숫자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교통 편의성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정부 정책</a:t>
            </a:r>
            <a:endParaRPr lang="en-US" altLang="ko-KR" sz="2000" dirty="0" smtClean="0"/>
          </a:p>
          <a:p>
            <a:pPr lvl="1"/>
            <a:endParaRPr lang="en-US" altLang="ko-KR" dirty="0" smtClean="0"/>
          </a:p>
          <a:p>
            <a:r>
              <a:rPr lang="ko-KR" altLang="en-US" sz="2400" dirty="0" smtClean="0"/>
              <a:t>그러나 예외도 있다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명동 </a:t>
            </a:r>
            <a:r>
              <a:rPr lang="en-US" altLang="ko-KR" sz="2000" dirty="0" smtClean="0"/>
              <a:t>Coffee bean &amp; Tea leaf (</a:t>
            </a:r>
            <a:r>
              <a:rPr lang="ko-KR" altLang="en-US" sz="2000" dirty="0" smtClean="0"/>
              <a:t>구 </a:t>
            </a:r>
            <a:r>
              <a:rPr lang="en-US" altLang="ko-KR" sz="2000" dirty="0" smtClean="0"/>
              <a:t>Starbucks)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산업시대 이후 부동산의 가치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sz="2700" b="1" dirty="0" smtClean="0"/>
              <a:t>주거용 부동산</a:t>
            </a:r>
            <a:endParaRPr lang="ko-KR" altLang="en-US" sz="27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3100" dirty="0" smtClean="0"/>
              <a:t>주거지 자체가 창출해내는 가치만으로 가격이 결정되지 않는다</a:t>
            </a:r>
            <a:endParaRPr lang="en-US" altLang="ko-KR" sz="3100" dirty="0" smtClean="0"/>
          </a:p>
          <a:p>
            <a:pPr lvl="1"/>
            <a:r>
              <a:rPr lang="ko-KR" altLang="en-US" sz="2600" dirty="0" smtClean="0"/>
              <a:t>강남에 살면 연 </a:t>
            </a:r>
            <a:r>
              <a:rPr lang="en-US" altLang="ko-KR" sz="2600" dirty="0" smtClean="0"/>
              <a:t>1000</a:t>
            </a:r>
            <a:r>
              <a:rPr lang="ko-KR" altLang="en-US" sz="2600" dirty="0" smtClean="0"/>
              <a:t>만원의 세제 혜택</a:t>
            </a:r>
            <a:r>
              <a:rPr lang="en-US" altLang="ko-KR" sz="2600" dirty="0" smtClean="0"/>
              <a:t>?</a:t>
            </a:r>
          </a:p>
          <a:p>
            <a:pPr lvl="1"/>
            <a:r>
              <a:rPr lang="ko-KR" altLang="en-US" sz="2600" dirty="0" smtClean="0"/>
              <a:t>지방에 살면 종합부동산세 </a:t>
            </a:r>
            <a:r>
              <a:rPr lang="en-US" altLang="ko-KR" sz="2600" dirty="0" smtClean="0"/>
              <a:t>500% </a:t>
            </a:r>
            <a:r>
              <a:rPr lang="ko-KR" altLang="en-US" sz="2600" dirty="0" err="1" smtClean="0"/>
              <a:t>과금</a:t>
            </a:r>
            <a:r>
              <a:rPr lang="en-US" altLang="ko-KR" sz="2600" dirty="0" smtClean="0"/>
              <a:t>?</a:t>
            </a:r>
          </a:p>
          <a:p>
            <a:pPr lvl="1"/>
            <a:endParaRPr lang="en-US" altLang="ko-KR" sz="2400" dirty="0" smtClean="0"/>
          </a:p>
          <a:p>
            <a:r>
              <a:rPr lang="ko-KR" altLang="en-US" sz="3100" dirty="0" smtClean="0"/>
              <a:t>굉장히 다양한 가격 결정 요소가 존재한다</a:t>
            </a:r>
            <a:endParaRPr lang="en-US" altLang="ko-KR" sz="3100" dirty="0" smtClean="0"/>
          </a:p>
          <a:p>
            <a:pPr lvl="1"/>
            <a:r>
              <a:rPr lang="ko-KR" altLang="en-US" sz="2600" dirty="0" smtClean="0"/>
              <a:t>교통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학군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치안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소음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일조권</a:t>
            </a:r>
            <a:r>
              <a:rPr lang="en-US" altLang="ko-KR" sz="2600" dirty="0" smtClean="0"/>
              <a:t>, </a:t>
            </a:r>
            <a:r>
              <a:rPr lang="ko-KR" altLang="en-US" sz="2600" dirty="0" err="1" smtClean="0"/>
              <a:t>조망권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건물 완성 시기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주변 편의 시설 및 혐오 시설</a:t>
            </a:r>
            <a:endParaRPr lang="en-US" altLang="ko-KR" sz="2600" dirty="0" smtClean="0"/>
          </a:p>
          <a:p>
            <a:pPr lvl="1"/>
            <a:r>
              <a:rPr lang="ko-KR" altLang="en-US" sz="2600" dirty="0" smtClean="0"/>
              <a:t>지역 이미지</a:t>
            </a:r>
            <a:endParaRPr lang="en-US" altLang="ko-KR" sz="2600" dirty="0" smtClean="0"/>
          </a:p>
          <a:p>
            <a:endParaRPr lang="en-US" altLang="ko-KR" dirty="0" smtClean="0"/>
          </a:p>
          <a:p>
            <a:r>
              <a:rPr lang="ko-KR" altLang="en-US" sz="3100" dirty="0" smtClean="0"/>
              <a:t>대부분의 사람이 살고 싶어하는 곳은 한정되어 있다</a:t>
            </a:r>
            <a:endParaRPr lang="en-US" altLang="ko-KR" sz="31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부동산 가치 투자론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자신이 잘 아는 곳에 투자하라</a:t>
            </a:r>
            <a:endParaRPr lang="en-US" altLang="ko-KR" sz="4400" dirty="0" smtClean="0"/>
          </a:p>
          <a:p>
            <a:endParaRPr lang="ko-KR" altLang="en-US" sz="4400" dirty="0" smtClean="0"/>
          </a:p>
          <a:p>
            <a:r>
              <a:rPr lang="ko-KR" altLang="en-US" sz="4400" dirty="0" smtClean="0"/>
              <a:t>저평가된 부동산을 매입하라</a:t>
            </a:r>
            <a:endParaRPr lang="en-US" altLang="ko-KR" sz="4400" dirty="0" smtClean="0"/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새로운 가치를 창출하라</a:t>
            </a:r>
            <a:endParaRPr lang="en-US" altLang="ko-KR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4.2|37|12.1|23.2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화면 슬라이드 쇼(4:3)</PresentationFormat>
  <Paragraphs>166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Office 테마</vt:lpstr>
      <vt:lpstr>부동산 가치 투자 전략 -Donald J. Trump &amp; 부루마블-</vt:lpstr>
      <vt:lpstr>Who is Donald J. Trump?</vt:lpstr>
      <vt:lpstr>부루마블을 해보신 적이 있으신가요?</vt:lpstr>
      <vt:lpstr>부동산 도대체 그것은 무엇인가?</vt:lpstr>
      <vt:lpstr>시대별 부동산의 가치</vt:lpstr>
      <vt:lpstr>Burble SEVEN?</vt:lpstr>
      <vt:lpstr>산업시대 이후 부동산의 가치 상업용 부동산</vt:lpstr>
      <vt:lpstr>산업시대 이후 부동산의 가치 주거용 부동산</vt:lpstr>
      <vt:lpstr>부동산 가치 투자론</vt:lpstr>
      <vt:lpstr>자신이 잘 아는 곳에 투자하라 -부동산은 지역 시장이다!-</vt:lpstr>
      <vt:lpstr>부동산은 지역 시장이다</vt:lpstr>
      <vt:lpstr>저평가된 부동산을 매입하라 -저평가된 부동산은 어떻게 찾는가?-</vt:lpstr>
      <vt:lpstr>저평가된 부동산은 어떻게 찾는가?</vt:lpstr>
      <vt:lpstr>새로운 가치를 창출하라 -고급화 전략-</vt:lpstr>
      <vt:lpstr>고급화 전략</vt:lpstr>
      <vt:lpstr>부루마블을 해보신 적이 있으신가요?</vt:lpstr>
      <vt:lpstr>Question?</vt:lpstr>
      <vt:lpstr>References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</dc:title>
  <dc:creator/>
  <cp:lastModifiedBy/>
  <cp:revision>33</cp:revision>
  <dcterms:created xsi:type="dcterms:W3CDTF">2007-06-24T14:36:32Z</dcterms:created>
  <dcterms:modified xsi:type="dcterms:W3CDTF">2007-07-01T07:56:47Z</dcterms:modified>
</cp:coreProperties>
</file>