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266" r:id="rId3"/>
    <p:sldId id="263" r:id="rId4"/>
    <p:sldId id="267" r:id="rId5"/>
    <p:sldId id="268" r:id="rId6"/>
    <p:sldId id="269" r:id="rId7"/>
    <p:sldId id="271" r:id="rId8"/>
    <p:sldId id="270" r:id="rId9"/>
    <p:sldId id="275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60" r:id="rId24"/>
    <p:sldId id="274" r:id="rId25"/>
    <p:sldId id="289" r:id="rId26"/>
    <p:sldId id="294" r:id="rId27"/>
    <p:sldId id="290" r:id="rId28"/>
    <p:sldId id="257" r:id="rId29"/>
    <p:sldId id="295" r:id="rId30"/>
    <p:sldId id="296" r:id="rId31"/>
    <p:sldId id="297" r:id="rId32"/>
    <p:sldId id="292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227" autoAdjust="0"/>
  </p:normalViewPr>
  <p:slideViewPr>
    <p:cSldViewPr>
      <p:cViewPr varScale="1">
        <p:scale>
          <a:sx n="87" d="100"/>
          <a:sy n="87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D789E-E090-4F51-A367-D5873FB948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E3E8B-C5AA-4806-80C1-37C5F05FF18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소개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안녕하십니까</a:t>
            </a:r>
            <a:r>
              <a:rPr lang="en-US" altLang="ko-KR" b="1" dirty="0" smtClean="0"/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현재 올라웍스에서 웹 프론트엔드 엔지니어를 담당하고 있는 경준호입니다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반갑습니다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이정도 규모의 강단에 서는 것이 처음이라 미숙합니다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다소 실수를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하더라도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양해해 주시기 바랍니다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b="1" dirty="0" smtClean="0"/>
              <a:t>첫 번째는 </a:t>
            </a:r>
            <a:r>
              <a:rPr lang="ko-KR" altLang="en-US" dirty="0" smtClean="0"/>
              <a:t>자바스크립트 자체의 </a:t>
            </a:r>
            <a:r>
              <a:rPr lang="ko-KR" altLang="en-US" dirty="0" err="1" smtClean="0"/>
              <a:t>사용성을</a:t>
            </a:r>
            <a:r>
              <a:rPr lang="ko-KR" altLang="en-US" dirty="0" smtClean="0"/>
              <a:t> 높이는 </a:t>
            </a:r>
            <a:r>
              <a:rPr lang="ko-KR" altLang="en-US" dirty="0" err="1" smtClean="0"/>
              <a:t>헬퍼</a:t>
            </a:r>
            <a:r>
              <a:rPr lang="ko-KR" altLang="en-US" dirty="0" smtClean="0"/>
              <a:t> 라이브러리이며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두 번째는 </a:t>
            </a:r>
            <a:r>
              <a:rPr lang="ko-KR" altLang="en-US" dirty="0" smtClean="0"/>
              <a:t>유저인터페이스</a:t>
            </a:r>
            <a:r>
              <a:rPr lang="en-US" altLang="ko-KR" dirty="0" smtClean="0"/>
              <a:t>(UI)</a:t>
            </a:r>
            <a:r>
              <a:rPr lang="ko-KR" altLang="en-US" dirty="0" smtClean="0"/>
              <a:t>의 </a:t>
            </a:r>
            <a:r>
              <a:rPr lang="ko-KR" altLang="en-US" baseline="0" dirty="0" smtClean="0"/>
              <a:t>성능향상을 위한 인터페이스 라이브러리 또는 콤퍼넌트 라이브러리입니다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</a:t>
            </a:r>
            <a:r>
              <a:rPr lang="ko-KR" altLang="en-US" b="1" baseline="0" dirty="0" smtClean="0"/>
              <a:t>세 번째는 </a:t>
            </a:r>
            <a:r>
              <a:rPr lang="ko-KR" altLang="en-US" baseline="0" dirty="0" smtClean="0"/>
              <a:t>위 </a:t>
            </a:r>
            <a:r>
              <a:rPr lang="ko-KR" altLang="en-US" baseline="0" dirty="0" err="1" smtClean="0"/>
              <a:t>두가지</a:t>
            </a:r>
            <a:r>
              <a:rPr lang="ko-KR" altLang="en-US" baseline="0" dirty="0" smtClean="0"/>
              <a:t> 기능을 모두 통합한 완성형 라이브러리입니다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두 번째 형태를 띠는 라이브러리는 특정 </a:t>
            </a:r>
            <a:r>
              <a:rPr lang="ko-KR" altLang="en-US" baseline="0" dirty="0" err="1" smtClean="0"/>
              <a:t>헬퍼</a:t>
            </a:r>
            <a:r>
              <a:rPr lang="ko-KR" altLang="en-US" baseline="0" dirty="0" smtClean="0"/>
              <a:t> 라이브러리만을 위한 확장 형태로 배포되는 경향이 짙습니다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따라서 별도로 소개하지 않고 묶어서 한꺼번에 </a:t>
            </a:r>
            <a:r>
              <a:rPr lang="ko-KR" altLang="en-US" baseline="0" dirty="0" err="1" smtClean="0"/>
              <a:t>연관지어</a:t>
            </a:r>
            <a:r>
              <a:rPr lang="ko-KR" altLang="en-US" baseline="0" dirty="0" smtClean="0"/>
              <a:t> 말씀 드리겠습니다</a:t>
            </a:r>
            <a:r>
              <a:rPr lang="en-US" altLang="ko-KR" baseline="0" dirty="0" smtClean="0"/>
              <a:t>.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그리고 </a:t>
            </a:r>
            <a:r>
              <a:rPr lang="ko-KR" altLang="en-US" baseline="0" dirty="0" smtClean="0"/>
              <a:t>어떠한 기능 한가지만을 구현하기 위한 </a:t>
            </a:r>
            <a:r>
              <a:rPr lang="ko-KR" altLang="en-US" baseline="0" dirty="0" err="1" smtClean="0"/>
              <a:t>자바스크립</a:t>
            </a:r>
            <a:r>
              <a:rPr lang="ko-KR" altLang="en-US" baseline="0" dirty="0" smtClean="0"/>
              <a:t> 라이브러리는 </a:t>
            </a:r>
            <a:r>
              <a:rPr lang="ko-KR" altLang="en-US" baseline="0" dirty="0" smtClean="0"/>
              <a:t>제외하겠습니다</a:t>
            </a:r>
            <a:r>
              <a:rPr lang="en-US" altLang="ko-KR" baseline="0" dirty="0" smtClean="0"/>
              <a:t>.(</a:t>
            </a:r>
            <a:r>
              <a:rPr lang="ko-KR" altLang="en-US" baseline="0" dirty="0" smtClean="0"/>
              <a:t>예를 들면 </a:t>
            </a:r>
            <a:r>
              <a:rPr lang="ko-KR" altLang="en-US" baseline="0" dirty="0" err="1" smtClean="0"/>
              <a:t>한번즘을</a:t>
            </a:r>
            <a:r>
              <a:rPr lang="ko-KR" altLang="en-US" baseline="0" dirty="0" smtClean="0"/>
              <a:t> 들어보셨을 </a:t>
            </a:r>
            <a:r>
              <a:rPr lang="en-US" altLang="ko-KR" baseline="0" dirty="0" err="1" smtClean="0"/>
              <a:t>LightBox</a:t>
            </a:r>
            <a:r>
              <a:rPr lang="ko-KR" altLang="en-US" baseline="0" dirty="0" smtClean="0"/>
              <a:t>와 같은 것이 있겠지요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사이트에 </a:t>
            </a:r>
            <a:r>
              <a:rPr lang="ko-KR" altLang="en-US" baseline="0" dirty="0" smtClean="0"/>
              <a:t>눈을 내리게 하는 자바스크립트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혹은 현재 시간표시하기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따위의 것들을 말합니다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이런 </a:t>
            </a:r>
            <a:r>
              <a:rPr lang="ko-KR" altLang="en-US" baseline="0" dirty="0" err="1" smtClean="0"/>
              <a:t>자바스크립들은</a:t>
            </a:r>
            <a:r>
              <a:rPr lang="ko-KR" altLang="en-US" baseline="0" dirty="0" smtClean="0"/>
              <a:t> 금일 발표하고자 하는 대상이 아닙니다</a:t>
            </a:r>
            <a:r>
              <a:rPr lang="en-US" altLang="ko-KR" baseline="0" dirty="0" smtClean="0"/>
              <a:t>.)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solidFill>
                  <a:schemeClr val="bg1"/>
                </a:solidFill>
              </a:rPr>
              <a:t>그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첫번째로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Prototype</a:t>
            </a:r>
            <a:r>
              <a:rPr lang="ko-KR" altLang="en-US" b="1" dirty="0" smtClean="0">
                <a:solidFill>
                  <a:schemeClr val="bg1"/>
                </a:solidFill>
              </a:rPr>
              <a:t>과 </a:t>
            </a:r>
            <a:r>
              <a:rPr lang="en-US" altLang="ko-KR" b="1" dirty="0" smtClean="0">
                <a:solidFill>
                  <a:schemeClr val="bg1"/>
                </a:solidFill>
              </a:rPr>
              <a:t>script.aculo.us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  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커플을 먼저 소개합니다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.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가장 널리 사용되고 있어 </a:t>
            </a:r>
            <a:r>
              <a:rPr lang="ko-KR" altLang="en-US" dirty="0" smtClean="0"/>
              <a:t>안정적이며 문서화도 비교적 </a:t>
            </a:r>
            <a:r>
              <a:rPr lang="ko-KR" altLang="en-US" dirty="0" smtClean="0"/>
              <a:t>잘되어있습니다</a:t>
            </a:r>
            <a:r>
              <a:rPr lang="en-US" altLang="ko-KR" dirty="0" smtClean="0"/>
              <a:t>. </a:t>
            </a:r>
            <a:r>
              <a:rPr lang="en-US" altLang="ko-KR" dirty="0" smtClean="0">
                <a:solidFill>
                  <a:schemeClr val="bg1"/>
                </a:solidFill>
              </a:rPr>
              <a:t>ROR(</a:t>
            </a:r>
            <a:r>
              <a:rPr lang="ko-KR" altLang="en-US" dirty="0" err="1" smtClean="0">
                <a:solidFill>
                  <a:schemeClr val="bg1"/>
                </a:solidFill>
              </a:rPr>
              <a:t>루비온레일즈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의 클라이언트 프레임웍이기도 하죠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en-US" altLang="ko-KR" baseline="0" dirty="0" smtClean="0">
                <a:solidFill>
                  <a:schemeClr val="bg1"/>
                </a:solidFill>
              </a:rPr>
              <a:t> </a:t>
            </a: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prototype.js</a:t>
            </a:r>
            <a:r>
              <a:rPr lang="ko-KR" altLang="en-US" dirty="0" smtClean="0">
                <a:solidFill>
                  <a:schemeClr val="bg1"/>
                </a:solidFill>
              </a:rPr>
              <a:t>는 자바스크립 자체 기능을 확장하고 편리하게 사용할 수 있도록 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en-US" altLang="ko-KR" dirty="0" err="1" smtClean="0">
                <a:solidFill>
                  <a:schemeClr val="bg1"/>
                </a:solidFill>
              </a:rPr>
              <a:t>scriptaculous</a:t>
            </a:r>
            <a:r>
              <a:rPr lang="ko-KR" altLang="en-US" dirty="0" smtClean="0">
                <a:solidFill>
                  <a:schemeClr val="bg1"/>
                </a:solidFill>
              </a:rPr>
              <a:t>는 </a:t>
            </a:r>
            <a:r>
              <a:rPr lang="en-US" altLang="ko-KR" dirty="0" smtClean="0">
                <a:solidFill>
                  <a:schemeClr val="bg1"/>
                </a:solidFill>
              </a:rPr>
              <a:t>prototype</a:t>
            </a:r>
            <a:r>
              <a:rPr lang="ko-KR" altLang="en-US" dirty="0" smtClean="0">
                <a:solidFill>
                  <a:schemeClr val="bg1"/>
                </a:solidFill>
              </a:rPr>
              <a:t>과 맞물려 돌아가는 </a:t>
            </a:r>
            <a:r>
              <a:rPr lang="en-US" altLang="ko-KR" dirty="0" smtClean="0">
                <a:solidFill>
                  <a:schemeClr val="bg1"/>
                </a:solidFill>
              </a:rPr>
              <a:t>UI(</a:t>
            </a:r>
            <a:r>
              <a:rPr lang="ko-KR" altLang="en-US" dirty="0" smtClean="0">
                <a:solidFill>
                  <a:schemeClr val="bg1"/>
                </a:solidFill>
              </a:rPr>
              <a:t>유저 인터페이스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라이브러리입니다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가지각색의 </a:t>
            </a:r>
            <a:r>
              <a:rPr lang="ko-KR" altLang="en-US" dirty="0" err="1" smtClean="0">
                <a:solidFill>
                  <a:schemeClr val="bg1"/>
                </a:solidFill>
              </a:rPr>
              <a:t>엘리먼트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이펙트와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드래그앤드롭</a:t>
            </a:r>
            <a:r>
              <a:rPr lang="ko-KR" altLang="en-US" dirty="0" smtClean="0">
                <a:solidFill>
                  <a:schemeClr val="bg1"/>
                </a:solidFill>
              </a:rPr>
              <a:t> 컨트롤러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en-US" altLang="ko-KR" baseline="0" dirty="0" smtClean="0">
                <a:solidFill>
                  <a:schemeClr val="bg1"/>
                </a:solidFill>
              </a:rPr>
              <a:t> DOM </a:t>
            </a:r>
            <a:r>
              <a:rPr lang="ko-KR" altLang="en-US" baseline="0" dirty="0" smtClean="0">
                <a:solidFill>
                  <a:schemeClr val="bg1"/>
                </a:solidFill>
              </a:rPr>
              <a:t>유틸리티 </a:t>
            </a:r>
            <a:r>
              <a:rPr lang="ko-KR" altLang="en-US" dirty="0" smtClean="0">
                <a:solidFill>
                  <a:schemeClr val="bg1"/>
                </a:solidFill>
              </a:rPr>
              <a:t>등을 제공하며 다양한 </a:t>
            </a:r>
            <a:r>
              <a:rPr lang="en-US" altLang="ko-KR" dirty="0" smtClean="0">
                <a:solidFill>
                  <a:schemeClr val="bg1"/>
                </a:solidFill>
              </a:rPr>
              <a:t>UI </a:t>
            </a:r>
            <a:r>
              <a:rPr lang="ko-KR" altLang="en-US" dirty="0" smtClean="0">
                <a:solidFill>
                  <a:schemeClr val="bg1"/>
                </a:solidFill>
              </a:rPr>
              <a:t>컴포넌트를 제작하기에도 효율적입니다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chemeClr val="bg1"/>
                </a:solidFill>
              </a:rPr>
              <a:t>이 </a:t>
            </a:r>
            <a:r>
              <a:rPr lang="ko-KR" altLang="en-US" dirty="0" smtClean="0">
                <a:solidFill>
                  <a:schemeClr val="bg1"/>
                </a:solidFill>
              </a:rPr>
              <a:t>두 라이브러리는 흔히들 말하는 </a:t>
            </a:r>
            <a:r>
              <a:rPr lang="en-US" altLang="ko-KR" dirty="0" smtClean="0">
                <a:solidFill>
                  <a:schemeClr val="bg1"/>
                </a:solidFill>
              </a:rPr>
              <a:t>“</a:t>
            </a:r>
            <a:r>
              <a:rPr lang="ko-KR" altLang="en-US" dirty="0" smtClean="0">
                <a:solidFill>
                  <a:schemeClr val="bg1"/>
                </a:solidFill>
              </a:rPr>
              <a:t>대세</a:t>
            </a:r>
            <a:r>
              <a:rPr lang="en-US" altLang="ko-KR" dirty="0" smtClean="0">
                <a:solidFill>
                  <a:schemeClr val="bg1"/>
                </a:solidFill>
              </a:rPr>
              <a:t>”</a:t>
            </a:r>
            <a:r>
              <a:rPr lang="ko-KR" altLang="en-US" dirty="0" smtClean="0">
                <a:solidFill>
                  <a:schemeClr val="bg1"/>
                </a:solidFill>
              </a:rPr>
              <a:t>라고 할 수 있겠습니다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en-US" altLang="ko-KR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aseline="0" dirty="0" smtClean="0">
                <a:solidFill>
                  <a:schemeClr val="bg1"/>
                </a:solidFill>
              </a:rPr>
              <a:t>단점이라면 </a:t>
            </a:r>
            <a:r>
              <a:rPr lang="ko-KR" altLang="en-US" baseline="0" dirty="0" smtClean="0">
                <a:solidFill>
                  <a:schemeClr val="bg1"/>
                </a:solidFill>
              </a:rPr>
              <a:t>최근 들어 </a:t>
            </a:r>
            <a:r>
              <a:rPr lang="ko-KR" altLang="en-US" baseline="0" dirty="0" smtClean="0">
                <a:solidFill>
                  <a:schemeClr val="bg1"/>
                </a:solidFill>
              </a:rPr>
              <a:t>버</a:t>
            </a:r>
            <a:r>
              <a:rPr lang="ko-KR" altLang="en-US" dirty="0" smtClean="0">
                <a:solidFill>
                  <a:schemeClr val="bg1"/>
                </a:solidFill>
              </a:rPr>
              <a:t>전이 오를 때 마다 계속해서 불어나는 덩치가 단점이라면 단점입니다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chemeClr val="bg1"/>
                </a:solidFill>
              </a:rPr>
              <a:t>잠시 데모를 시연하겠습니다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b="1" dirty="0" smtClean="0">
                <a:solidFill>
                  <a:schemeClr val="bg1"/>
                </a:solidFill>
              </a:rPr>
              <a:t>다음은 </a:t>
            </a:r>
            <a:r>
              <a:rPr lang="en-US" altLang="ko-KR" b="1" dirty="0" smtClean="0">
                <a:solidFill>
                  <a:schemeClr val="bg1"/>
                </a:solidFill>
              </a:rPr>
              <a:t>Dojo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  Toolkit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입니다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.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GUI(</a:t>
            </a:r>
            <a:r>
              <a:rPr lang="ko-KR" altLang="en-US" dirty="0" smtClean="0">
                <a:solidFill>
                  <a:schemeClr val="bg1"/>
                </a:solidFill>
              </a:rPr>
              <a:t>즉 그래픽 유저 인터페이스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와 자바스크립트 헬퍼를 모두 갖춘 </a:t>
            </a:r>
            <a:r>
              <a:rPr lang="ko-KR" altLang="en-US" dirty="0" err="1" smtClean="0">
                <a:solidFill>
                  <a:schemeClr val="bg1"/>
                </a:solidFill>
              </a:rPr>
              <a:t>통합형</a:t>
            </a:r>
            <a:r>
              <a:rPr lang="ko-KR" altLang="en-US" dirty="0" smtClean="0">
                <a:solidFill>
                  <a:schemeClr val="bg1"/>
                </a:solidFill>
              </a:rPr>
              <a:t> 라이브러리입니다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안정적이며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사용분야가 광범위하고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en-US" altLang="ko-KR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aseline="0" dirty="0" smtClean="0">
                <a:solidFill>
                  <a:schemeClr val="bg1"/>
                </a:solidFill>
              </a:rPr>
              <a:t>유저인터페이스에 충실합니다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r>
              <a:rPr lang="ko-KR" altLang="en-US" baseline="0" dirty="0" smtClean="0">
                <a:solidFill>
                  <a:schemeClr val="bg1"/>
                </a:solidFill>
              </a:rPr>
              <a:t>자바스크립트로 가능한 거의 모든 컨트롤러와 컴포넌트를 갖추고 있어 </a:t>
            </a:r>
            <a:r>
              <a:rPr lang="ko-KR" altLang="en-US" b="1" dirty="0" smtClean="0"/>
              <a:t>클라이언트 애플리케이션 개발에  매우 </a:t>
            </a:r>
            <a:r>
              <a:rPr lang="ko-KR" altLang="en-US" b="1" dirty="0" err="1" smtClean="0"/>
              <a:t>적합</a:t>
            </a:r>
            <a:r>
              <a:rPr lang="ko-KR" altLang="en-US" b="1" baseline="0" dirty="0" err="1" smtClean="0">
                <a:solidFill>
                  <a:schemeClr val="bg1"/>
                </a:solidFill>
              </a:rPr>
              <a:t>니다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. </a:t>
            </a:r>
            <a:endParaRPr lang="en-US" altLang="ko-KR" b="1" baseline="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b="1" baseline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aseline="0" dirty="0" smtClean="0">
                <a:solidFill>
                  <a:schemeClr val="bg1"/>
                </a:solidFill>
              </a:rPr>
              <a:t>일부 </a:t>
            </a:r>
            <a:r>
              <a:rPr lang="ko-KR" altLang="en-US" baseline="0" dirty="0" smtClean="0">
                <a:solidFill>
                  <a:schemeClr val="bg1"/>
                </a:solidFill>
              </a:rPr>
              <a:t>기능만을 분리해서 사용할 수 있는 구조로 되어있으나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커스터마이즈가</a:t>
            </a:r>
            <a:r>
              <a:rPr lang="ko-KR" altLang="en-US" baseline="0" dirty="0" smtClean="0">
                <a:solidFill>
                  <a:schemeClr val="bg1"/>
                </a:solidFill>
              </a:rPr>
              <a:t> 힘들고 다소 무겁다는 단점이 있습니다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chemeClr val="bg1"/>
                </a:solidFill>
              </a:rPr>
              <a:t>데모를 보시죠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baseline="0" dirty="0" smtClean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b="1" dirty="0" err="1" smtClean="0">
                <a:solidFill>
                  <a:schemeClr val="bg1"/>
                </a:solidFill>
              </a:rPr>
              <a:t>MooTools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입니다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초창기에는 </a:t>
            </a:r>
            <a:r>
              <a:rPr lang="en-US" altLang="ko-KR" b="0" dirty="0" smtClean="0">
                <a:solidFill>
                  <a:schemeClr val="bg1"/>
                </a:solidFill>
              </a:rPr>
              <a:t>prototype </a:t>
            </a:r>
            <a:r>
              <a:rPr lang="ko-KR" altLang="en-US" b="0" dirty="0" smtClean="0">
                <a:solidFill>
                  <a:schemeClr val="bg1"/>
                </a:solidFill>
              </a:rPr>
              <a:t>기반의</a:t>
            </a:r>
            <a:r>
              <a:rPr lang="en-US" altLang="ko-KR" b="0" dirty="0" smtClean="0">
                <a:solidFill>
                  <a:schemeClr val="bg1"/>
                </a:solidFill>
              </a:rPr>
              <a:t> script.aculo.us</a:t>
            </a:r>
            <a:r>
              <a:rPr lang="ko-KR" altLang="en-US" b="0" dirty="0" smtClean="0">
                <a:solidFill>
                  <a:schemeClr val="bg1"/>
                </a:solidFill>
              </a:rPr>
              <a:t>를 개선한 형태였으나 </a:t>
            </a:r>
            <a:r>
              <a:rPr lang="ko-KR" altLang="en-US" b="0" dirty="0" smtClean="0">
                <a:solidFill>
                  <a:schemeClr val="bg1"/>
                </a:solidFill>
              </a:rPr>
              <a:t>지금은 </a:t>
            </a:r>
            <a:r>
              <a:rPr lang="ko-KR" altLang="en-US" b="0" dirty="0" smtClean="0">
                <a:solidFill>
                  <a:schemeClr val="bg1"/>
                </a:solidFill>
              </a:rPr>
              <a:t>독립 라이브러리의 형태로 거듭났습니다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smtClean="0">
                <a:solidFill>
                  <a:schemeClr val="bg1"/>
                </a:solidFill>
              </a:rPr>
              <a:t>기능 세분화가 매우 잘 되어있어 최소한의 양으로 사용하는 것이 가능하며</a:t>
            </a:r>
            <a:r>
              <a:rPr lang="en-US" altLang="ko-KR" b="0" dirty="0" smtClean="0">
                <a:solidFill>
                  <a:schemeClr val="bg1"/>
                </a:solidFill>
              </a:rPr>
              <a:t>,</a:t>
            </a:r>
            <a:r>
              <a:rPr lang="ko-KR" altLang="en-US" b="0" dirty="0" smtClean="0">
                <a:solidFill>
                  <a:schemeClr val="bg1"/>
                </a:solidFill>
              </a:rPr>
              <a:t> 보다 효율적인 자바스크립트 </a:t>
            </a:r>
            <a:r>
              <a:rPr lang="ko-KR" altLang="en-US" b="0" dirty="0" err="1" smtClean="0">
                <a:solidFill>
                  <a:schemeClr val="bg1"/>
                </a:solidFill>
              </a:rPr>
              <a:t>헬퍼와</a:t>
            </a:r>
            <a:r>
              <a:rPr lang="ko-KR" altLang="en-US" b="0" dirty="0" smtClean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UI </a:t>
            </a:r>
            <a:r>
              <a:rPr lang="ko-KR" altLang="en-US" b="0" dirty="0" smtClean="0">
                <a:solidFill>
                  <a:schemeClr val="bg1"/>
                </a:solidFill>
              </a:rPr>
              <a:t>컨트롤러를 갖추고 있어 실제로도 다른 라이브러리들에 비해 성능과 속도 면에서 최적화가 잘 이루어져 있습니다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b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0" dirty="0" err="1" smtClean="0">
                <a:solidFill>
                  <a:schemeClr val="bg1"/>
                </a:solidFill>
              </a:rPr>
              <a:t>MooTools</a:t>
            </a:r>
            <a:r>
              <a:rPr lang="en-US" altLang="ko-KR" b="0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="0" baseline="0" dirty="0" smtClean="0">
                <a:solidFill>
                  <a:schemeClr val="bg1"/>
                </a:solidFill>
              </a:rPr>
              <a:t>역시 </a:t>
            </a:r>
            <a:r>
              <a:rPr lang="ko-KR" altLang="en-US" b="0" dirty="0" smtClean="0">
                <a:solidFill>
                  <a:schemeClr val="bg1"/>
                </a:solidFill>
              </a:rPr>
              <a:t>최근 들어서는 덩치가 많이 불어난 모습입니다</a:t>
            </a:r>
            <a:r>
              <a:rPr lang="en-US" altLang="ko-KR" b="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altLang="ko-KR" b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="0" dirty="0" smtClean="0">
                <a:solidFill>
                  <a:schemeClr val="bg1"/>
                </a:solidFill>
              </a:rPr>
              <a:t>한번 확인해 볼까요</a:t>
            </a:r>
            <a:r>
              <a:rPr lang="en-US" altLang="ko-KR" b="0" dirty="0" smtClean="0">
                <a:solidFill>
                  <a:schemeClr val="bg1"/>
                </a:solidFill>
              </a:rPr>
              <a:t>?</a:t>
            </a:r>
            <a:endParaRPr lang="en-US" altLang="ko-KR" b="0" dirty="0" smtClean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YAHOO! UI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err="1" smtClean="0">
                <a:solidFill>
                  <a:schemeClr val="bg1"/>
                </a:solidFill>
              </a:rPr>
              <a:t>야후</a:t>
            </a:r>
            <a:r>
              <a:rPr lang="en-US" altLang="ko-KR" b="1" dirty="0" smtClean="0">
                <a:solidFill>
                  <a:schemeClr val="bg1"/>
                </a:solidFill>
              </a:rPr>
              <a:t>! UI)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</a:rPr>
              <a:t>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err="1" smtClean="0">
                <a:solidFill>
                  <a:schemeClr val="bg1"/>
                </a:solidFill>
              </a:rPr>
              <a:t>야후에서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만들고 배포하였으며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</a:rPr>
              <a:t> 이름에서 알 수 있듯이 유저 인터페이스에 포커스를 둔 </a:t>
            </a:r>
            <a:r>
              <a:rPr lang="ko-KR" altLang="en-US" dirty="0" err="1" smtClean="0">
                <a:solidFill>
                  <a:schemeClr val="bg1"/>
                </a:solidFill>
              </a:rPr>
              <a:t>자바스크립</a:t>
            </a:r>
            <a:r>
              <a:rPr lang="ko-KR" altLang="en-US" dirty="0" smtClean="0">
                <a:solidFill>
                  <a:schemeClr val="bg1"/>
                </a:solidFill>
              </a:rPr>
              <a:t> 라이브러리입니다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문서화가 매우 잘 되어있고 안정적이며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야후</a:t>
            </a:r>
            <a:r>
              <a:rPr lang="ko-KR" altLang="en-US" dirty="0" smtClean="0">
                <a:solidFill>
                  <a:schemeClr val="bg1"/>
                </a:solidFill>
              </a:rPr>
              <a:t> 현지 </a:t>
            </a:r>
            <a:r>
              <a:rPr lang="ko-KR" altLang="en-US" baseline="0" dirty="0" smtClean="0">
                <a:solidFill>
                  <a:schemeClr val="bg1"/>
                </a:solidFill>
              </a:rPr>
              <a:t>개발자들에 의해 </a:t>
            </a:r>
            <a:r>
              <a:rPr lang="ko-KR" altLang="en-US" dirty="0" smtClean="0">
                <a:solidFill>
                  <a:schemeClr val="bg1"/>
                </a:solidFill>
              </a:rPr>
              <a:t>다양한 컴포넌트들이 개발되어있어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골라쓰는</a:t>
            </a:r>
            <a:r>
              <a:rPr lang="ko-KR" altLang="en-US" dirty="0" smtClean="0">
                <a:solidFill>
                  <a:schemeClr val="bg1"/>
                </a:solidFill>
              </a:rPr>
              <a:t> 재미가 있습니다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모든 브라우저에서 최적화가 잘된 애니메이션 성능을 보여주며 </a:t>
            </a:r>
            <a:r>
              <a:rPr lang="ko-KR" altLang="en-US" b="1" dirty="0" smtClean="0">
                <a:solidFill>
                  <a:schemeClr val="bg1"/>
                </a:solidFill>
              </a:rPr>
              <a:t>고수준의 이벤트처리가 가능하다는 것이 특징</a:t>
            </a:r>
            <a:r>
              <a:rPr lang="ko-KR" altLang="en-US" dirty="0" smtClean="0">
                <a:solidFill>
                  <a:schemeClr val="bg1"/>
                </a:solidFill>
              </a:rPr>
              <a:t>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단점이라면 </a:t>
            </a:r>
            <a:r>
              <a:rPr lang="ko-KR" altLang="en-US" dirty="0" smtClean="0">
                <a:solidFill>
                  <a:schemeClr val="bg1"/>
                </a:solidFill>
              </a:rPr>
              <a:t>역시 덩치가 크고 문법이 다소 생소합니다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="1" dirty="0" err="1" smtClean="0">
                <a:solidFill>
                  <a:schemeClr val="bg1"/>
                </a:solidFill>
              </a:rPr>
              <a:t>야후</a:t>
            </a:r>
            <a:r>
              <a:rPr lang="en-US" altLang="ko-KR" b="1" dirty="0" smtClean="0">
                <a:solidFill>
                  <a:schemeClr val="bg1"/>
                </a:solidFill>
              </a:rPr>
              <a:t>! UI</a:t>
            </a:r>
            <a:r>
              <a:rPr lang="ko-KR" altLang="en-US" b="1" dirty="0" smtClean="0">
                <a:solidFill>
                  <a:schemeClr val="bg1"/>
                </a:solidFill>
              </a:rPr>
              <a:t>의 </a:t>
            </a:r>
            <a:r>
              <a:rPr lang="ko-KR" altLang="en-US" dirty="0" smtClean="0">
                <a:solidFill>
                  <a:schemeClr val="bg1"/>
                </a:solidFill>
              </a:rPr>
              <a:t>데모는 생략하겠습니다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err="1" smtClean="0">
                <a:solidFill>
                  <a:schemeClr val="bg1"/>
                </a:solidFill>
              </a:rPr>
              <a:t>관심있으신</a:t>
            </a:r>
            <a:r>
              <a:rPr lang="ko-KR" altLang="en-US" dirty="0" smtClean="0">
                <a:solidFill>
                  <a:schemeClr val="bg1"/>
                </a:solidFill>
              </a:rPr>
              <a:t> 분들은 </a:t>
            </a:r>
            <a:r>
              <a:rPr lang="ko-KR" altLang="en-US" dirty="0" err="1" smtClean="0">
                <a:solidFill>
                  <a:schemeClr val="bg1"/>
                </a:solidFill>
              </a:rPr>
              <a:t>꼭한번</a:t>
            </a:r>
            <a:r>
              <a:rPr lang="ko-KR" altLang="en-US" dirty="0" smtClean="0">
                <a:solidFill>
                  <a:schemeClr val="bg1"/>
                </a:solidFill>
              </a:rPr>
              <a:t> 확인해 보시기 바랍니다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b="1" dirty="0" err="1" smtClean="0">
                <a:solidFill>
                  <a:schemeClr val="bg1"/>
                </a:solidFill>
              </a:rPr>
              <a:t>jQuery</a:t>
            </a:r>
            <a:r>
              <a:rPr lang="ko-KR" altLang="en-US" b="1" dirty="0" smtClean="0">
                <a:solidFill>
                  <a:schemeClr val="bg1"/>
                </a:solidFill>
              </a:rPr>
              <a:t>와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InterfaceElements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입니다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.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jQuery</a:t>
            </a:r>
            <a:r>
              <a:rPr lang="ko-KR" altLang="en-US" dirty="0" smtClean="0">
                <a:solidFill>
                  <a:schemeClr val="bg1"/>
                </a:solidFill>
              </a:rPr>
              <a:t>는 자바스크립트 헬퍼형 라이브러리이며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최근에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릴리즈된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0" dirty="0" err="1" smtClean="0">
                <a:solidFill>
                  <a:schemeClr val="bg1"/>
                </a:solidFill>
              </a:rPr>
              <a:t>InterfaceElements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는 </a:t>
            </a:r>
            <a:r>
              <a:rPr lang="en-US" altLang="ko-KR" sz="1200" b="0" dirty="0" err="1" smtClean="0">
                <a:solidFill>
                  <a:schemeClr val="bg1"/>
                </a:solidFill>
              </a:rPr>
              <a:t>jQuery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기반 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UI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라이브러리</a:t>
            </a:r>
            <a:r>
              <a:rPr lang="ko-KR" altLang="en-US" dirty="0" smtClean="0">
                <a:solidFill>
                  <a:schemeClr val="bg1"/>
                </a:solidFill>
              </a:rPr>
              <a:t>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prototype</a:t>
            </a:r>
            <a:r>
              <a:rPr lang="ko-KR" altLang="en-US" dirty="0" smtClean="0">
                <a:solidFill>
                  <a:schemeClr val="bg1"/>
                </a:solidFill>
              </a:rPr>
              <a:t>과 </a:t>
            </a:r>
            <a:r>
              <a:rPr lang="en-US" altLang="ko-KR" dirty="0" smtClean="0">
                <a:solidFill>
                  <a:schemeClr val="bg1"/>
                </a:solidFill>
              </a:rPr>
              <a:t>script.aculo.us</a:t>
            </a:r>
            <a:r>
              <a:rPr lang="ko-KR" altLang="en-US" dirty="0" smtClean="0">
                <a:solidFill>
                  <a:schemeClr val="bg1"/>
                </a:solidFill>
              </a:rPr>
              <a:t>와의 관계와 비슷하다고 보시면 되겠습니다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jQuery</a:t>
            </a:r>
            <a:r>
              <a:rPr lang="ko-KR" altLang="en-US" dirty="0" smtClean="0">
                <a:solidFill>
                  <a:schemeClr val="bg1"/>
                </a:solidFill>
              </a:rPr>
              <a:t>는 치가 떨릴 만큼의 자바스크립트 생산 편의성을 제공합니다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심지어 </a:t>
            </a:r>
            <a:r>
              <a:rPr lang="en-US" altLang="ko-KR" b="0" dirty="0" err="1" smtClean="0">
                <a:solidFill>
                  <a:schemeClr val="bg1"/>
                </a:solidFill>
              </a:rPr>
              <a:t>jQuery</a:t>
            </a:r>
            <a:r>
              <a:rPr lang="ko-KR" altLang="en-US" b="0" dirty="0" smtClean="0">
                <a:solidFill>
                  <a:schemeClr val="bg1"/>
                </a:solidFill>
              </a:rPr>
              <a:t>는 </a:t>
            </a:r>
            <a:r>
              <a:rPr lang="en-US" altLang="ko-KR" dirty="0" smtClean="0">
                <a:solidFill>
                  <a:schemeClr val="bg1"/>
                </a:solidFill>
              </a:rPr>
              <a:t>prototype</a:t>
            </a:r>
            <a:r>
              <a:rPr lang="ko-KR" altLang="en-US" dirty="0" smtClean="0">
                <a:solidFill>
                  <a:schemeClr val="bg1"/>
                </a:solidFill>
              </a:rPr>
              <a:t>의 비효율적인 면을 적나라하게 공략하기도 하지요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en-US" altLang="ko-KR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헬퍼</a:t>
            </a:r>
            <a:r>
              <a:rPr lang="ko-KR" altLang="en-US" baseline="0" dirty="0" smtClean="0">
                <a:solidFill>
                  <a:schemeClr val="bg1"/>
                </a:solidFill>
              </a:rPr>
              <a:t> 이외의 컨트롤러들은 플러그인의 형태로 제공하고 있으며 </a:t>
            </a:r>
            <a:r>
              <a:rPr lang="en-US" altLang="ko-KR" b="0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b="0" dirty="0" smtClean="0">
                <a:solidFill>
                  <a:schemeClr val="bg1"/>
                </a:solidFill>
              </a:rPr>
              <a:t> </a:t>
            </a:r>
            <a:r>
              <a:rPr lang="ko-KR" altLang="en-US" b="0" dirty="0" smtClean="0">
                <a:solidFill>
                  <a:schemeClr val="bg1"/>
                </a:solidFill>
              </a:rPr>
              <a:t>홈페이지에는 </a:t>
            </a:r>
            <a:r>
              <a:rPr lang="ko-KR" altLang="en-US" baseline="0" dirty="0" smtClean="0">
                <a:solidFill>
                  <a:schemeClr val="bg1"/>
                </a:solidFill>
              </a:rPr>
              <a:t>여러 개발자들에 의해 다양한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플러그인들이</a:t>
            </a:r>
            <a:r>
              <a:rPr lang="ko-KR" altLang="en-US" baseline="0" dirty="0" smtClean="0">
                <a:solidFill>
                  <a:schemeClr val="bg1"/>
                </a:solidFill>
              </a:rPr>
              <a:t> 준비되어 있습니다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endParaRPr lang="en-US" altLang="ko-KR" baseline="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aseline="0" dirty="0" smtClean="0">
                <a:solidFill>
                  <a:schemeClr val="bg1"/>
                </a:solidFill>
              </a:rPr>
              <a:t>Prototype</a:t>
            </a:r>
            <a:r>
              <a:rPr lang="ko-KR" altLang="en-US" baseline="0" dirty="0" smtClean="0">
                <a:solidFill>
                  <a:schemeClr val="bg1"/>
                </a:solidFill>
              </a:rPr>
              <a:t>에 지친 사용자들이 옮겨가기에 안성 맞춤입니다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r>
              <a:rPr lang="ko-KR" altLang="en-US" baseline="0" dirty="0" smtClean="0">
                <a:solidFill>
                  <a:schemeClr val="bg1"/>
                </a:solidFill>
              </a:rPr>
              <a:t>하지만 </a:t>
            </a:r>
            <a:r>
              <a:rPr lang="en-US" altLang="ko-KR" baseline="0" dirty="0" smtClean="0">
                <a:solidFill>
                  <a:schemeClr val="bg1"/>
                </a:solidFill>
              </a:rPr>
              <a:t>DOM</a:t>
            </a:r>
            <a:r>
              <a:rPr lang="en-US" altLang="ko-KR" baseline="0" dirty="0" smtClean="0">
                <a:solidFill>
                  <a:schemeClr val="bg1"/>
                </a:solidFill>
              </a:rPr>
              <a:t>(</a:t>
            </a:r>
            <a:r>
              <a:rPr lang="ko-KR" altLang="en-US" baseline="0" dirty="0" smtClean="0">
                <a:solidFill>
                  <a:schemeClr val="bg1"/>
                </a:solidFill>
              </a:rPr>
              <a:t>다큐먼트 오브젝트 모델</a:t>
            </a:r>
            <a:r>
              <a:rPr lang="en-US" altLang="ko-KR" baseline="0" dirty="0" smtClean="0">
                <a:solidFill>
                  <a:schemeClr val="bg1"/>
                </a:solidFill>
              </a:rPr>
              <a:t>)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셀렉터와</a:t>
            </a:r>
            <a:r>
              <a:rPr lang="ko-KR" altLang="en-US" baseline="0" dirty="0" smtClean="0">
                <a:solidFill>
                  <a:schemeClr val="bg1"/>
                </a:solidFill>
              </a:rPr>
              <a:t> 같은 특정 부분에서는 성능이 떨어지거나 불안정한 모습을 보이기도 합니다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aseline="0" dirty="0" smtClean="0">
                <a:solidFill>
                  <a:schemeClr val="bg1"/>
                </a:solidFill>
              </a:rPr>
              <a:t>인터페이스 라이브러리의 데모를 시연하겠습니다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</a:t>
            </a:r>
            <a:endParaRPr lang="en-US" altLang="ko-KR" baseline="0" dirty="0" smtClean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b="1" dirty="0" err="1" smtClean="0">
                <a:solidFill>
                  <a:schemeClr val="bg1"/>
                </a:solidFill>
              </a:rPr>
              <a:t>Extjs</a:t>
            </a:r>
            <a:r>
              <a:rPr lang="ko-KR" altLang="en-US" b="1" dirty="0" smtClean="0">
                <a:solidFill>
                  <a:schemeClr val="bg1"/>
                </a:solidFill>
              </a:rPr>
              <a:t>는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애드인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GUI(</a:t>
            </a:r>
            <a:r>
              <a:rPr lang="ko-KR" altLang="en-US" dirty="0" smtClean="0">
                <a:solidFill>
                  <a:schemeClr val="bg1"/>
                </a:solidFill>
              </a:rPr>
              <a:t>그래픽 유저 인터페이스</a:t>
            </a:r>
            <a:r>
              <a:rPr lang="en-US" altLang="ko-KR" dirty="0" smtClean="0">
                <a:solidFill>
                  <a:schemeClr val="bg1"/>
                </a:solidFill>
              </a:rPr>
              <a:t>) </a:t>
            </a:r>
            <a:r>
              <a:rPr lang="ko-KR" altLang="en-US" dirty="0" smtClean="0">
                <a:solidFill>
                  <a:schemeClr val="bg1"/>
                </a:solidFill>
              </a:rPr>
              <a:t>컴포넌트 라이브러리 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err="1" smtClean="0">
                <a:solidFill>
                  <a:schemeClr val="bg1"/>
                </a:solidFill>
              </a:rPr>
              <a:t>야후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UI, Prototype &amp; script.aculo.us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그리고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0" dirty="0" err="1" smtClean="0">
                <a:solidFill>
                  <a:schemeClr val="bg1"/>
                </a:solidFill>
              </a:rPr>
              <a:t>jQuery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와 맡물려서 쓸 수 있으며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기존 라이브러리에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애드인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 형태로 사용할 수 있습니다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.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즉 자체적으로는 돌아가지 않는다는 말이죠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.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컴포넌트의 종류는 윈도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파일트리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툴바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스크롤바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탭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풀다운메뉴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콘텍스트메뉴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0" dirty="0" err="1" smtClean="0">
                <a:solidFill>
                  <a:schemeClr val="bg1"/>
                </a:solidFill>
              </a:rPr>
              <a:t>콤보박스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 등 거의 모든 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GUI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컴포넌트를 갖추고 있습니다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. </a:t>
            </a:r>
            <a:endParaRPr lang="en-US" altLang="ko-KR" sz="1200" b="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200" b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sz="1200" b="0" dirty="0" smtClean="0">
                <a:solidFill>
                  <a:schemeClr val="bg1"/>
                </a:solidFill>
              </a:rPr>
              <a:t>단점이라면 </a:t>
            </a:r>
            <a:r>
              <a:rPr lang="ko-KR" altLang="en-US" sz="1200" b="0" dirty="0" smtClean="0">
                <a:solidFill>
                  <a:schemeClr val="bg1"/>
                </a:solidFill>
              </a:rPr>
              <a:t>유료입니다</a:t>
            </a:r>
            <a:r>
              <a:rPr lang="en-US" altLang="ko-KR" sz="1200" b="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solidFill>
                  <a:schemeClr val="bg1"/>
                </a:solidFill>
              </a:rPr>
              <a:t>GWT(</a:t>
            </a:r>
            <a:r>
              <a:rPr lang="ko-KR" altLang="en-US" b="1" dirty="0" err="1" smtClean="0">
                <a:solidFill>
                  <a:schemeClr val="bg1"/>
                </a:solidFill>
              </a:rPr>
              <a:t>구글</a:t>
            </a:r>
            <a:r>
              <a:rPr lang="ko-KR" altLang="en-US" b="1" dirty="0" smtClean="0">
                <a:solidFill>
                  <a:schemeClr val="bg1"/>
                </a:solidFill>
              </a:rPr>
              <a:t>  웹 </a:t>
            </a:r>
            <a:r>
              <a:rPr lang="ko-KR" altLang="en-US" b="1" dirty="0" err="1" smtClean="0">
                <a:solidFill>
                  <a:schemeClr val="bg1"/>
                </a:solidFill>
              </a:rPr>
              <a:t>툴킷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r>
              <a:rPr lang="ko-KR" altLang="en-US" b="1" dirty="0" smtClean="0">
                <a:solidFill>
                  <a:schemeClr val="bg1"/>
                </a:solidFill>
              </a:rPr>
              <a:t>은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구글에서</a:t>
            </a:r>
            <a:r>
              <a:rPr lang="ko-KR" altLang="en-US" baseline="0" dirty="0" smtClean="0">
                <a:solidFill>
                  <a:schemeClr val="bg1"/>
                </a:solidFill>
              </a:rPr>
              <a:t> 만들고 배포한 자바스크립트 개발 도구입니다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r>
              <a:rPr lang="ko-KR" altLang="en-US" baseline="0" dirty="0" smtClean="0">
                <a:solidFill>
                  <a:schemeClr val="bg1"/>
                </a:solidFill>
              </a:rPr>
              <a:t>라이브러리라기 보다는 자바기반 자바스크립트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툴킷입니다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r>
              <a:rPr lang="ko-KR" altLang="en-US" baseline="0" dirty="0" smtClean="0">
                <a:solidFill>
                  <a:schemeClr val="bg1"/>
                </a:solidFill>
              </a:rPr>
              <a:t>자바스크립트 언어를 사용하지 않고 자바를 통해 자바스크립트를 개발했을 때의 장점을 부각하여 자바스크립트의 디버깅과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테스팅의</a:t>
            </a:r>
            <a:r>
              <a:rPr lang="ko-KR" altLang="en-US" baseline="0" dirty="0" smtClean="0">
                <a:solidFill>
                  <a:schemeClr val="bg1"/>
                </a:solidFill>
              </a:rPr>
              <a:t> 어려움을 극복할 수 있다고 합니다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solidFill>
                  <a:schemeClr val="bg1"/>
                </a:solidFill>
              </a:rPr>
              <a:t>하지만 </a:t>
            </a:r>
            <a:r>
              <a:rPr lang="ko-KR" altLang="en-US" baseline="0" dirty="0" smtClean="0">
                <a:solidFill>
                  <a:schemeClr val="bg1"/>
                </a:solidFill>
              </a:rPr>
              <a:t>자바를 알아야 하며</a:t>
            </a:r>
            <a:r>
              <a:rPr lang="en-US" altLang="ko-KR" baseline="0" dirty="0" smtClean="0">
                <a:solidFill>
                  <a:schemeClr val="bg1"/>
                </a:solidFill>
              </a:rPr>
              <a:t>, </a:t>
            </a:r>
            <a:r>
              <a:rPr lang="ko-KR" altLang="en-US" baseline="0" dirty="0" smtClean="0">
                <a:solidFill>
                  <a:schemeClr val="bg1"/>
                </a:solidFill>
              </a:rPr>
              <a:t>작은 기능을 구현하기 위해서도 많은 양의 자바 코드를 작성해야 하는 불편함이 있습니다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r>
              <a:rPr lang="en-US" altLang="ko-KR" baseline="0" dirty="0" smtClean="0">
                <a:solidFill>
                  <a:schemeClr val="bg1"/>
                </a:solidFill>
              </a:rPr>
              <a:t>(</a:t>
            </a:r>
            <a:r>
              <a:rPr lang="ko-KR" altLang="en-US" baseline="0" dirty="0" smtClean="0">
                <a:solidFill>
                  <a:schemeClr val="bg1"/>
                </a:solidFill>
              </a:rPr>
              <a:t>혹시</a:t>
            </a:r>
            <a:r>
              <a:rPr lang="en-US" altLang="ko-KR" baseline="0" dirty="0" smtClean="0">
                <a:solidFill>
                  <a:schemeClr val="bg1"/>
                </a:solidFill>
              </a:rPr>
              <a:t>,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구글에</a:t>
            </a:r>
            <a:r>
              <a:rPr lang="ko-KR" altLang="en-US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aseline="0" dirty="0" smtClean="0">
                <a:solidFill>
                  <a:schemeClr val="bg1"/>
                </a:solidFill>
              </a:rPr>
              <a:t>입사를 생각하시는 분이라면 </a:t>
            </a:r>
            <a:r>
              <a:rPr lang="ko-KR" altLang="en-US" baseline="0" dirty="0" smtClean="0">
                <a:solidFill>
                  <a:schemeClr val="bg1"/>
                </a:solidFill>
              </a:rPr>
              <a:t>선택이 아닌 필수겠지요</a:t>
            </a:r>
            <a:r>
              <a:rPr lang="en-US" altLang="ko-KR" baseline="0" dirty="0" smtClean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</a:rPr>
              <a:t>Rico</a:t>
            </a:r>
            <a:r>
              <a:rPr lang="ko-KR" altLang="en-US" b="1" dirty="0" smtClean="0">
                <a:solidFill>
                  <a:schemeClr val="bg1"/>
                </a:solidFill>
              </a:rPr>
              <a:t>는</a:t>
            </a:r>
            <a:r>
              <a:rPr lang="en-US" b="1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script.aculo.us</a:t>
            </a:r>
            <a:r>
              <a:rPr lang="ko-KR" altLang="en-US" b="0" dirty="0" smtClean="0">
                <a:solidFill>
                  <a:schemeClr val="bg1"/>
                </a:solidFill>
              </a:rPr>
              <a:t>와 마찬가지로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aseline="0" dirty="0" smtClean="0">
                <a:solidFill>
                  <a:schemeClr val="bg1"/>
                </a:solidFill>
              </a:rPr>
              <a:t>다양한 화면효과에만 포커스를 둔 라이브러리입니다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엔리먼트의</a:t>
            </a:r>
            <a:r>
              <a:rPr lang="ko-KR" altLang="en-US" baseline="0" dirty="0" smtClean="0">
                <a:solidFill>
                  <a:schemeClr val="bg1"/>
                </a:solidFill>
              </a:rPr>
              <a:t> 변형 및 이동에 애니메이션 효과를 사용할 수 있습니다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solidFill>
                  <a:schemeClr val="bg1"/>
                </a:solidFill>
              </a:rPr>
              <a:t>문서화가 </a:t>
            </a:r>
            <a:r>
              <a:rPr lang="ko-KR" altLang="en-US" baseline="0" dirty="0" smtClean="0">
                <a:solidFill>
                  <a:schemeClr val="bg1"/>
                </a:solidFill>
              </a:rPr>
              <a:t>잘 되어있지 않고 보급률 또한 저조하다는 단점이 있습니다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xajax</a:t>
            </a:r>
            <a:r>
              <a:rPr lang="en-US" b="1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(</a:t>
            </a:r>
            <a:r>
              <a:rPr lang="ko-KR" altLang="en-US" b="1" baseline="0" dirty="0" err="1" smtClean="0">
                <a:solidFill>
                  <a:schemeClr val="bg1"/>
                </a:solidFill>
              </a:rPr>
              <a:t>사젝스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) 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는 </a:t>
            </a:r>
            <a:r>
              <a:rPr lang="en-US" altLang="ko-KR" baseline="0" dirty="0" smtClean="0">
                <a:solidFill>
                  <a:schemeClr val="bg1"/>
                </a:solidFill>
              </a:rPr>
              <a:t>PHP</a:t>
            </a:r>
            <a:r>
              <a:rPr lang="ko-KR" altLang="en-US" baseline="0" dirty="0" smtClean="0">
                <a:solidFill>
                  <a:schemeClr val="bg1"/>
                </a:solidFill>
              </a:rPr>
              <a:t>에서 </a:t>
            </a:r>
            <a:r>
              <a:rPr lang="en-US" altLang="ko-KR" baseline="0" dirty="0" smtClean="0">
                <a:solidFill>
                  <a:schemeClr val="bg1"/>
                </a:solidFill>
              </a:rPr>
              <a:t>Ajax</a:t>
            </a:r>
            <a:r>
              <a:rPr lang="ko-KR" altLang="en-US" baseline="0" dirty="0" smtClean="0">
                <a:solidFill>
                  <a:schemeClr val="bg1"/>
                </a:solidFill>
              </a:rPr>
              <a:t>를 수월하게 구현하기 위한 라이브러리입니다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r>
              <a:rPr lang="ko-KR" altLang="en-US" baseline="0" dirty="0" smtClean="0">
                <a:solidFill>
                  <a:schemeClr val="bg1"/>
                </a:solidFill>
              </a:rPr>
              <a:t>단순히 </a:t>
            </a:r>
            <a:r>
              <a:rPr lang="en-US" altLang="ko-KR" baseline="0" dirty="0" smtClean="0">
                <a:solidFill>
                  <a:schemeClr val="bg1"/>
                </a:solidFill>
              </a:rPr>
              <a:t>Ajax</a:t>
            </a:r>
            <a:r>
              <a:rPr lang="ko-KR" altLang="en-US" baseline="0" dirty="0" smtClean="0">
                <a:solidFill>
                  <a:schemeClr val="bg1"/>
                </a:solidFill>
              </a:rPr>
              <a:t>에만 포커스가 집중되어 있고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서버단</a:t>
            </a:r>
            <a:r>
              <a:rPr lang="ko-KR" altLang="en-US" baseline="0" dirty="0" smtClean="0">
                <a:solidFill>
                  <a:schemeClr val="bg1"/>
                </a:solidFill>
              </a:rPr>
              <a:t> 소스를 포함하고 있어 </a:t>
            </a:r>
            <a:r>
              <a:rPr lang="en-US" altLang="ko-KR" baseline="0" dirty="0" smtClean="0">
                <a:solidFill>
                  <a:schemeClr val="bg1"/>
                </a:solidFill>
              </a:rPr>
              <a:t>Ajax</a:t>
            </a:r>
            <a:r>
              <a:rPr lang="ko-KR" altLang="en-US" baseline="0" dirty="0" smtClean="0">
                <a:solidFill>
                  <a:schemeClr val="bg1"/>
                </a:solidFill>
              </a:rPr>
              <a:t>가 사용되지 않던 사이트를 </a:t>
            </a:r>
            <a:r>
              <a:rPr lang="en-US" altLang="ko-KR" baseline="0" dirty="0" smtClean="0">
                <a:solidFill>
                  <a:schemeClr val="bg1"/>
                </a:solidFill>
              </a:rPr>
              <a:t>Ajax </a:t>
            </a:r>
            <a:r>
              <a:rPr lang="ko-KR" altLang="en-US" baseline="0" dirty="0" smtClean="0">
                <a:solidFill>
                  <a:schemeClr val="bg1"/>
                </a:solidFill>
              </a:rPr>
              <a:t>통신방식으로 변경 사용하고자 할 때 유용합니다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solidFill>
                  <a:schemeClr val="bg1"/>
                </a:solidFill>
              </a:rPr>
              <a:t>단점이라면</a:t>
            </a:r>
            <a:r>
              <a:rPr lang="en-US" altLang="ko-KR" baseline="0" dirty="0" smtClean="0">
                <a:solidFill>
                  <a:schemeClr val="bg1"/>
                </a:solidFill>
              </a:rPr>
              <a:t>, Ajax </a:t>
            </a:r>
            <a:r>
              <a:rPr lang="ko-KR" altLang="en-US" baseline="0" dirty="0" smtClean="0">
                <a:solidFill>
                  <a:schemeClr val="bg1"/>
                </a:solidFill>
              </a:rPr>
              <a:t>외에 기능은 전혀 없다는 것입니다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오늘 제가 발표할 내용에 대하여 먼저 간략히 말씀 드리겠습니다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자바스크립트 라이브러리의 종류와 특징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이라는 매우 딱딱한 주제로 한시간동안 여러분들께 말씀 드리고자 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err="1" smtClean="0">
                <a:solidFill>
                  <a:schemeClr val="bg1"/>
                </a:solidFill>
              </a:rPr>
              <a:t>MochiKit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은 </a:t>
            </a:r>
            <a:r>
              <a:rPr lang="ko-KR" altLang="en-US" baseline="0" dirty="0" smtClean="0">
                <a:solidFill>
                  <a:schemeClr val="bg1"/>
                </a:solidFill>
              </a:rPr>
              <a:t>자바스크립트 프로그래밍을 </a:t>
            </a:r>
            <a:r>
              <a:rPr lang="ko-KR" altLang="en-US" dirty="0" smtClean="0"/>
              <a:t>파이썬을 짜듯이 사용할 수 있게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다양한 라이브러리들을 지원하며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ko-KR" altLang="en-US" dirty="0" err="1" smtClean="0"/>
              <a:t>로깅모듈과</a:t>
            </a:r>
            <a:r>
              <a:rPr lang="ko-KR" altLang="en-US" dirty="0" smtClean="0"/>
              <a:t> 디버깅 콘솔을 제공하여 자체적인 디버깅이 가능합니다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단점이라면 </a:t>
            </a:r>
            <a:r>
              <a:rPr lang="ko-KR" altLang="en-US" dirty="0" err="1" smtClean="0"/>
              <a:t>파이썬을</a:t>
            </a:r>
            <a:r>
              <a:rPr lang="ko-KR" altLang="en-US" dirty="0" smtClean="0"/>
              <a:t> 모르는 사용자는 문법이 다소 생소하다는 것입니다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solidFill>
                  <a:schemeClr val="bg1"/>
                </a:solidFill>
              </a:rPr>
              <a:t>끝으로 </a:t>
            </a:r>
            <a:r>
              <a:rPr lang="en-US" altLang="ko-KR" b="1" dirty="0" err="1" smtClean="0">
                <a:solidFill>
                  <a:schemeClr val="bg1"/>
                </a:solidFill>
              </a:rPr>
              <a:t>qooxdoo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(</a:t>
            </a:r>
            <a:r>
              <a:rPr lang="ko-KR" altLang="en-US" b="1" baseline="0" dirty="0" err="1" smtClean="0">
                <a:solidFill>
                  <a:schemeClr val="bg1"/>
                </a:solidFill>
              </a:rPr>
              <a:t>쿠두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?)</a:t>
            </a:r>
            <a:r>
              <a:rPr lang="ko-KR" altLang="en-US" b="1" baseline="0" dirty="0" smtClean="0">
                <a:solidFill>
                  <a:schemeClr val="bg1"/>
                </a:solidFill>
              </a:rPr>
              <a:t>는</a:t>
            </a:r>
            <a:r>
              <a:rPr lang="en-US" altLang="ko-KR" b="1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dojo</a:t>
            </a:r>
            <a:r>
              <a:rPr lang="ko-KR" altLang="en-US" dirty="0" smtClean="0">
                <a:solidFill>
                  <a:schemeClr val="bg1"/>
                </a:solidFill>
              </a:rPr>
              <a:t>와 마찬가지로 </a:t>
            </a:r>
            <a:r>
              <a:rPr lang="en-US" altLang="ko-KR" dirty="0" smtClean="0">
                <a:solidFill>
                  <a:schemeClr val="bg1"/>
                </a:solidFill>
              </a:rPr>
              <a:t>GUI</a:t>
            </a:r>
            <a:r>
              <a:rPr lang="ko-KR" altLang="en-US" dirty="0" smtClean="0">
                <a:solidFill>
                  <a:schemeClr val="bg1"/>
                </a:solidFill>
              </a:rPr>
              <a:t>에 포커스를 둔 통합형 라이브러리입니다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로드가</a:t>
            </a:r>
            <a:r>
              <a:rPr lang="ko-KR" altLang="en-US" baseline="0" dirty="0" smtClean="0">
                <a:solidFill>
                  <a:schemeClr val="bg1"/>
                </a:solidFill>
              </a:rPr>
              <a:t> 완료된 후의 </a:t>
            </a:r>
            <a:r>
              <a:rPr lang="ko-KR" altLang="en-US" baseline="0" dirty="0" err="1" smtClean="0">
                <a:solidFill>
                  <a:schemeClr val="bg1"/>
                </a:solidFill>
              </a:rPr>
              <a:t>퍼포먼스는</a:t>
            </a:r>
            <a:r>
              <a:rPr lang="ko-KR" altLang="en-US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매우 훌륭합니다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완성도가 띄어나며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</a:rPr>
              <a:t> 대부분의 </a:t>
            </a:r>
            <a:r>
              <a:rPr lang="en-US" altLang="ko-KR" dirty="0" smtClean="0">
                <a:solidFill>
                  <a:schemeClr val="bg1"/>
                </a:solidFill>
              </a:rPr>
              <a:t>GUI</a:t>
            </a:r>
            <a:r>
              <a:rPr lang="ko-KR" altLang="en-US" dirty="0" smtClean="0">
                <a:solidFill>
                  <a:schemeClr val="bg1"/>
                </a:solidFill>
              </a:rPr>
              <a:t> 컴포넌트들을 갖추고 있습니다</a:t>
            </a:r>
            <a:r>
              <a:rPr lang="en-US" altLang="ko-KR" dirty="0" smtClean="0">
                <a:solidFill>
                  <a:schemeClr val="bg1"/>
                </a:solidFill>
              </a:rPr>
              <a:t>. Dojo</a:t>
            </a:r>
            <a:r>
              <a:rPr lang="ko-KR" altLang="en-US" dirty="0" smtClean="0">
                <a:solidFill>
                  <a:schemeClr val="bg1"/>
                </a:solidFill>
              </a:rPr>
              <a:t>와 마찬가지로 </a:t>
            </a:r>
            <a:r>
              <a:rPr lang="ko-KR" altLang="en-US" dirty="0" smtClean="0"/>
              <a:t>클라이언트 애플리케이션 개발에 적합</a:t>
            </a:r>
            <a:r>
              <a:rPr lang="ko-KR" altLang="en-US" baseline="0" dirty="0" smtClean="0">
                <a:solidFill>
                  <a:schemeClr val="bg1"/>
                </a:solidFill>
              </a:rPr>
              <a:t>니다</a:t>
            </a:r>
            <a:r>
              <a:rPr lang="en-US" altLang="ko-KR" baseline="0" dirty="0" smtClean="0">
                <a:solidFill>
                  <a:schemeClr val="bg1"/>
                </a:solidFill>
              </a:rPr>
              <a:t>. </a:t>
            </a: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solidFill>
                  <a:schemeClr val="bg1"/>
                </a:solidFill>
              </a:rPr>
              <a:t>하지만</a:t>
            </a:r>
            <a:r>
              <a:rPr lang="en-US" altLang="ko-KR" baseline="0" dirty="0" smtClean="0">
                <a:solidFill>
                  <a:schemeClr val="bg1"/>
                </a:solidFill>
              </a:rPr>
              <a:t>,</a:t>
            </a:r>
            <a:r>
              <a:rPr lang="ko-KR" altLang="en-US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700kb</a:t>
            </a:r>
            <a:r>
              <a:rPr lang="ko-KR" altLang="en-US" dirty="0" smtClean="0">
                <a:solidFill>
                  <a:schemeClr val="bg1"/>
                </a:solidFill>
              </a:rPr>
              <a:t>나 되는 용량은 좌절스럽기까지합니다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chemeClr val="bg1"/>
                </a:solidFill>
              </a:rPr>
              <a:t>정말 그러한지 확인해 볼까요</a:t>
            </a:r>
            <a:r>
              <a:rPr lang="en-US" altLang="ko-KR" dirty="0" smtClean="0">
                <a:solidFill>
                  <a:schemeClr val="bg1"/>
                </a:solidFill>
              </a:rPr>
              <a:t>?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baseline="0" dirty="0" smtClean="0"/>
              <a:t>이 것으로 총 </a:t>
            </a:r>
            <a:r>
              <a:rPr lang="en-US" altLang="ko-KR" baseline="0" dirty="0" smtClean="0"/>
              <a:t>13</a:t>
            </a:r>
            <a:r>
              <a:rPr lang="ko-KR" altLang="en-US" baseline="0" dirty="0" smtClean="0"/>
              <a:t>가지 자바스크립트의 종류와 특징에 대해 </a:t>
            </a:r>
            <a:r>
              <a:rPr lang="ko-KR" altLang="en-US" baseline="0" dirty="0" smtClean="0"/>
              <a:t>알아보고 몇몇 예제들을 살펴 보았습니다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이제 </a:t>
            </a:r>
            <a:r>
              <a:rPr lang="ko-KR" altLang="en-US" baseline="0" dirty="0" smtClean="0"/>
              <a:t>이들의 선호도를 알아봅시다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 자료는 </a:t>
            </a:r>
            <a:r>
              <a:rPr lang="en-US" altLang="ko-KR" dirty="0" smtClean="0"/>
              <a:t>ajaxian.com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2006</a:t>
            </a:r>
            <a:r>
              <a:rPr lang="ko-KR" altLang="en-US" dirty="0" smtClean="0"/>
              <a:t>년에 조사한 내용입니다</a:t>
            </a:r>
            <a:r>
              <a:rPr lang="en-US" altLang="ko-KR" dirty="0" smtClean="0"/>
              <a:t>. ajaxian.com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Ajax</a:t>
            </a:r>
            <a:r>
              <a:rPr lang="ko-KR" altLang="en-US" dirty="0" smtClean="0"/>
              <a:t>를 전문으로 다루는 유명한 외국 </a:t>
            </a:r>
            <a:r>
              <a:rPr lang="ko-KR" altLang="en-US" dirty="0" err="1" smtClean="0"/>
              <a:t>블로그죠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자료는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한 주에 걸쳐 </a:t>
            </a:r>
            <a:r>
              <a:rPr lang="en-US" altLang="ko-KR" b="1" dirty="0" smtClean="0"/>
              <a:t>865</a:t>
            </a:r>
            <a:r>
              <a:rPr lang="ko-KR" altLang="en-US" b="1" dirty="0" smtClean="0"/>
              <a:t>명이 응답한 결과라고 </a:t>
            </a:r>
            <a:r>
              <a:rPr lang="ko-KR" altLang="en-US" dirty="0" smtClean="0"/>
              <a:t>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다소 신빙성이 떨어지기는 하지만 현재상황도 위 조사내용과 크게 변동이 없을 것이라 생각됩니다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50%</a:t>
            </a:r>
            <a:r>
              <a:rPr lang="ko-KR" altLang="en-US" dirty="0" smtClean="0"/>
              <a:t>에 육박하는 사용자가 </a:t>
            </a:r>
            <a:r>
              <a:rPr lang="en-US" altLang="ko-KR" dirty="0" smtClean="0"/>
              <a:t>prototype &amp;</a:t>
            </a:r>
            <a:r>
              <a:rPr lang="en-US" altLang="ko-KR" baseline="0" dirty="0" smtClean="0"/>
              <a:t> </a:t>
            </a:r>
            <a:r>
              <a:rPr lang="en-US" altLang="ko-KR" dirty="0" err="1" smtClean="0"/>
              <a:t>scriptaculous</a:t>
            </a:r>
            <a:r>
              <a:rPr lang="ko-KR" altLang="en-US" dirty="0" smtClean="0"/>
              <a:t>를 선호하고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뒤를 이어 </a:t>
            </a:r>
            <a:r>
              <a:rPr lang="en-US" altLang="ko-KR" dirty="0" smtClean="0"/>
              <a:t>Dojo Toolkit,</a:t>
            </a:r>
            <a:r>
              <a:rPr lang="ko-KR" altLang="en-US" dirty="0" smtClean="0"/>
              <a:t> </a:t>
            </a:r>
            <a:r>
              <a:rPr lang="en-US" altLang="ko-KR" dirty="0" smtClean="0"/>
              <a:t>DWR(</a:t>
            </a:r>
            <a:r>
              <a:rPr lang="en-US" altLang="ko-KR" baseline="0" dirty="0" smtClean="0"/>
              <a:t>DWR</a:t>
            </a:r>
            <a:r>
              <a:rPr lang="ko-KR" altLang="en-US" baseline="0" dirty="0" smtClean="0"/>
              <a:t>은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Web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Remoting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약자로서 자바기반 프레임웍입니다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r>
              <a:rPr lang="ko-KR" altLang="en-US" dirty="0" smtClean="0"/>
              <a:t>그리고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Moo.fx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현재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MooTools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개명되었지요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jQuery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야후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UI, Rico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순위를 잇고 있군요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Atlas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현재의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ASP.NET Ajax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프레임웍입니다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현재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개인적인 생각으로는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MooTools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jQuery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선호도가 대폭 상승 되었을 것으로 예상됩니다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 자료 또한 같은 시기에 조사된 것으로 </a:t>
            </a:r>
            <a:r>
              <a:rPr lang="ko-KR" altLang="en-US" baseline="0" dirty="0" smtClean="0"/>
              <a:t>그냥 </a:t>
            </a:r>
            <a:r>
              <a:rPr lang="ko-KR" altLang="en-US" baseline="0" dirty="0" smtClean="0"/>
              <a:t>참고자료인데요</a:t>
            </a:r>
            <a:r>
              <a:rPr lang="en-US" altLang="ko-KR" baseline="0" dirty="0" smtClean="0"/>
              <a:t>. </a:t>
            </a:r>
            <a:r>
              <a:rPr lang="en-US" altLang="ko-KR" dirty="0" smtClean="0"/>
              <a:t>Ajax</a:t>
            </a:r>
            <a:r>
              <a:rPr lang="ko-KR" altLang="en-US" dirty="0" smtClean="0"/>
              <a:t>개발 </a:t>
            </a:r>
            <a:r>
              <a:rPr lang="ko-KR" altLang="en-US" dirty="0" err="1" smtClean="0"/>
              <a:t>플렛폼의</a:t>
            </a:r>
            <a:r>
              <a:rPr lang="ko-KR" altLang="en-US" dirty="0" smtClean="0"/>
              <a:t> 선호도 입니다</a:t>
            </a:r>
            <a:r>
              <a:rPr lang="en-US" altLang="ko-KR" dirty="0" smtClean="0"/>
              <a:t>. PHP</a:t>
            </a:r>
            <a:r>
              <a:rPr lang="ko-KR" altLang="en-US" dirty="0" smtClean="0"/>
              <a:t>가 최고로 많은 인기를 얻고 있으며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Java, .NET, Rails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등이 뒤를 잇고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앞서 </a:t>
            </a:r>
            <a:r>
              <a:rPr lang="ko-KR" altLang="en-US" dirty="0" err="1" smtClean="0"/>
              <a:t>말씀드린</a:t>
            </a:r>
            <a:r>
              <a:rPr lang="ko-KR" altLang="en-US" dirty="0" smtClean="0"/>
              <a:t> </a:t>
            </a:r>
            <a:r>
              <a:rPr lang="en-US" altLang="ko-KR" dirty="0" smtClean="0"/>
              <a:t>13</a:t>
            </a:r>
            <a:r>
              <a:rPr lang="ko-KR" altLang="en-US" dirty="0" smtClean="0"/>
              <a:t>개 라이브러리들 중 딱히 마음에 와 닫는 라이브러리가 있으셨나요</a:t>
            </a:r>
            <a:r>
              <a:rPr lang="en-US" altLang="ko-KR" dirty="0" smtClean="0"/>
              <a:t>?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여러분들의 </a:t>
            </a:r>
            <a:r>
              <a:rPr lang="ko-KR" altLang="en-US" dirty="0" smtClean="0"/>
              <a:t>라이브러리 선정을 돕기 위해 몇 가지 방법을 제시하겠습니다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라이브러리 선택에 있어서 고려해야 할 내용은 크게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가지라고 생각합니다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첫째</a:t>
            </a:r>
            <a:r>
              <a:rPr lang="ko-KR" altLang="en-US" dirty="0" smtClean="0"/>
              <a:t> </a:t>
            </a:r>
            <a:r>
              <a:rPr lang="ko-KR" altLang="en-US" dirty="0" smtClean="0"/>
              <a:t>어떠한 성격의 어플리케이션을 개발할 것인가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들어 스프레드 시트와 같은 클라이언트 집약적인 웹 어플리케이션을 개발하려고 하는데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xajax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Rico</a:t>
            </a:r>
            <a:r>
              <a:rPr lang="ko-KR" altLang="en-US" dirty="0" smtClean="0"/>
              <a:t>와 같은 라이브러리를 선택하는 일은 없어야 겠지요</a:t>
            </a:r>
            <a:r>
              <a:rPr lang="en-US" altLang="ko-KR" dirty="0" smtClean="0"/>
              <a:t>.(</a:t>
            </a:r>
            <a:r>
              <a:rPr lang="ko-KR" altLang="en-US" baseline="0" dirty="0" smtClean="0"/>
              <a:t>물론 할 수도 있겠습니다만</a:t>
            </a:r>
            <a:r>
              <a:rPr lang="en-US" altLang="ko-KR" baseline="0" dirty="0" smtClean="0"/>
              <a:t>;) </a:t>
            </a:r>
            <a:endParaRPr lang="en-US" altLang="ko-KR" baseline="0" dirty="0" smtClean="0"/>
          </a:p>
          <a:p>
            <a:endParaRPr lang="en-US" altLang="ko-KR" b="1" baseline="0" dirty="0" smtClean="0"/>
          </a:p>
          <a:p>
            <a:r>
              <a:rPr lang="ko-KR" altLang="en-US" b="1" baseline="0" dirty="0" smtClean="0"/>
              <a:t>둘째는 </a:t>
            </a:r>
            <a:r>
              <a:rPr lang="ko-KR" altLang="en-US" b="1" baseline="0" dirty="0" smtClean="0"/>
              <a:t>취향입니다</a:t>
            </a:r>
            <a:r>
              <a:rPr lang="en-US" altLang="ko-KR" b="1" baseline="0" dirty="0" smtClean="0"/>
              <a:t>. </a:t>
            </a:r>
            <a:r>
              <a:rPr lang="ko-KR" altLang="en-US" baseline="0" dirty="0" smtClean="0"/>
              <a:t>자신이 자바 개발자라면 </a:t>
            </a:r>
            <a:r>
              <a:rPr lang="en-US" altLang="ko-KR" baseline="0" dirty="0" smtClean="0"/>
              <a:t>GWT</a:t>
            </a:r>
            <a:r>
              <a:rPr lang="ko-KR" altLang="en-US" baseline="0" dirty="0" smtClean="0"/>
              <a:t>와 같은 개발도구가 취향에 맞을 것 입니다</a:t>
            </a:r>
            <a:r>
              <a:rPr lang="en-US" altLang="ko-KR" baseline="0" dirty="0" smtClean="0"/>
              <a:t>.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이것도 </a:t>
            </a:r>
            <a:r>
              <a:rPr lang="ko-KR" altLang="en-US" baseline="0" dirty="0" smtClean="0"/>
              <a:t>저것도 아니다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혹은 모르겠다 하시는 분들은 </a:t>
            </a:r>
            <a:r>
              <a:rPr lang="ko-KR" altLang="en-US" b="1" baseline="0" dirty="0" err="1" smtClean="0"/>
              <a:t>세번째로</a:t>
            </a:r>
            <a:r>
              <a:rPr lang="ko-KR" altLang="en-US" b="1" baseline="0" dirty="0" smtClean="0"/>
              <a:t> </a:t>
            </a:r>
            <a:r>
              <a:rPr lang="ko-KR" altLang="en-US" baseline="0" dirty="0" smtClean="0"/>
              <a:t>대세를 따르는 방법이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가장 선호도가 좋은 라이브러리는 그만큼의 혜택을 누릴 수 있기 때문입니다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남는 </a:t>
            </a:r>
            <a:r>
              <a:rPr lang="ko-KR" altLang="en-US" dirty="0" err="1" smtClean="0"/>
              <a:t>시간동안</a:t>
            </a:r>
            <a:r>
              <a:rPr lang="ko-KR" altLang="en-US" dirty="0" smtClean="0"/>
              <a:t> 웹 서핑을 즐겨보겠습니다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Prototype</a:t>
            </a:r>
            <a:r>
              <a:rPr lang="ko-KR" altLang="en-US" b="1" dirty="0" smtClean="0"/>
              <a:t>과 </a:t>
            </a:r>
            <a:r>
              <a:rPr lang="en-US" altLang="ko-KR" b="1" dirty="0" smtClean="0"/>
              <a:t>Script.aculo.us</a:t>
            </a:r>
            <a:r>
              <a:rPr lang="en-US" altLang="ko-KR" b="1" baseline="0" dirty="0" smtClean="0"/>
              <a:t> </a:t>
            </a:r>
            <a:r>
              <a:rPr lang="ko-KR" altLang="en-US" b="1" baseline="0" dirty="0" err="1" smtClean="0"/>
              <a:t>라이브러러리가</a:t>
            </a:r>
            <a:r>
              <a:rPr lang="ko-KR" altLang="en-US" b="1" baseline="0" dirty="0" smtClean="0"/>
              <a:t> </a:t>
            </a:r>
            <a:r>
              <a:rPr lang="ko-KR" altLang="en-US" baseline="0" dirty="0" smtClean="0"/>
              <a:t>사용된 </a:t>
            </a:r>
            <a:r>
              <a:rPr lang="en-US" altLang="ko-KR" baseline="0" dirty="0" smtClean="0"/>
              <a:t>gucci.com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우리 여성분들 좋아하는 명품 브랜드 사이트죠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플래시 사이트를 </a:t>
            </a:r>
            <a:r>
              <a:rPr lang="ko-KR" altLang="en-US" baseline="0" dirty="0" err="1" smtClean="0"/>
              <a:t>방불케합니다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역시 </a:t>
            </a:r>
            <a:r>
              <a:rPr lang="en-US" altLang="ko-KR" b="1" dirty="0" smtClean="0"/>
              <a:t>Prototype</a:t>
            </a:r>
            <a:r>
              <a:rPr lang="ko-KR" altLang="en-US" b="1" dirty="0" smtClean="0"/>
              <a:t>과 </a:t>
            </a:r>
            <a:r>
              <a:rPr lang="en-US" altLang="ko-KR" b="1" dirty="0" smtClean="0"/>
              <a:t>Script.aculo.us</a:t>
            </a:r>
            <a:r>
              <a:rPr lang="en-US" altLang="ko-KR" b="1" baseline="0" dirty="0" smtClean="0"/>
              <a:t> </a:t>
            </a:r>
            <a:r>
              <a:rPr lang="ko-KR" altLang="en-US" b="1" baseline="0" dirty="0" err="1" smtClean="0"/>
              <a:t>라이브러러리가</a:t>
            </a:r>
            <a:r>
              <a:rPr lang="ko-KR" altLang="en-US" b="1" baseline="0" dirty="0" smtClean="0"/>
              <a:t> </a:t>
            </a:r>
            <a:r>
              <a:rPr lang="ko-KR" altLang="en-US" baseline="0" dirty="0" smtClean="0"/>
              <a:t>사용된 </a:t>
            </a:r>
            <a:r>
              <a:rPr lang="en-US" altLang="ko-KR" baseline="0" dirty="0" smtClean="0"/>
              <a:t>apple.com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유명한 사이트죠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어느 곳에 라이브러리를 사용하고 있는지 봅시다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아젠다입니다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자바스크립트 라이브러리의 필요성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종류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특징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선호도 및 선정방법에 대하여 순차적으로 알아보겠습니다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개발사례에서는 라이브러리를 사용하여 구축한 여러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쇼케이스를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남는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시간동안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간단하게 시연하도록 하겠습니다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분량이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적지않은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관계로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Q&amp;A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생략해야 할 것 같고요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질문은 발표가 끝난 후 개인적으로 받도록 하겠습니다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/>
              <a:t>야후</a:t>
            </a:r>
            <a:r>
              <a:rPr lang="en-US" altLang="ko-KR" b="1" dirty="0" smtClean="0"/>
              <a:t>UI</a:t>
            </a:r>
            <a:r>
              <a:rPr lang="ko-KR" altLang="en-US" b="1" dirty="0" smtClean="0"/>
              <a:t>와 </a:t>
            </a:r>
            <a:r>
              <a:rPr lang="en-US" altLang="ko-KR" b="1" dirty="0" smtClean="0"/>
              <a:t>ext </a:t>
            </a:r>
            <a:r>
              <a:rPr lang="ko-KR" altLang="en-US" b="1" dirty="0" smtClean="0"/>
              <a:t>라이브러리가 </a:t>
            </a:r>
            <a:r>
              <a:rPr lang="ko-KR" altLang="en-US" dirty="0" smtClean="0"/>
              <a:t>사용된 </a:t>
            </a:r>
            <a:r>
              <a:rPr lang="en-US" altLang="ko-KR" dirty="0" smtClean="0"/>
              <a:t>Dow </a:t>
            </a:r>
            <a:r>
              <a:rPr lang="en-US" altLang="ko-KR" dirty="0" err="1" smtClean="0"/>
              <a:t>Jone</a:t>
            </a:r>
            <a:r>
              <a:rPr lang="en-US" altLang="ko-KR" dirty="0" smtClean="0"/>
              <a:t> Indexes(</a:t>
            </a:r>
            <a:r>
              <a:rPr lang="ko-KR" altLang="en-US" dirty="0" err="1" smtClean="0"/>
              <a:t>도우</a:t>
            </a:r>
            <a:r>
              <a:rPr lang="ko-KR" altLang="en-US" dirty="0" smtClean="0"/>
              <a:t> 존 </a:t>
            </a:r>
            <a:r>
              <a:rPr lang="ko-KR" altLang="en-US" dirty="0" err="1" smtClean="0"/>
              <a:t>인덱시즈</a:t>
            </a:r>
            <a:r>
              <a:rPr lang="en-US" altLang="ko-KR" dirty="0" smtClean="0"/>
              <a:t>)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주식 정보를 다루는 사이트네요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/>
              <a:t>마지막으로 </a:t>
            </a:r>
            <a:r>
              <a:rPr lang="en-US" altLang="ko-KR" b="1" dirty="0" smtClean="0"/>
              <a:t>Dojo </a:t>
            </a:r>
            <a:r>
              <a:rPr lang="ko-KR" altLang="en-US" b="1" dirty="0" smtClean="0"/>
              <a:t>라이브러리가 </a:t>
            </a:r>
            <a:r>
              <a:rPr lang="ko-KR" altLang="en-US" dirty="0" smtClean="0"/>
              <a:t>사용된 </a:t>
            </a:r>
            <a:r>
              <a:rPr lang="en-US" altLang="ko-KR" dirty="0" smtClean="0"/>
              <a:t>Tripbase.com(</a:t>
            </a:r>
            <a:r>
              <a:rPr lang="ko-KR" altLang="en-US" dirty="0" err="1" smtClean="0"/>
              <a:t>트립베이스닷컴</a:t>
            </a:r>
            <a:r>
              <a:rPr lang="en-US" altLang="ko-KR" dirty="0" smtClean="0"/>
              <a:t>)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여행관련 정보를 슬라이더를 이용하여 독특하게 제공하고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 </a:t>
            </a:r>
            <a:r>
              <a:rPr lang="ko-KR" altLang="en-US" dirty="0" smtClean="0"/>
              <a:t>한번 사용해 </a:t>
            </a:r>
            <a:r>
              <a:rPr lang="ko-KR" altLang="en-US" dirty="0" smtClean="0"/>
              <a:t>보죠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지금까지 본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자료는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(“”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다운로드 할 수 있으며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블로그에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공유하도록 하겠습니다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저는 행사장 내에서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오후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컨퍼런스가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끝날 때 까지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이리저리 서성일 예정입니다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질문이 있으신 분은 개인적으로 해 주시거나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저의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블로그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(www.firejune.com)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 오셔서 언제든지 문의해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주시기기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바랍니다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.(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요즘에는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블로그에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댓글이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너무 없어서 하루하루가 우울합니다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악플이라도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남겨주시면 감사히 받겠습니다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약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 동안 끝까지 경청해 주셔서 여러분께 대단히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감사드립니다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이것으로 발표를 마치겠습니다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잠시 조사해 보는 시간을 가지도록 하겠습니다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자신은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자바스크립트 라이브러리를 사용해 본 적이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손 한번 들어볼까요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 어 떤것이 든 좋습니다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심지어 다른 사이트에서 작은 단위의 함수를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 &amp; paste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 사례도 좋습니다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감사합니다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손 내려주십시오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결과 발표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제가 중간 중간 간단한 몇 가지 조사를 할 텐데요 적극적인 협조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부탁드리겠습니다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)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본 주제와는 관계 없지만 잠시 자바스크립트에 대해 집어봅시다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아시다시피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자바스크립트는 온라인에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퍼블리시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된 상태에서도 소스가 그대로 드러나 버리는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반강압적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오픈소스입니다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물론 암호화할 수도 있지만 브라우저의 인터프리터를 통해 작동해야 하기 때문에 마음만 먹으면 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자가 얼마든지 분석 가능한 형태로 생산됩니다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이러한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연유로 자바스크립트는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 &amp; paste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시작되었다고 해도 과언이 아닐 것입니다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이러한 개발 행태는 적잖은 오해를 사기도 했죠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붐이 일면서 자바스크립트 언어는 다시금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부흥기를 맞이합니다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ko-K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자바스크립트 개발에 작은 변화를 가져왔죠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중 하나가 바로 자바스크립트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라이브러리 혹은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프레임웍들의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출현입니다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자바스크립트의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사용성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또는 생산력 향상을 위해서 뿐만 아니라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CrossBrowse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문제 해결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다양한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컴퍼넌트와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컨트롤러 등 매우 다양한 종류의 자바스크립트 라이브러리들이 스스로 경쟁하며 발전하고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 다시한번 조사하겠습니다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자신은 이와 같은 자바스트립트 라이브러리 혹은 프레임웍을 사용하여 개발해 본 경헙이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직접 개발한 라이브러리도 좋습니다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손 들어주십시오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지금 손 드신 분들 중에서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불필요하다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라이브러리가 불필요하더라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 느끼신분만 남고 손을 내려주십시오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감사합니다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있다면 이유를 여쭤봐도 될까요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그렇습니다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사용방법을 별도로 익혀야 하고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덩치큰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라이브러리를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인클루드해야하는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단점도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 같은 경우는 이러한 라이브러리들의 도움이 없었다면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자바스크립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개발에 큰 흥미를 가지지 못했을 지도 모르겠습니다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라이브러리를 사용함으로써 얻는 장점은 실보다 득이 크다는 것을 몸소 체험했기 때문입니다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화면은 라이브러리를 사용하지 않고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객체를 최소한으로 구현한 예입니다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잘 안보이시죠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안보셔도 되는 내용입니다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상단에는 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XMLHttpRequest</a:t>
            </a:r>
            <a:r>
              <a:rPr lang="ko-KR" alt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객체를 여러 환경에서 작동하기 위한 코드들로 구성된 함수가 있죠</a:t>
            </a:r>
            <a:r>
              <a:rPr lang="en-US" altLang="ko-KR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en-US" altLang="ko-KR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하단부에서 함수를 호출하여 </a:t>
            </a:r>
            <a:r>
              <a:rPr lang="en-US" altLang="ko-KR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request</a:t>
            </a:r>
            <a:r>
              <a:rPr lang="ko-KR" altLang="en-US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하는 코드가 있습니다</a:t>
            </a:r>
            <a:r>
              <a:rPr lang="en-US" altLang="ko-KR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.(</a:t>
            </a:r>
            <a:r>
              <a:rPr lang="ko-KR" altLang="en-US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딱 보시기에도 </a:t>
            </a:r>
            <a:r>
              <a:rPr lang="ko-KR" altLang="en-US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번잡하지 않습니까</a:t>
            </a:r>
            <a:r>
              <a:rPr lang="en-US" altLang="ko-KR" sz="1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?)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자바스크립트 코드는 라이브러리를 사용하여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 request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구현한 예입니다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결과는 동일합니다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이처럼 라이브러리를 사용하면 최소한의 코드만으로 안정적인 구현이 가능합니다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baseline="0" dirty="0" smtClean="0"/>
              <a:t>지금부터 라이브러리의 종류와 특징에 대하여 알아봅시다</a:t>
            </a:r>
            <a:r>
              <a:rPr lang="en-US" altLang="ko-KR" baseline="0" dirty="0" smtClean="0"/>
              <a:t>.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dirty="0" smtClean="0"/>
              <a:t>자바스크립트 </a:t>
            </a:r>
            <a:r>
              <a:rPr lang="ko-KR" altLang="en-US" dirty="0" smtClean="0"/>
              <a:t>라이브러리의 역할은 크게 세가지 종류로 나뉠 수 있습니다</a:t>
            </a:r>
            <a:r>
              <a:rPr lang="en-US" altLang="ko-KR" dirty="0" smtClean="0"/>
              <a:t>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3E8B-C5AA-4806-80C1-37C5F05FF185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BF8B-318A-4303-9C81-A0ED09488750}" type="datetimeFigureOut">
              <a:rPr lang="ko-KR" altLang="en-US" smtClean="0"/>
              <a:pPr/>
              <a:t>2007-06-21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0E17-E337-4C95-A44B-F3900B0860C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totypej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script.aculo.us/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jotoolki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ootools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yahoo.com/yu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quer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xtj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webtoolki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rico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ajaxprojec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ochiki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qooxdoo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cci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jindexe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ripbase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발표자 </a:t>
            </a:r>
            <a:r>
              <a:rPr lang="en-US" altLang="ko-KR" sz="2400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경준호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올라웍스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</a:p>
          <a:p>
            <a:pPr algn="r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필명 </a:t>
            </a:r>
            <a:r>
              <a:rPr lang="en-US" altLang="ko-KR" sz="2400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파이어준</a:t>
            </a:r>
            <a:r>
              <a:rPr lang="en-US" altLang="ko-KR" sz="2400" dirty="0" smtClean="0">
                <a:solidFill>
                  <a:schemeClr val="bg1"/>
                </a:solidFill>
              </a:rPr>
              <a:t>(firejune)</a:t>
            </a:r>
          </a:p>
          <a:p>
            <a:pPr algn="r">
              <a:buNone/>
            </a:pPr>
            <a:r>
              <a:rPr lang="en-US" altLang="ko-KR" sz="2400" dirty="0" smtClean="0">
                <a:solidFill>
                  <a:schemeClr val="bg1"/>
                </a:solidFill>
              </a:rPr>
              <a:t>E-mail : to@firejune.com </a:t>
            </a:r>
          </a:p>
          <a:p>
            <a:pPr algn="r">
              <a:buNone/>
            </a:pPr>
            <a:r>
              <a:rPr lang="en-US" altLang="ko-KR" sz="2400" dirty="0" smtClean="0">
                <a:solidFill>
                  <a:schemeClr val="bg1"/>
                </a:solidFill>
              </a:rPr>
              <a:t>Blog : www.firejune.com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JavaScript Library Personality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1. JavaScript </a:t>
            </a:r>
            <a:r>
              <a:rPr lang="en-US" sz="2800" dirty="0" smtClean="0">
                <a:solidFill>
                  <a:schemeClr val="bg1"/>
                </a:solidFill>
              </a:rPr>
              <a:t>Helper Library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2. User Interface / Component </a:t>
            </a:r>
            <a:r>
              <a:rPr lang="en-US" sz="2800" dirty="0" smtClean="0">
                <a:solidFill>
                  <a:schemeClr val="bg1"/>
                </a:solidFill>
              </a:rPr>
              <a:t>Library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3. Complication Library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549708"/>
            <a:ext cx="2500330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00174"/>
            <a:ext cx="43741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2449" y="3143248"/>
            <a:ext cx="4210263" cy="27860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  <a:ln w="15875" cap="sq"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/>
              <a:t>Prototype /</a:t>
            </a:r>
          </a:p>
          <a:p>
            <a:pPr>
              <a:buNone/>
            </a:pPr>
            <a:r>
              <a:rPr lang="en-US" altLang="ko-KR" sz="1400" b="1" dirty="0" smtClean="0"/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1242316"/>
            <a:ext cx="250033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428736"/>
            <a:ext cx="5742451" cy="415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/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1725374"/>
            <a:ext cx="2500330" cy="329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7997" y="1142984"/>
            <a:ext cx="6198341" cy="44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/>
              <a:t>MooTools</a:t>
            </a:r>
            <a:endParaRPr lang="en-US" altLang="ko-KR" sz="1400" b="1" dirty="0" smtClean="0"/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2175774"/>
            <a:ext cx="250033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071546"/>
            <a:ext cx="6159151" cy="41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/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2664954"/>
            <a:ext cx="2500330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0915" y="1142984"/>
            <a:ext cx="4827167" cy="337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/>
              <a:t>jQuery</a:t>
            </a:r>
            <a:r>
              <a:rPr lang="en-US" altLang="ko-KR" sz="1400" b="1" dirty="0" smtClean="0"/>
              <a:t> /</a:t>
            </a:r>
          </a:p>
          <a:p>
            <a:pPr>
              <a:buNone/>
            </a:pPr>
            <a:r>
              <a:rPr lang="en-US" altLang="ko-KR" sz="1400" b="1" dirty="0" err="1" smtClean="0"/>
              <a:t>InterfaceElements</a:t>
            </a:r>
            <a:endParaRPr lang="en-US" altLang="ko-KR" sz="1400" b="1" dirty="0" smtClean="0"/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786058"/>
            <a:ext cx="4866549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3379334"/>
            <a:ext cx="2500330" cy="324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0300" y="1428736"/>
            <a:ext cx="63779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/>
              <a:t>Extjs</a:t>
            </a:r>
            <a:endParaRPr lang="en-US" altLang="ko-KR" sz="1400" b="1" dirty="0" smtClean="0"/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3807962"/>
            <a:ext cx="250033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428736"/>
            <a:ext cx="62601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/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4269248"/>
            <a:ext cx="250033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142984"/>
            <a:ext cx="6094411" cy="445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/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4747542"/>
            <a:ext cx="250033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214422"/>
            <a:ext cx="61145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/>
              <a:t>Xajax</a:t>
            </a:r>
            <a:endParaRPr lang="en-US" sz="1400" b="1" dirty="0" smtClean="0"/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/>
                </a:solidFill>
              </a:rPr>
              <a:t>“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자바스크립트 라이브러리의 종류와 특징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”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5214950"/>
            <a:ext cx="250033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2216" y="1071546"/>
            <a:ext cx="61546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/>
              <a:t>MochiKit</a:t>
            </a:r>
            <a:endParaRPr lang="en-US" altLang="ko-KR" sz="1400" b="1" dirty="0" smtClean="0"/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qooxdoo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285784" y="5715016"/>
            <a:ext cx="250033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643174" y="500042"/>
            <a:ext cx="621510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071546"/>
            <a:ext cx="5966210" cy="45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2043098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Prototype /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script.aculo.us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Dojo Toolkit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MooTools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YAHOO! UI</a:t>
            </a: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jQuery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/</a:t>
            </a: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InterfaceElements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Extjs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chemeClr val="bg1"/>
                </a:solidFill>
              </a:rPr>
              <a:t>GWT</a:t>
            </a:r>
          </a:p>
          <a:p>
            <a:pPr>
              <a:buNone/>
            </a:pP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Rico</a:t>
            </a:r>
          </a:p>
          <a:p>
            <a:pPr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Xajax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MochiKit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1400" b="1" dirty="0" err="1" smtClean="0"/>
              <a:t>qooxdoo</a:t>
            </a:r>
            <a:endParaRPr lang="en-US" altLang="ko-K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3600" b="1" dirty="0" smtClean="0">
                <a:solidFill>
                  <a:schemeClr val="bg1"/>
                </a:solidFill>
              </a:rPr>
              <a:t>“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자바스크립트 라이브러리의 선호도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Popular JavaScript Libraries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파이어준\Desktop\survey06-all-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591300" cy="643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파이어준\Desktop\survey06-platfor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5970587" cy="585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/>
                </a:solidFill>
              </a:rPr>
              <a:t>“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자바스크립트 라이브러리의 선정방법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Choosing a JavaScript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Choosing a JavaScript Library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1. </a:t>
            </a:r>
            <a:r>
              <a:rPr lang="ko-KR" altLang="en-US" sz="2800" dirty="0" smtClean="0">
                <a:solidFill>
                  <a:schemeClr val="bg1"/>
                </a:solidFill>
              </a:rPr>
              <a:t>어떠한 웹 어플리케이션을 개발할 것인가</a:t>
            </a:r>
            <a:r>
              <a:rPr lang="en-US" altLang="ko-KR" sz="2800" dirty="0" smtClean="0">
                <a:solidFill>
                  <a:schemeClr val="bg1"/>
                </a:solidFill>
              </a:rPr>
              <a:t>?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2. </a:t>
            </a:r>
            <a:r>
              <a:rPr lang="ko-KR" altLang="en-US" sz="2800" dirty="0" smtClean="0">
                <a:solidFill>
                  <a:schemeClr val="bg1"/>
                </a:solidFill>
              </a:rPr>
              <a:t>어떠한 코딩 스타일</a:t>
            </a:r>
            <a:r>
              <a:rPr lang="en-US" altLang="ko-KR" sz="2800" dirty="0" smtClean="0">
                <a:solidFill>
                  <a:schemeClr val="bg1"/>
                </a:solidFill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</a:rPr>
              <a:t>취향</a:t>
            </a:r>
            <a:r>
              <a:rPr lang="en-US" altLang="ko-KR" sz="2800" dirty="0" smtClean="0">
                <a:solidFill>
                  <a:schemeClr val="bg1"/>
                </a:solidFill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</a:rPr>
              <a:t>인가</a:t>
            </a:r>
            <a:r>
              <a:rPr lang="en-US" altLang="ko-KR" sz="2800" dirty="0" smtClean="0">
                <a:solidFill>
                  <a:schemeClr val="bg1"/>
                </a:solidFill>
              </a:rPr>
              <a:t>?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3. </a:t>
            </a:r>
            <a:r>
              <a:rPr lang="ko-KR" altLang="en-US" sz="2800" dirty="0" smtClean="0">
                <a:solidFill>
                  <a:schemeClr val="bg1"/>
                </a:solidFill>
              </a:rPr>
              <a:t>대세를 따라서</a:t>
            </a:r>
            <a:r>
              <a:rPr lang="en-US" altLang="ko-KR" sz="2800" dirty="0" smtClean="0">
                <a:solidFill>
                  <a:schemeClr val="bg1"/>
                </a:solidFill>
              </a:rPr>
              <a:t>…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/>
                </a:solidFill>
              </a:rPr>
              <a:t>“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자바스크립트 라이브러리의 개발사례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/>
                </a:solidFill>
              </a:rPr>
              <a:t>Showcases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8541557" cy="552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830444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582594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>
                <a:solidFill>
                  <a:schemeClr val="bg1"/>
                </a:solidFill>
              </a:rPr>
              <a:t>Agenda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="1" dirty="0" smtClean="0">
                <a:solidFill>
                  <a:schemeClr val="bg1"/>
                </a:solidFill>
              </a:rPr>
              <a:t> </a:t>
            </a:r>
            <a:r>
              <a:rPr lang="en-US" altLang="ko-KR" b="1" dirty="0" smtClean="0">
                <a:solidFill>
                  <a:schemeClr val="bg1"/>
                </a:solidFill>
              </a:rPr>
              <a:t>1. </a:t>
            </a:r>
            <a:r>
              <a:rPr lang="ko-KR" altLang="en-US" b="1" dirty="0" smtClean="0">
                <a:solidFill>
                  <a:schemeClr val="bg1"/>
                </a:solidFill>
              </a:rPr>
              <a:t>자바스크립트 라이브러리의 필요성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    </a:t>
            </a:r>
            <a:r>
              <a:rPr lang="en-US" altLang="ko-KR" dirty="0" smtClean="0">
                <a:solidFill>
                  <a:schemeClr val="bg1"/>
                </a:solidFill>
              </a:rPr>
              <a:t>1.1 JavaScript Library</a:t>
            </a: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    </a:t>
            </a:r>
            <a:r>
              <a:rPr lang="en-US" altLang="ko-KR" dirty="0" smtClean="0">
                <a:solidFill>
                  <a:schemeClr val="bg1"/>
                </a:solidFill>
              </a:rPr>
              <a:t>1.2 Ajax </a:t>
            </a:r>
            <a:r>
              <a:rPr lang="en-US" altLang="ko-KR" dirty="0" smtClean="0">
                <a:solidFill>
                  <a:schemeClr val="bg1"/>
                </a:solidFill>
              </a:rPr>
              <a:t>with </a:t>
            </a:r>
            <a:r>
              <a:rPr lang="en-US" altLang="ko-KR" dirty="0" smtClean="0">
                <a:solidFill>
                  <a:schemeClr val="bg1"/>
                </a:solidFill>
              </a:rPr>
              <a:t>JavaScript Library</a:t>
            </a: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="1" dirty="0" smtClean="0">
                <a:solidFill>
                  <a:schemeClr val="bg1"/>
                </a:solidFill>
              </a:rPr>
              <a:t> </a:t>
            </a:r>
            <a:r>
              <a:rPr lang="en-US" altLang="ko-KR" b="1" dirty="0" smtClean="0">
                <a:solidFill>
                  <a:schemeClr val="bg1"/>
                </a:solidFill>
              </a:rPr>
              <a:t>2. </a:t>
            </a:r>
            <a:r>
              <a:rPr lang="ko-KR" altLang="en-US" b="1" dirty="0" smtClean="0">
                <a:solidFill>
                  <a:schemeClr val="bg1"/>
                </a:solidFill>
              </a:rPr>
              <a:t>자바스크립트 라이브러리의 종류와 특징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    </a:t>
            </a:r>
            <a:r>
              <a:rPr lang="en-US" altLang="ko-KR" dirty="0" smtClean="0">
                <a:solidFill>
                  <a:schemeClr val="bg1"/>
                </a:solidFill>
              </a:rPr>
              <a:t>2.1 </a:t>
            </a:r>
            <a:r>
              <a:rPr lang="en-US" dirty="0" smtClean="0">
                <a:solidFill>
                  <a:schemeClr val="bg1"/>
                </a:solidFill>
              </a:rPr>
              <a:t>JavaScript Libraries - Personality </a:t>
            </a:r>
            <a:r>
              <a:rPr lang="ko-KR" altLang="en-US" dirty="0" smtClean="0">
                <a:solidFill>
                  <a:schemeClr val="bg1"/>
                </a:solidFill>
              </a:rPr>
              <a:t>    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    2.1 JavaScript Libraries &amp; Features</a:t>
            </a: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="1" dirty="0" smtClean="0">
                <a:solidFill>
                  <a:schemeClr val="bg1"/>
                </a:solidFill>
              </a:rPr>
              <a:t> </a:t>
            </a:r>
            <a:r>
              <a:rPr lang="en-US" altLang="ko-KR" b="1" dirty="0" smtClean="0">
                <a:solidFill>
                  <a:schemeClr val="bg1"/>
                </a:solidFill>
              </a:rPr>
              <a:t>3. </a:t>
            </a:r>
            <a:r>
              <a:rPr lang="ko-KR" altLang="en-US" b="1" dirty="0" smtClean="0">
                <a:solidFill>
                  <a:schemeClr val="bg1"/>
                </a:solidFill>
              </a:rPr>
              <a:t>자바스크립트 라이브러리의 선호도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    </a:t>
            </a:r>
            <a:r>
              <a:rPr lang="en-US" altLang="ko-KR" dirty="0" smtClean="0">
                <a:solidFill>
                  <a:schemeClr val="bg1"/>
                </a:solidFill>
              </a:rPr>
              <a:t>3.1 Most Popular Ajax Frameworks</a:t>
            </a: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    </a:t>
            </a:r>
            <a:r>
              <a:rPr lang="en-US" altLang="ko-KR" dirty="0" smtClean="0">
                <a:solidFill>
                  <a:schemeClr val="bg1"/>
                </a:solidFill>
              </a:rPr>
              <a:t>3.2 Most Popular Ajax Platforms</a:t>
            </a: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="1" dirty="0" smtClean="0">
                <a:solidFill>
                  <a:schemeClr val="bg1"/>
                </a:solidFill>
              </a:rPr>
              <a:t> </a:t>
            </a:r>
            <a:r>
              <a:rPr lang="en-US" altLang="ko-KR" b="1" dirty="0" smtClean="0">
                <a:solidFill>
                  <a:schemeClr val="bg1"/>
                </a:solidFill>
              </a:rPr>
              <a:t>4. </a:t>
            </a:r>
            <a:r>
              <a:rPr lang="ko-KR" altLang="en-US" b="1" dirty="0" smtClean="0">
                <a:solidFill>
                  <a:schemeClr val="bg1"/>
                </a:solidFill>
              </a:rPr>
              <a:t>자바스크립트 라이브러리의 선정방법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 5. </a:t>
            </a:r>
            <a:r>
              <a:rPr lang="ko-KR" altLang="en-US" b="1" dirty="0" smtClean="0">
                <a:solidFill>
                  <a:schemeClr val="bg1"/>
                </a:solidFill>
              </a:rPr>
              <a:t>자바스크립트 라이브러리의 개발사례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8400157" cy="556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834235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/>
                </a:solidFill>
              </a:rPr>
              <a:t>“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끝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/>
                </a:solidFill>
              </a:rPr>
              <a:t>The End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JavaScript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Ajax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Asynchronous JavaScript and 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Ajax with JavaScript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/** XHConn - Simple XMLHTTP Interface - bfults@gmail.com  **/</a:t>
            </a:r>
          </a:p>
          <a:p>
            <a:pPr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800" b="1" dirty="0" smtClean="0">
                <a:solidFill>
                  <a:schemeClr val="bg1"/>
                </a:solidFill>
              </a:rPr>
              <a:t>function</a:t>
            </a:r>
            <a:r>
              <a:rPr lang="en-US" sz="800" dirty="0" smtClean="0">
                <a:solidFill>
                  <a:schemeClr val="bg1"/>
                </a:solidFill>
              </a:rPr>
              <a:t> XHConn() {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var</a:t>
            </a:r>
            <a:r>
              <a:rPr lang="en-US" sz="800" dirty="0" smtClean="0">
                <a:solidFill>
                  <a:schemeClr val="bg1"/>
                </a:solidFill>
              </a:rPr>
              <a:t> xmlhttp, bComplete = </a:t>
            </a:r>
            <a:r>
              <a:rPr lang="en-US" sz="800" b="1" dirty="0" smtClean="0">
                <a:solidFill>
                  <a:schemeClr val="bg1"/>
                </a:solidFill>
              </a:rPr>
              <a:t>false</a:t>
            </a:r>
            <a:r>
              <a:rPr lang="en-US" sz="8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try</a:t>
            </a:r>
            <a:r>
              <a:rPr lang="en-US" sz="800" dirty="0" smtClean="0">
                <a:solidFill>
                  <a:schemeClr val="bg1"/>
                </a:solidFill>
              </a:rPr>
              <a:t> { xmlhttp = new ActiveXObject(</a:t>
            </a:r>
            <a:r>
              <a:rPr lang="en-US" sz="800" dirty="0" smtClean="0">
                <a:solidFill>
                  <a:srgbClr val="92D050"/>
                </a:solidFill>
              </a:rPr>
              <a:t>"Msxml2.XMLHTTP"</a:t>
            </a:r>
            <a:r>
              <a:rPr lang="en-US" sz="800" dirty="0" smtClean="0">
                <a:solidFill>
                  <a:schemeClr val="bg1"/>
                </a:solidFill>
              </a:rPr>
              <a:t>); }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catch</a:t>
            </a:r>
            <a:r>
              <a:rPr lang="en-US" sz="800" dirty="0" smtClean="0">
                <a:solidFill>
                  <a:schemeClr val="bg1"/>
                </a:solidFill>
              </a:rPr>
              <a:t> (e) { </a:t>
            </a:r>
            <a:r>
              <a:rPr lang="en-US" sz="800" b="1" dirty="0" smtClean="0">
                <a:solidFill>
                  <a:schemeClr val="bg1"/>
                </a:solidFill>
              </a:rPr>
              <a:t>try</a:t>
            </a:r>
            <a:r>
              <a:rPr lang="en-US" sz="800" dirty="0" smtClean="0">
                <a:solidFill>
                  <a:schemeClr val="bg1"/>
                </a:solidFill>
              </a:rPr>
              <a:t> { xmlhttp = </a:t>
            </a:r>
            <a:r>
              <a:rPr lang="en-US" sz="800" b="1" dirty="0" smtClean="0">
                <a:solidFill>
                  <a:schemeClr val="bg1"/>
                </a:solidFill>
              </a:rPr>
              <a:t>new</a:t>
            </a:r>
            <a:r>
              <a:rPr lang="en-US" sz="800" dirty="0" smtClean="0">
                <a:solidFill>
                  <a:schemeClr val="bg1"/>
                </a:solidFill>
              </a:rPr>
              <a:t> ActiveXObject(</a:t>
            </a:r>
            <a:r>
              <a:rPr lang="en-US" sz="800" dirty="0" smtClean="0">
                <a:solidFill>
                  <a:srgbClr val="92D050"/>
                </a:solidFill>
              </a:rPr>
              <a:t>"Microsoft.XMLHTTP"</a:t>
            </a:r>
            <a:r>
              <a:rPr lang="en-US" sz="800" dirty="0" smtClean="0">
                <a:solidFill>
                  <a:schemeClr val="bg1"/>
                </a:solidFill>
              </a:rPr>
              <a:t>); }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catch</a:t>
            </a:r>
            <a:r>
              <a:rPr lang="en-US" sz="800" dirty="0" smtClean="0">
                <a:solidFill>
                  <a:schemeClr val="bg1"/>
                </a:solidFill>
              </a:rPr>
              <a:t> (e) { </a:t>
            </a:r>
            <a:r>
              <a:rPr lang="en-US" sz="800" b="1" dirty="0" smtClean="0">
                <a:solidFill>
                  <a:schemeClr val="bg1"/>
                </a:solidFill>
              </a:rPr>
              <a:t>try</a:t>
            </a:r>
            <a:r>
              <a:rPr lang="en-US" sz="800" dirty="0" smtClean="0">
                <a:solidFill>
                  <a:schemeClr val="bg1"/>
                </a:solidFill>
              </a:rPr>
              <a:t> { xmlhttp = </a:t>
            </a:r>
            <a:r>
              <a:rPr lang="en-US" sz="800" b="1" dirty="0" smtClean="0">
                <a:solidFill>
                  <a:schemeClr val="bg1"/>
                </a:solidFill>
              </a:rPr>
              <a:t>new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XMLHttpRequest</a:t>
            </a:r>
            <a:r>
              <a:rPr lang="en-US" sz="800" dirty="0" smtClean="0">
                <a:solidFill>
                  <a:schemeClr val="bg1"/>
                </a:solidFill>
              </a:rPr>
              <a:t>(); }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catch</a:t>
            </a:r>
            <a:r>
              <a:rPr lang="en-US" sz="800" dirty="0" smtClean="0">
                <a:solidFill>
                  <a:schemeClr val="bg1"/>
                </a:solidFill>
              </a:rPr>
              <a:t> (e) { xmlhttp = </a:t>
            </a:r>
            <a:r>
              <a:rPr lang="en-US" sz="800" b="1" dirty="0" smtClean="0">
                <a:solidFill>
                  <a:schemeClr val="bg1"/>
                </a:solidFill>
              </a:rPr>
              <a:t>false</a:t>
            </a:r>
            <a:r>
              <a:rPr lang="en-US" sz="800" dirty="0" smtClean="0">
                <a:solidFill>
                  <a:schemeClr val="bg1"/>
                </a:solidFill>
              </a:rPr>
              <a:t>; }}}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if</a:t>
            </a:r>
            <a:r>
              <a:rPr lang="en-US" sz="800" dirty="0" smtClean="0">
                <a:solidFill>
                  <a:schemeClr val="bg1"/>
                </a:solidFill>
              </a:rPr>
              <a:t> (!xmlhttp) </a:t>
            </a:r>
            <a:r>
              <a:rPr lang="en-US" sz="800" b="1" dirty="0" smtClean="0">
                <a:solidFill>
                  <a:schemeClr val="bg1"/>
                </a:solidFill>
              </a:rPr>
              <a:t>return</a:t>
            </a:r>
            <a:r>
              <a:rPr lang="en-US" sz="800" dirty="0" smtClean="0">
                <a:solidFill>
                  <a:schemeClr val="bg1"/>
                </a:solidFill>
              </a:rPr>
              <a:t> null;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this</a:t>
            </a:r>
            <a:r>
              <a:rPr lang="en-US" sz="800" dirty="0" smtClean="0">
                <a:solidFill>
                  <a:schemeClr val="bg1"/>
                </a:solidFill>
              </a:rPr>
              <a:t>.connect = </a:t>
            </a:r>
            <a:r>
              <a:rPr lang="en-US" sz="800" b="1" dirty="0" smtClean="0">
                <a:solidFill>
                  <a:schemeClr val="bg1"/>
                </a:solidFill>
              </a:rPr>
              <a:t>function</a:t>
            </a:r>
            <a:r>
              <a:rPr lang="en-US" sz="800" dirty="0" smtClean="0">
                <a:solidFill>
                  <a:schemeClr val="bg1"/>
                </a:solidFill>
              </a:rPr>
              <a:t>(sURL, sMethod, sVars, fnDone) {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</a:t>
            </a:r>
            <a:r>
              <a:rPr lang="en-US" sz="800" b="1" dirty="0" smtClean="0">
                <a:solidFill>
                  <a:schemeClr val="bg1"/>
                </a:solidFill>
              </a:rPr>
              <a:t>if</a:t>
            </a:r>
            <a:r>
              <a:rPr lang="en-US" sz="800" dirty="0" smtClean="0">
                <a:solidFill>
                  <a:schemeClr val="bg1"/>
                </a:solidFill>
              </a:rPr>
              <a:t> (!xmlhttp) </a:t>
            </a:r>
            <a:r>
              <a:rPr lang="en-US" sz="800" b="1" dirty="0" smtClean="0">
                <a:solidFill>
                  <a:schemeClr val="bg1"/>
                </a:solidFill>
              </a:rPr>
              <a:t>return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</a:rPr>
              <a:t>false</a:t>
            </a:r>
            <a:r>
              <a:rPr lang="en-US" sz="8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bComplete = </a:t>
            </a:r>
            <a:r>
              <a:rPr lang="en-US" sz="800" b="1" dirty="0" smtClean="0">
                <a:solidFill>
                  <a:schemeClr val="bg1"/>
                </a:solidFill>
              </a:rPr>
              <a:t>false</a:t>
            </a:r>
            <a:r>
              <a:rPr lang="en-US" sz="8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sMethod = sMethod.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toUpperCase</a:t>
            </a:r>
            <a:r>
              <a:rPr lang="en-US" sz="800" dirty="0" smtClean="0">
                <a:solidFill>
                  <a:schemeClr val="bg1"/>
                </a:solidFill>
              </a:rPr>
              <a:t>();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</a:t>
            </a:r>
            <a:r>
              <a:rPr lang="en-US" sz="800" b="1" dirty="0" smtClean="0">
                <a:solidFill>
                  <a:schemeClr val="bg1"/>
                </a:solidFill>
              </a:rPr>
              <a:t>try</a:t>
            </a:r>
            <a:r>
              <a:rPr lang="en-US" sz="800" dirty="0" smtClean="0">
                <a:solidFill>
                  <a:schemeClr val="bg1"/>
                </a:solidFill>
              </a:rPr>
              <a:t> {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</a:t>
            </a:r>
            <a:r>
              <a:rPr lang="en-US" sz="800" b="1" dirty="0" smtClean="0">
                <a:solidFill>
                  <a:schemeClr val="bg1"/>
                </a:solidFill>
              </a:rPr>
              <a:t>if</a:t>
            </a:r>
            <a:r>
              <a:rPr lang="en-US" sz="800" dirty="0" smtClean="0">
                <a:solidFill>
                  <a:schemeClr val="bg1"/>
                </a:solidFill>
              </a:rPr>
              <a:t> (sMethod == </a:t>
            </a:r>
            <a:r>
              <a:rPr lang="en-US" sz="800" dirty="0" smtClean="0">
                <a:solidFill>
                  <a:srgbClr val="92D050"/>
                </a:solidFill>
              </a:rPr>
              <a:t>"GET"</a:t>
            </a:r>
            <a:r>
              <a:rPr lang="en-US" sz="800" dirty="0" smtClean="0">
                <a:solidFill>
                  <a:schemeClr val="bg1"/>
                </a:solidFill>
              </a:rPr>
              <a:t>) {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xmlhttp.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</a:t>
            </a:r>
            <a:r>
              <a:rPr lang="en-US" sz="800" dirty="0" smtClean="0">
                <a:solidFill>
                  <a:schemeClr val="bg1"/>
                </a:solidFill>
              </a:rPr>
              <a:t>(sMethod, sURL+</a:t>
            </a:r>
            <a:r>
              <a:rPr lang="en-US" sz="800" dirty="0" smtClean="0">
                <a:solidFill>
                  <a:srgbClr val="92D050"/>
                </a:solidFill>
              </a:rPr>
              <a:t>"?"</a:t>
            </a:r>
            <a:r>
              <a:rPr lang="en-US" sz="800" dirty="0" smtClean="0">
                <a:solidFill>
                  <a:schemeClr val="bg1"/>
                </a:solidFill>
              </a:rPr>
              <a:t>+sVars, </a:t>
            </a:r>
            <a:r>
              <a:rPr lang="en-US" sz="800" b="1" dirty="0" smtClean="0">
                <a:solidFill>
                  <a:schemeClr val="bg1"/>
                </a:solidFill>
              </a:rPr>
              <a:t>true</a:t>
            </a:r>
            <a:r>
              <a:rPr lang="en-US" sz="800" dirty="0" smtClean="0">
                <a:solidFill>
                  <a:schemeClr val="bg1"/>
                </a:solidFill>
              </a:rPr>
              <a:t>);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sVars = "";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} </a:t>
            </a:r>
            <a:r>
              <a:rPr lang="en-US" sz="800" b="1" dirty="0" smtClean="0">
                <a:solidFill>
                  <a:schemeClr val="bg1"/>
                </a:solidFill>
              </a:rPr>
              <a:t>else</a:t>
            </a:r>
            <a:r>
              <a:rPr lang="en-US" sz="800" dirty="0" smtClean="0">
                <a:solidFill>
                  <a:schemeClr val="bg1"/>
                </a:solidFill>
              </a:rPr>
              <a:t> {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xmlhttp.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</a:t>
            </a:r>
            <a:r>
              <a:rPr lang="en-US" sz="800" dirty="0" smtClean="0">
                <a:solidFill>
                  <a:schemeClr val="bg1"/>
                </a:solidFill>
              </a:rPr>
              <a:t>(sMethod, sURL, </a:t>
            </a:r>
            <a:r>
              <a:rPr lang="en-US" sz="800" b="1" dirty="0" smtClean="0">
                <a:solidFill>
                  <a:schemeClr val="bg1"/>
                </a:solidFill>
              </a:rPr>
              <a:t>true</a:t>
            </a:r>
            <a:r>
              <a:rPr lang="en-US" sz="800" dirty="0" smtClean="0">
                <a:solidFill>
                  <a:schemeClr val="bg1"/>
                </a:solidFill>
              </a:rPr>
              <a:t>);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xmlhttp.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setRequestHeader</a:t>
            </a:r>
            <a:r>
              <a:rPr lang="en-US" sz="800" dirty="0" smtClean="0">
                <a:solidFill>
                  <a:schemeClr val="bg1"/>
                </a:solidFill>
              </a:rPr>
              <a:t>(</a:t>
            </a:r>
            <a:r>
              <a:rPr lang="en-US" sz="800" dirty="0" smtClean="0">
                <a:solidFill>
                  <a:srgbClr val="92D050"/>
                </a:solidFill>
              </a:rPr>
              <a:t>"Method"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rgbClr val="92D050"/>
                </a:solidFill>
              </a:rPr>
              <a:t>"POST "</a:t>
            </a:r>
            <a:r>
              <a:rPr lang="en-US" sz="800" dirty="0" smtClean="0">
                <a:solidFill>
                  <a:schemeClr val="bg1"/>
                </a:solidFill>
              </a:rPr>
              <a:t>+sURL+</a:t>
            </a:r>
            <a:r>
              <a:rPr lang="en-US" sz="800" dirty="0" smtClean="0">
                <a:solidFill>
                  <a:srgbClr val="92D050"/>
                </a:solidFill>
              </a:rPr>
              <a:t>" HTTP/1.1"</a:t>
            </a:r>
            <a:r>
              <a:rPr lang="en-US" sz="800" dirty="0" smtClean="0">
                <a:solidFill>
                  <a:schemeClr val="bg1"/>
                </a:solidFill>
              </a:rPr>
              <a:t>);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xmlhttp.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setRequestHeader</a:t>
            </a:r>
            <a:r>
              <a:rPr lang="en-US" sz="800" dirty="0" smtClean="0">
                <a:solidFill>
                  <a:schemeClr val="bg1"/>
                </a:solidFill>
              </a:rPr>
              <a:t>(</a:t>
            </a:r>
            <a:r>
              <a:rPr lang="en-US" sz="800" dirty="0" smtClean="0">
                <a:solidFill>
                  <a:srgbClr val="92D050"/>
                </a:solidFill>
              </a:rPr>
              <a:t>"Content-Type"</a:t>
            </a:r>
            <a:r>
              <a:rPr lang="en-US" sz="8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  </a:t>
            </a:r>
            <a:r>
              <a:rPr lang="en-US" sz="800" dirty="0" smtClean="0">
                <a:solidFill>
                  <a:srgbClr val="92D050"/>
                </a:solidFill>
              </a:rPr>
              <a:t>"application/x-www-form-urlencoded"</a:t>
            </a:r>
            <a:r>
              <a:rPr lang="en-US" sz="800" dirty="0" smtClean="0">
                <a:solidFill>
                  <a:schemeClr val="bg1"/>
                </a:solidFill>
              </a:rPr>
              <a:t>);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}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xmlhttp.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onreadystatechange</a:t>
            </a:r>
            <a:r>
              <a:rPr lang="en-US" sz="800" dirty="0" smtClean="0">
                <a:solidFill>
                  <a:schemeClr val="bg1"/>
                </a:solidFill>
              </a:rPr>
              <a:t> = </a:t>
            </a:r>
            <a:r>
              <a:rPr lang="en-US" sz="800" b="1" dirty="0" smtClean="0">
                <a:solidFill>
                  <a:schemeClr val="bg1"/>
                </a:solidFill>
              </a:rPr>
              <a:t>function</a:t>
            </a:r>
            <a:r>
              <a:rPr lang="en-US" sz="800" dirty="0" smtClean="0">
                <a:solidFill>
                  <a:schemeClr val="bg1"/>
                </a:solidFill>
              </a:rPr>
              <a:t>(){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</a:t>
            </a:r>
            <a:r>
              <a:rPr lang="en-US" sz="800" b="1" dirty="0" smtClean="0">
                <a:solidFill>
                  <a:schemeClr val="bg1"/>
                </a:solidFill>
              </a:rPr>
              <a:t>if</a:t>
            </a:r>
            <a:r>
              <a:rPr lang="en-US" sz="800" dirty="0" smtClean="0">
                <a:solidFill>
                  <a:schemeClr val="bg1"/>
                </a:solidFill>
              </a:rPr>
              <a:t> (xmlhttp.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readyState</a:t>
            </a:r>
            <a:r>
              <a:rPr lang="en-US" sz="800" dirty="0" smtClean="0">
                <a:solidFill>
                  <a:schemeClr val="bg1"/>
                </a:solidFill>
              </a:rPr>
              <a:t> == 4 &amp;&amp; !bComplete) {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  bComplete = </a:t>
            </a:r>
            <a:r>
              <a:rPr lang="en-US" sz="800" b="1" dirty="0" smtClean="0">
                <a:solidFill>
                  <a:schemeClr val="bg1"/>
                </a:solidFill>
              </a:rPr>
              <a:t>true</a:t>
            </a:r>
            <a:r>
              <a:rPr lang="en-US" sz="8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  fnDone(xmlhttp);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  }};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  xmlhttp.send(sVars);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}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</a:t>
            </a:r>
            <a:r>
              <a:rPr lang="en-US" sz="800" b="1" dirty="0" smtClean="0">
                <a:solidFill>
                  <a:schemeClr val="bg1"/>
                </a:solidFill>
              </a:rPr>
              <a:t>catch</a:t>
            </a:r>
            <a:r>
              <a:rPr lang="en-US" sz="800" dirty="0" smtClean="0">
                <a:solidFill>
                  <a:schemeClr val="bg1"/>
                </a:solidFill>
              </a:rPr>
              <a:t>(z) { </a:t>
            </a:r>
            <a:r>
              <a:rPr lang="en-US" sz="800" b="1" dirty="0" smtClean="0">
                <a:solidFill>
                  <a:schemeClr val="bg1"/>
                </a:solidFill>
              </a:rPr>
              <a:t>return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</a:rPr>
              <a:t>false</a:t>
            </a:r>
            <a:r>
              <a:rPr lang="en-US" sz="800" dirty="0" smtClean="0">
                <a:solidFill>
                  <a:schemeClr val="bg1"/>
                </a:solidFill>
              </a:rPr>
              <a:t>; }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  </a:t>
            </a:r>
            <a:r>
              <a:rPr lang="en-US" sz="800" b="1" dirty="0" smtClean="0">
                <a:solidFill>
                  <a:schemeClr val="bg1"/>
                </a:solidFill>
              </a:rPr>
              <a:t>return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</a:rPr>
              <a:t>true</a:t>
            </a:r>
            <a:r>
              <a:rPr lang="en-US" sz="8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};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</a:rPr>
              <a:t>return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</a:rPr>
              <a:t>this</a:t>
            </a:r>
            <a:r>
              <a:rPr lang="en-US" sz="8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}</a:t>
            </a:r>
          </a:p>
          <a:p>
            <a:pPr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800" b="1" dirty="0" smtClean="0">
                <a:solidFill>
                  <a:schemeClr val="bg1"/>
                </a:solidFill>
              </a:rPr>
              <a:t>var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</a:rPr>
              <a:t>myConn</a:t>
            </a:r>
            <a:r>
              <a:rPr lang="en-US" sz="800" dirty="0" smtClean="0">
                <a:solidFill>
                  <a:schemeClr val="bg1"/>
                </a:solidFill>
              </a:rPr>
              <a:t> = </a:t>
            </a:r>
            <a:r>
              <a:rPr lang="en-US" sz="800" b="1" dirty="0" smtClean="0">
                <a:solidFill>
                  <a:schemeClr val="bg1"/>
                </a:solidFill>
              </a:rPr>
              <a:t>new</a:t>
            </a:r>
            <a:r>
              <a:rPr lang="en-US" sz="800" dirty="0" smtClean="0">
                <a:solidFill>
                  <a:schemeClr val="bg1"/>
                </a:solidFill>
              </a:rPr>
              <a:t> XHConn();</a:t>
            </a:r>
          </a:p>
          <a:p>
            <a:pPr>
              <a:buNone/>
            </a:pPr>
            <a:r>
              <a:rPr lang="en-US" sz="800" b="1" dirty="0" smtClean="0">
                <a:solidFill>
                  <a:schemeClr val="bg1"/>
                </a:solidFill>
              </a:rPr>
              <a:t>if</a:t>
            </a:r>
            <a:r>
              <a:rPr lang="en-US" sz="800" dirty="0" smtClean="0">
                <a:solidFill>
                  <a:schemeClr val="bg1"/>
                </a:solidFill>
              </a:rPr>
              <a:t> (!</a:t>
            </a:r>
            <a:r>
              <a:rPr lang="en-US" sz="800" dirty="0" err="1" smtClean="0">
                <a:solidFill>
                  <a:schemeClr val="bg1"/>
                </a:solidFill>
              </a:rPr>
              <a:t>myConn</a:t>
            </a:r>
            <a:r>
              <a:rPr lang="en-US" sz="800" dirty="0" smtClean="0">
                <a:solidFill>
                  <a:schemeClr val="bg1"/>
                </a:solidFill>
              </a:rPr>
              <a:t>) 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alert</a:t>
            </a:r>
            <a:r>
              <a:rPr lang="en-US" sz="800" dirty="0" smtClean="0">
                <a:solidFill>
                  <a:schemeClr val="bg1"/>
                </a:solidFill>
              </a:rPr>
              <a:t>(</a:t>
            </a:r>
            <a:r>
              <a:rPr lang="en-US" sz="800" dirty="0" smtClean="0">
                <a:solidFill>
                  <a:srgbClr val="92D050"/>
                </a:solidFill>
              </a:rPr>
              <a:t>"XMLHTTP not available. Try a newer/better browser."</a:t>
            </a:r>
            <a:r>
              <a:rPr lang="en-US" sz="800" dirty="0" smtClean="0">
                <a:solidFill>
                  <a:schemeClr val="bg1"/>
                </a:solidFill>
              </a:rPr>
              <a:t>);</a:t>
            </a:r>
          </a:p>
          <a:p>
            <a:pPr>
              <a:buNone/>
            </a:pPr>
            <a:r>
              <a:rPr lang="en-US" sz="800" b="1" dirty="0" smtClean="0">
                <a:solidFill>
                  <a:schemeClr val="bg1"/>
                </a:solidFill>
              </a:rPr>
              <a:t>var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</a:rPr>
              <a:t>fnWhenDone</a:t>
            </a:r>
            <a:r>
              <a:rPr lang="en-US" sz="800" dirty="0" smtClean="0">
                <a:solidFill>
                  <a:schemeClr val="bg1"/>
                </a:solidFill>
              </a:rPr>
              <a:t> = </a:t>
            </a:r>
            <a:r>
              <a:rPr lang="en-US" sz="800" b="1" dirty="0" smtClean="0">
                <a:solidFill>
                  <a:schemeClr val="bg1"/>
                </a:solidFill>
              </a:rPr>
              <a:t>function</a:t>
            </a:r>
            <a:r>
              <a:rPr lang="en-US" sz="800" dirty="0" smtClean="0">
                <a:solidFill>
                  <a:schemeClr val="bg1"/>
                </a:solidFill>
              </a:rPr>
              <a:t> (</a:t>
            </a:r>
            <a:r>
              <a:rPr lang="en-US" sz="800" dirty="0" err="1" smtClean="0">
                <a:solidFill>
                  <a:schemeClr val="bg1"/>
                </a:solidFill>
              </a:rPr>
              <a:t>req</a:t>
            </a:r>
            <a:r>
              <a:rPr lang="en-US" sz="800" dirty="0" smtClean="0">
                <a:solidFill>
                  <a:schemeClr val="bg1"/>
                </a:solidFill>
              </a:rPr>
              <a:t>) { 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alert</a:t>
            </a:r>
            <a:r>
              <a:rPr lang="en-US" sz="800" dirty="0" smtClean="0">
                <a:solidFill>
                  <a:schemeClr val="bg1"/>
                </a:solidFill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</a:rPr>
              <a:t>req.</a:t>
            </a:r>
            <a:r>
              <a:rPr lang="en-US" sz="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responseText</a:t>
            </a:r>
            <a:r>
              <a:rPr lang="en-US" sz="800" dirty="0" smtClean="0">
                <a:solidFill>
                  <a:schemeClr val="bg1"/>
                </a:solidFill>
              </a:rPr>
              <a:t>); };</a:t>
            </a:r>
          </a:p>
          <a:p>
            <a:pPr>
              <a:buNone/>
            </a:pPr>
            <a:r>
              <a:rPr lang="en-US" sz="800" dirty="0" err="1" smtClean="0">
                <a:solidFill>
                  <a:schemeClr val="bg1"/>
                </a:solidFill>
              </a:rPr>
              <a:t>myConn.connect</a:t>
            </a:r>
            <a:r>
              <a:rPr lang="en-US" sz="800" dirty="0" smtClean="0">
                <a:solidFill>
                  <a:schemeClr val="bg1"/>
                </a:solidFill>
              </a:rPr>
              <a:t>(</a:t>
            </a:r>
            <a:r>
              <a:rPr lang="en-US" sz="800" dirty="0" smtClean="0">
                <a:solidFill>
                  <a:srgbClr val="92D050"/>
                </a:solidFill>
              </a:rPr>
              <a:t>"mypage.php"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rgbClr val="92D050"/>
                </a:solidFill>
              </a:rPr>
              <a:t>"POST"</a:t>
            </a:r>
            <a:r>
              <a:rPr lang="en-US" sz="8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rgbClr val="92D050"/>
                </a:solidFill>
              </a:rPr>
              <a:t>"</a:t>
            </a:r>
            <a:r>
              <a:rPr lang="en-US" sz="800" dirty="0" err="1" smtClean="0">
                <a:solidFill>
                  <a:srgbClr val="92D050"/>
                </a:solidFill>
              </a:rPr>
              <a:t>foo</a:t>
            </a:r>
            <a:r>
              <a:rPr lang="en-US" sz="800" dirty="0" smtClean="0">
                <a:solidFill>
                  <a:srgbClr val="92D050"/>
                </a:solidFill>
              </a:rPr>
              <a:t>=</a:t>
            </a:r>
            <a:r>
              <a:rPr lang="en-US" sz="800" dirty="0" err="1" smtClean="0">
                <a:solidFill>
                  <a:srgbClr val="92D050"/>
                </a:solidFill>
              </a:rPr>
              <a:t>bar&amp;baz</a:t>
            </a:r>
            <a:r>
              <a:rPr lang="en-US" sz="800" dirty="0" smtClean="0">
                <a:solidFill>
                  <a:srgbClr val="92D050"/>
                </a:solidFill>
              </a:rPr>
              <a:t>=</a:t>
            </a:r>
            <a:r>
              <a:rPr lang="en-US" sz="800" dirty="0" err="1" smtClean="0">
                <a:solidFill>
                  <a:srgbClr val="92D050"/>
                </a:solidFill>
              </a:rPr>
              <a:t>qux</a:t>
            </a:r>
            <a:r>
              <a:rPr lang="en-US" sz="800" dirty="0" smtClean="0">
                <a:solidFill>
                  <a:srgbClr val="92D050"/>
                </a:solidFill>
              </a:rPr>
              <a:t>", </a:t>
            </a:r>
            <a:r>
              <a:rPr lang="en-US" sz="800" dirty="0" err="1" smtClean="0">
                <a:solidFill>
                  <a:schemeClr val="bg1"/>
                </a:solidFill>
              </a:rPr>
              <a:t>fnWhenDone</a:t>
            </a:r>
            <a:r>
              <a:rPr lang="en-US" sz="800" dirty="0" smtClean="0">
                <a:solidFill>
                  <a:schemeClr val="bg1"/>
                </a:solidFill>
              </a:rPr>
              <a:t>);</a:t>
            </a:r>
          </a:p>
          <a:p>
            <a:pPr>
              <a:buNone/>
            </a:pPr>
            <a:endParaRPr lang="en-US" sz="800" dirty="0" smtClean="0">
              <a:solidFill>
                <a:schemeClr val="bg1"/>
              </a:solidFill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without library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new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Ajax.Request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rgbClr val="92D050"/>
                </a:solidFill>
              </a:rPr>
              <a:t>"mypage.php"</a:t>
            </a:r>
            <a:r>
              <a:rPr lang="en-US" sz="2000" dirty="0" smtClean="0">
                <a:solidFill>
                  <a:schemeClr val="bg1"/>
                </a:solidFill>
              </a:rPr>
              <a:t>,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method: </a:t>
            </a:r>
            <a:r>
              <a:rPr lang="en-US" sz="2000" dirty="0" smtClean="0">
                <a:solidFill>
                  <a:srgbClr val="92D050"/>
                </a:solidFill>
              </a:rPr>
              <a:t>"POST"</a:t>
            </a:r>
            <a:r>
              <a:rPr lang="en-US" sz="2000" dirty="0" smtClean="0">
                <a:solidFill>
                  <a:schemeClr val="bg1"/>
                </a:solidFill>
              </a:rPr>
              <a:t>, parameters: </a:t>
            </a:r>
            <a:r>
              <a:rPr lang="en-US" sz="2000" dirty="0" smtClean="0">
                <a:solidFill>
                  <a:srgbClr val="92D050"/>
                </a:solidFill>
              </a:rPr>
              <a:t>"</a:t>
            </a:r>
            <a:r>
              <a:rPr lang="en-US" sz="2000" dirty="0" err="1" smtClean="0">
                <a:solidFill>
                  <a:srgbClr val="92D050"/>
                </a:solidFill>
              </a:rPr>
              <a:t>foo</a:t>
            </a:r>
            <a:r>
              <a:rPr lang="en-US" sz="2000" dirty="0" smtClean="0">
                <a:solidFill>
                  <a:srgbClr val="92D050"/>
                </a:solidFill>
              </a:rPr>
              <a:t>=</a:t>
            </a:r>
            <a:r>
              <a:rPr lang="en-US" sz="2000" dirty="0" err="1" smtClean="0">
                <a:solidFill>
                  <a:srgbClr val="92D050"/>
                </a:solidFill>
              </a:rPr>
              <a:t>bar&amp;baz</a:t>
            </a:r>
            <a:r>
              <a:rPr lang="en-US" sz="2000" dirty="0" smtClean="0">
                <a:solidFill>
                  <a:srgbClr val="92D050"/>
                </a:solidFill>
              </a:rPr>
              <a:t>=</a:t>
            </a:r>
            <a:r>
              <a:rPr lang="en-US" sz="2000" dirty="0" err="1" smtClean="0">
                <a:solidFill>
                  <a:srgbClr val="92D050"/>
                </a:solidFill>
              </a:rPr>
              <a:t>qux</a:t>
            </a:r>
            <a:r>
              <a:rPr lang="en-US" sz="2000" dirty="0" smtClean="0">
                <a:solidFill>
                  <a:srgbClr val="92D050"/>
                </a:solidFill>
              </a:rPr>
              <a:t>“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onSuccess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req</a:t>
            </a:r>
            <a:r>
              <a:rPr lang="en-US" sz="2000" dirty="0" smtClean="0">
                <a:solidFill>
                  <a:schemeClr val="bg1"/>
                </a:solidFill>
              </a:rPr>
              <a:t>){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alert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req.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responseText</a:t>
            </a:r>
            <a:r>
              <a:rPr lang="en-US" sz="2000" dirty="0" smtClean="0">
                <a:solidFill>
                  <a:schemeClr val="bg1"/>
                </a:solidFill>
              </a:rPr>
              <a:t>); }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});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with library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“</a:t>
            </a:r>
            <a:r>
              <a:rPr lang="ko-KR" altLang="en-US" b="1" dirty="0" smtClean="0">
                <a:solidFill>
                  <a:schemeClr val="bg1"/>
                </a:solidFill>
              </a:rPr>
              <a:t>자바스크립트 라이브러리의 종류와 특징</a:t>
            </a:r>
            <a:r>
              <a:rPr lang="en-US" altLang="ko-KR" b="1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altLang="ko-KR" sz="2800" dirty="0" smtClean="0">
                <a:solidFill>
                  <a:schemeClr val="bg1"/>
                </a:solidFill>
              </a:rPr>
              <a:t>JavaScript Libraries &amp; Features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2351</Words>
  <Application>Microsoft Office PowerPoint</Application>
  <PresentationFormat>화면 슬라이드 쇼(4:3)</PresentationFormat>
  <Paragraphs>547</Paragraphs>
  <Slides>32</Slides>
  <Notes>32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슬라이드 1</vt:lpstr>
      <vt:lpstr>슬라이드 2</vt:lpstr>
      <vt:lpstr>Agenda</vt:lpstr>
      <vt:lpstr>슬라이드 4</vt:lpstr>
      <vt:lpstr>슬라이드 5</vt:lpstr>
      <vt:lpstr>슬라이드 6</vt:lpstr>
      <vt:lpstr>without library</vt:lpstr>
      <vt:lpstr>with library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파이어준</dc:creator>
  <cp:lastModifiedBy>파이어준</cp:lastModifiedBy>
  <cp:revision>684</cp:revision>
  <dcterms:created xsi:type="dcterms:W3CDTF">2007-05-19T00:34:39Z</dcterms:created>
  <dcterms:modified xsi:type="dcterms:W3CDTF">2007-06-20T16:49:12Z</dcterms:modified>
</cp:coreProperties>
</file>