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3" r:id="rId3"/>
    <p:sldId id="264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B54B"/>
    <a:srgbClr val="5C4676"/>
    <a:srgbClr val="99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밝은 스타일 2 - 강조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테마 스타일 1 - 강조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C8264-F8DC-4831-A553-94D4FB40FF50}" type="datetimeFigureOut">
              <a:rPr lang="ko-KR" altLang="en-US" smtClean="0"/>
              <a:pPr/>
              <a:t>2008-03-14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ABDAC7-FDA7-4472-9227-FC155E47DF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D8334-8625-4D1A-A243-F0BB94DE360E}" type="datetimeFigureOut">
              <a:rPr lang="ko-KR" altLang="en-US" smtClean="0"/>
              <a:pPr/>
              <a:t>2008-03-14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0A2EF-7107-4130-9791-48A8D2BCBA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5269-7AA7-4D0D-9788-AB10DFEA7014}" type="datetime1">
              <a:rPr lang="ko-KR" altLang="en-US" smtClean="0"/>
              <a:pPr/>
              <a:t>2008-03-14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41A3D-2DD2-4020-8AD6-FB9192529B70}" type="datetime1">
              <a:rPr lang="ko-KR" altLang="en-US" smtClean="0"/>
              <a:pPr/>
              <a:t>2008-03-14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9443-D688-46D1-9148-B9202F4091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3E03-77B5-4380-B3D5-14343A8C7431}" type="datetime1">
              <a:rPr lang="ko-KR" altLang="en-US" smtClean="0"/>
              <a:pPr/>
              <a:t>2008-03-14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9443-D688-46D1-9148-B9202F4091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F0EE-EEB2-458F-8845-DF79C3C08339}" type="datetime1">
              <a:rPr lang="ko-KR" altLang="en-US" smtClean="0"/>
              <a:pPr/>
              <a:t>2008-03-14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2488528" y="6356350"/>
            <a:ext cx="2133600" cy="365125"/>
          </a:xfrm>
        </p:spPr>
        <p:txBody>
          <a:bodyPr/>
          <a:lstStyle>
            <a:lvl1pPr>
              <a:defRPr sz="1400" b="1"/>
            </a:lvl1pPr>
          </a:lstStyle>
          <a:p>
            <a:fld id="{BF109443-D688-46D1-9148-B9202F40913D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488890" y="6386633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/10</a:t>
            </a:r>
            <a:endParaRPr lang="ko-KR" altLang="en-US" sz="14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4E3D-09E2-4316-85B9-361DC54DA9CB}" type="datetime1">
              <a:rPr lang="ko-KR" altLang="en-US" smtClean="0"/>
              <a:pPr/>
              <a:t>2008-03-14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9443-D688-46D1-9148-B9202F4091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83A7-9ED8-411B-BD06-EC4470C3B42E}" type="datetime1">
              <a:rPr lang="ko-KR" altLang="en-US" smtClean="0"/>
              <a:pPr/>
              <a:t>2008-03-14</a:t>
            </a:fld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9443-D688-46D1-9148-B9202F4091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621D-BA8B-4CF3-86B8-81C763F3BF1F}" type="datetime1">
              <a:rPr lang="ko-KR" altLang="en-US" smtClean="0"/>
              <a:pPr/>
              <a:t>2008-03-14</a:t>
            </a:fld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9443-D688-46D1-9148-B9202F4091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6879-8B18-4C73-A5D7-ADDC251F03FE}" type="datetime1">
              <a:rPr lang="ko-KR" altLang="en-US" smtClean="0"/>
              <a:pPr/>
              <a:t>2008-03-14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9443-D688-46D1-9148-B9202F4091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DAEA-3504-4CE4-A0A2-50D544082887}" type="datetime1">
              <a:rPr lang="ko-KR" altLang="en-US" smtClean="0"/>
              <a:pPr/>
              <a:t>2008-03-14</a:t>
            </a:fld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9443-D688-46D1-9148-B9202F4091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410B-2AAB-4926-9DB1-841D281CD0A7}" type="datetime1">
              <a:rPr lang="ko-KR" altLang="en-US" smtClean="0"/>
              <a:pPr/>
              <a:t>2008-03-14</a:t>
            </a:fld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9443-D688-46D1-9148-B9202F4091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7FD3-5706-4B86-97DD-B11596228240}" type="datetime1">
              <a:rPr lang="ko-KR" altLang="en-US" smtClean="0"/>
              <a:pPr/>
              <a:t>2008-03-14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9443-D688-46D1-9148-B9202F4091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0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32C66-4280-49B1-89FC-1F1938BE7789}" type="datetime1">
              <a:rPr lang="ko-KR" altLang="en-US" smtClean="0"/>
              <a:pPr/>
              <a:t>2008-03-14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3071802" y="6357958"/>
            <a:ext cx="1500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09443-D688-46D1-9148-B9202F40913D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0" y="3857628"/>
            <a:ext cx="4000496" cy="30003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0" y="0"/>
            <a:ext cx="4000496" cy="15716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7" name="그림 16" descr="1_rsptst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86202" y="0"/>
            <a:ext cx="5157798" cy="3868349"/>
          </a:xfrm>
          <a:prstGeom prst="rect">
            <a:avLst/>
          </a:prstGeom>
        </p:spPr>
      </p:pic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786314" y="4714884"/>
            <a:ext cx="3857652" cy="785818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6 </a:t>
            </a:r>
            <a:r>
              <a:rPr lang="en-US" altLang="ko-KR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</a:t>
            </a:r>
            <a:r>
              <a:rPr lang="ko-KR" altLang="en-US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서경진</a:t>
            </a:r>
            <a:r>
              <a:rPr lang="en-US" altLang="ko-KR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lang="ko-KR" altLang="en-US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76" y="173025"/>
            <a:ext cx="5200632" cy="1470025"/>
          </a:xfrm>
        </p:spPr>
        <p:txBody>
          <a:bodyPr/>
          <a:lstStyle/>
          <a:p>
            <a:pPr algn="r"/>
            <a:r>
              <a:rPr lang="ko-KR" altLang="en-US" b="1" dirty="0" smtClean="0">
                <a:solidFill>
                  <a:srgbClr val="5C4676"/>
                </a:solidFill>
              </a:rPr>
              <a:t>홈 네트워크 </a:t>
            </a:r>
            <a:r>
              <a:rPr lang="ko-KR" altLang="en-US" b="1" dirty="0" smtClean="0">
                <a:solidFill>
                  <a:schemeClr val="bg1"/>
                </a:solidFill>
              </a:rPr>
              <a:t>시스템</a:t>
            </a:r>
            <a:r>
              <a:rPr lang="en-US" altLang="ko-KR" b="1" dirty="0" smtClean="0">
                <a:solidFill>
                  <a:srgbClr val="5C4676"/>
                </a:solidFill>
              </a:rPr>
              <a:t/>
            </a:r>
            <a:br>
              <a:rPr lang="en-US" altLang="ko-KR" b="1" dirty="0" smtClean="0">
                <a:solidFill>
                  <a:srgbClr val="5C4676"/>
                </a:solidFill>
              </a:rPr>
            </a:br>
            <a:r>
              <a:rPr lang="en-US" altLang="ko-KR" sz="3200" b="1" dirty="0" smtClean="0">
                <a:solidFill>
                  <a:srgbClr val="5C4676"/>
                </a:solidFill>
              </a:rPr>
              <a:t>- </a:t>
            </a:r>
            <a:r>
              <a:rPr lang="ko-KR" altLang="en-US" sz="3200" b="1" dirty="0" smtClean="0">
                <a:solidFill>
                  <a:srgbClr val="5C4676"/>
                </a:solidFill>
              </a:rPr>
              <a:t>보드 </a:t>
            </a:r>
            <a:r>
              <a:rPr lang="en-US" altLang="ko-KR" sz="3200" b="1" dirty="0" smtClean="0">
                <a:solidFill>
                  <a:schemeClr val="bg1"/>
                </a:solidFill>
              </a:rPr>
              <a:t>UI 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부분</a:t>
            </a:r>
            <a:endParaRPr lang="ko-KR" altLang="en-US" sz="3200" b="1" dirty="0">
              <a:solidFill>
                <a:schemeClr val="bg1"/>
              </a:solidFill>
            </a:endParaRPr>
          </a:p>
        </p:txBody>
      </p:sp>
      <p:pic>
        <p:nvPicPr>
          <p:cNvPr id="21" name="그림 20" descr="sub02_xhyper270B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1285860"/>
            <a:ext cx="2714644" cy="2714644"/>
          </a:xfrm>
          <a:prstGeom prst="rect">
            <a:avLst/>
          </a:prstGeom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72" y="4786322"/>
            <a:ext cx="2581275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위쪽/아래쪽 화살표 22"/>
          <p:cNvSpPr/>
          <p:nvPr/>
        </p:nvSpPr>
        <p:spPr>
          <a:xfrm>
            <a:off x="2071670" y="3286124"/>
            <a:ext cx="857256" cy="1214446"/>
          </a:xfrm>
          <a:prstGeom prst="up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1928794" y="3714752"/>
            <a:ext cx="1111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Ethernet</a:t>
            </a:r>
            <a:endParaRPr lang="ko-KR" altLang="en-US" b="1" dirty="0"/>
          </a:p>
        </p:txBody>
      </p:sp>
      <p:grpSp>
        <p:nvGrpSpPr>
          <p:cNvPr id="15" name="그룹 14"/>
          <p:cNvGrpSpPr/>
          <p:nvPr/>
        </p:nvGrpSpPr>
        <p:grpSpPr>
          <a:xfrm>
            <a:off x="5483959" y="5857892"/>
            <a:ext cx="3660041" cy="1023286"/>
            <a:chOff x="5483959" y="5857892"/>
            <a:chExt cx="3660041" cy="1023286"/>
          </a:xfrm>
        </p:grpSpPr>
        <p:sp>
          <p:nvSpPr>
            <p:cNvPr id="11" name="TextBox 10"/>
            <p:cNvSpPr txBox="1"/>
            <p:nvPr/>
          </p:nvSpPr>
          <p:spPr>
            <a:xfrm>
              <a:off x="5483959" y="6357958"/>
              <a:ext cx="366004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800" b="1" i="1" dirty="0" smtClean="0">
                  <a:latin typeface="Brush Script MT" pitchFamily="66" charset="0"/>
                </a:rPr>
                <a:t>A</a:t>
              </a:r>
              <a:r>
                <a:rPr lang="en-US" altLang="ko-KR" sz="2800" i="1" dirty="0" smtClean="0">
                  <a:latin typeface="Brush Script MT" pitchFamily="66" charset="0"/>
                </a:rPr>
                <a:t>rtificial </a:t>
              </a:r>
              <a:r>
                <a:rPr lang="en-US" altLang="ko-KR" sz="2800" b="1" i="1" dirty="0" smtClean="0">
                  <a:latin typeface="Brush Script MT" pitchFamily="66" charset="0"/>
                </a:rPr>
                <a:t>I</a:t>
              </a:r>
              <a:r>
                <a:rPr lang="en-US" altLang="ko-KR" sz="2800" i="1" dirty="0" smtClean="0">
                  <a:latin typeface="Brush Script MT" pitchFamily="66" charset="0"/>
                </a:rPr>
                <a:t>ntelligence </a:t>
              </a:r>
              <a:r>
                <a:rPr lang="en-US" altLang="ko-KR" sz="2800" b="1" i="1" dirty="0" smtClean="0">
                  <a:latin typeface="Brush Script MT" pitchFamily="66" charset="0"/>
                </a:rPr>
                <a:t>S</a:t>
              </a:r>
              <a:r>
                <a:rPr lang="en-US" altLang="ko-KR" sz="2800" i="1" dirty="0" smtClean="0">
                  <a:latin typeface="Brush Script MT" pitchFamily="66" charset="0"/>
                </a:rPr>
                <a:t>ystem</a:t>
              </a:r>
              <a:endParaRPr lang="ko-KR" altLang="en-US" sz="2800" i="1" dirty="0">
                <a:latin typeface="Brush Script MT" pitchFamily="66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643570" y="5857892"/>
              <a:ext cx="2857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4000" dirty="0" smtClean="0"/>
                <a:t>.</a:t>
              </a:r>
              <a:endParaRPr lang="ko-KR" altLang="en-US" sz="4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715140" y="5857892"/>
              <a:ext cx="2857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4000" dirty="0" smtClean="0"/>
                <a:t>.</a:t>
              </a:r>
              <a:endParaRPr lang="ko-KR" altLang="en-US" sz="4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143900" y="5857892"/>
              <a:ext cx="2857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4000" dirty="0" smtClean="0"/>
                <a:t>.</a:t>
              </a:r>
              <a:endParaRPr lang="ko-KR" altLang="en-US" sz="4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9443-D688-46D1-9148-B9202F40913D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grpSp>
        <p:nvGrpSpPr>
          <p:cNvPr id="5" name="그룹 4"/>
          <p:cNvGrpSpPr/>
          <p:nvPr/>
        </p:nvGrpSpPr>
        <p:grpSpPr>
          <a:xfrm>
            <a:off x="428596" y="571480"/>
            <a:ext cx="714380" cy="714380"/>
            <a:chOff x="3286116" y="500042"/>
            <a:chExt cx="714380" cy="714380"/>
          </a:xfrm>
        </p:grpSpPr>
        <p:sp>
          <p:nvSpPr>
            <p:cNvPr id="6" name="직사각형 5"/>
            <p:cNvSpPr/>
            <p:nvPr/>
          </p:nvSpPr>
          <p:spPr>
            <a:xfrm>
              <a:off x="3286116" y="857232"/>
              <a:ext cx="428628" cy="35719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3286116" y="500042"/>
              <a:ext cx="428628" cy="35719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3571868" y="714356"/>
              <a:ext cx="428628" cy="35719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" name="제목 1"/>
          <p:cNvSpPr txBox="1">
            <a:spLocks/>
          </p:cNvSpPr>
          <p:nvPr/>
        </p:nvSpPr>
        <p:spPr>
          <a:xfrm>
            <a:off x="457200" y="214298"/>
            <a:ext cx="190022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목차</a:t>
            </a:r>
            <a:endParaRPr kumimoji="0" lang="ko-KR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5857884" y="3643314"/>
            <a:ext cx="2428892" cy="20002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800" b="1" dirty="0" smtClean="0"/>
              <a:t>4. </a:t>
            </a:r>
            <a:r>
              <a:rPr lang="ko-KR" altLang="en-US" sz="2800" b="1" dirty="0" smtClean="0"/>
              <a:t>주간계획</a:t>
            </a:r>
            <a:endParaRPr lang="en-US" altLang="ko-KR" sz="2800" b="1" dirty="0" smtClean="0"/>
          </a:p>
          <a:p>
            <a:pPr algn="ctr"/>
            <a:r>
              <a:rPr lang="en-US" altLang="ko-KR" sz="2800" b="1" dirty="0" smtClean="0"/>
              <a:t>(Gantt Chart)</a:t>
            </a:r>
            <a:endParaRPr lang="ko-KR" altLang="en-US" sz="2800" b="1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3357554" y="1643050"/>
            <a:ext cx="2500330" cy="20002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3200" b="1" dirty="0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928662" y="3643314"/>
            <a:ext cx="2428892" cy="200026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/>
              <a:t>3. UI </a:t>
            </a:r>
            <a:r>
              <a:rPr lang="ko-KR" altLang="en-US" sz="3200" b="1" dirty="0" smtClean="0"/>
              <a:t>화면        </a:t>
            </a:r>
            <a:endParaRPr lang="en-US" altLang="ko-KR" sz="3200" b="1" dirty="0" smtClean="0"/>
          </a:p>
          <a:p>
            <a:pPr algn="ctr"/>
            <a:r>
              <a:rPr lang="en-US" altLang="ko-KR" sz="3200" b="1" dirty="0" smtClean="0"/>
              <a:t> </a:t>
            </a:r>
            <a:r>
              <a:rPr lang="en-US" altLang="ko-KR" sz="3200" b="1" dirty="0" smtClean="0"/>
              <a:t> </a:t>
            </a:r>
            <a:r>
              <a:rPr lang="ko-KR" altLang="en-US" sz="3200" b="1" dirty="0" smtClean="0"/>
              <a:t>구성도</a:t>
            </a:r>
            <a:endParaRPr lang="ko-KR" altLang="en-US" sz="3200" b="1" dirty="0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928662" y="1643050"/>
            <a:ext cx="2428892" cy="20002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/>
              <a:t>1. </a:t>
            </a:r>
            <a:r>
              <a:rPr lang="ko-KR" altLang="en-US" sz="3200" b="1" dirty="0" smtClean="0"/>
              <a:t>역할</a:t>
            </a:r>
            <a:endParaRPr lang="ko-KR" altLang="en-US" sz="3200" b="1" dirty="0"/>
          </a:p>
        </p:txBody>
      </p:sp>
      <p:sp>
        <p:nvSpPr>
          <p:cNvPr id="14" name="모서리가 둥근 직사각형 13"/>
          <p:cNvSpPr/>
          <p:nvPr/>
        </p:nvSpPr>
        <p:spPr>
          <a:xfrm>
            <a:off x="5857884" y="1643050"/>
            <a:ext cx="2428892" cy="20002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/>
              <a:t>2. </a:t>
            </a:r>
            <a:r>
              <a:rPr lang="ko-KR" altLang="en-US" sz="3200" b="1" dirty="0" smtClean="0"/>
              <a:t>개발</a:t>
            </a:r>
            <a:endParaRPr lang="en-US" altLang="ko-KR" sz="3200" b="1" dirty="0" smtClean="0"/>
          </a:p>
          <a:p>
            <a:pPr algn="ctr"/>
            <a:r>
              <a:rPr lang="en-US" altLang="ko-KR" sz="3200" b="1" dirty="0" smtClean="0"/>
              <a:t>   </a:t>
            </a:r>
            <a:r>
              <a:rPr lang="ko-KR" altLang="en-US" sz="3200" b="1" dirty="0" smtClean="0"/>
              <a:t>환경</a:t>
            </a:r>
            <a:endParaRPr lang="en-US" altLang="ko-KR" sz="3200" b="1" dirty="0" smtClean="0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3357554" y="3643314"/>
            <a:ext cx="2500330" cy="20002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3200" b="1" dirty="0"/>
          </a:p>
        </p:txBody>
      </p:sp>
      <p:grpSp>
        <p:nvGrpSpPr>
          <p:cNvPr id="16" name="그룹 15"/>
          <p:cNvGrpSpPr/>
          <p:nvPr/>
        </p:nvGrpSpPr>
        <p:grpSpPr>
          <a:xfrm>
            <a:off x="6341183" y="6243600"/>
            <a:ext cx="2677143" cy="614400"/>
            <a:chOff x="6341183" y="6243600"/>
            <a:chExt cx="2677143" cy="614400"/>
          </a:xfrm>
        </p:grpSpPr>
        <p:sp>
          <p:nvSpPr>
            <p:cNvPr id="17" name="TextBox 16"/>
            <p:cNvSpPr txBox="1"/>
            <p:nvPr/>
          </p:nvSpPr>
          <p:spPr>
            <a:xfrm>
              <a:off x="6341183" y="6457890"/>
              <a:ext cx="26771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b="1" i="1" dirty="0" smtClean="0">
                  <a:latin typeface="Brush Script MT" pitchFamily="66" charset="0"/>
                </a:rPr>
                <a:t>A</a:t>
              </a:r>
              <a:r>
                <a:rPr lang="en-US" altLang="ko-KR" sz="2000" i="1" dirty="0" smtClean="0">
                  <a:latin typeface="Brush Script MT" pitchFamily="66" charset="0"/>
                </a:rPr>
                <a:t>rtificial </a:t>
              </a:r>
              <a:r>
                <a:rPr lang="en-US" altLang="ko-KR" sz="2000" b="1" i="1" dirty="0" smtClean="0">
                  <a:latin typeface="Brush Script MT" pitchFamily="66" charset="0"/>
                </a:rPr>
                <a:t>I</a:t>
              </a:r>
              <a:r>
                <a:rPr lang="en-US" altLang="ko-KR" sz="2000" i="1" dirty="0" smtClean="0">
                  <a:latin typeface="Brush Script MT" pitchFamily="66" charset="0"/>
                </a:rPr>
                <a:t>ntelligence </a:t>
              </a:r>
              <a:r>
                <a:rPr lang="en-US" altLang="ko-KR" sz="2000" b="1" i="1" dirty="0" smtClean="0">
                  <a:latin typeface="Brush Script MT" pitchFamily="66" charset="0"/>
                </a:rPr>
                <a:t>S</a:t>
              </a:r>
              <a:r>
                <a:rPr lang="en-US" altLang="ko-KR" sz="2000" i="1" dirty="0" smtClean="0">
                  <a:latin typeface="Brush Script MT" pitchFamily="66" charset="0"/>
                </a:rPr>
                <a:t>ystem</a:t>
              </a:r>
              <a:endParaRPr lang="ko-KR" altLang="en-US" sz="2000" i="1" dirty="0">
                <a:latin typeface="Brush Script MT" pitchFamily="66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29388" y="6243600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 smtClean="0"/>
                <a:t>.</a:t>
              </a:r>
              <a:endParaRPr lang="ko-KR" altLang="en-US" sz="2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215206" y="6243600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 smtClean="0"/>
                <a:t>.</a:t>
              </a:r>
              <a:endParaRPr lang="ko-KR" altLang="en-US" sz="2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286776" y="6243600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 smtClean="0"/>
                <a:t>.</a:t>
              </a:r>
              <a:endParaRPr lang="ko-KR" altLang="en-US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9443-D688-46D1-9148-B9202F40913D}" type="slidenum">
              <a:rPr lang="ko-KR" altLang="en-US" smtClean="0"/>
              <a:pPr/>
              <a:t>2</a:t>
            </a:fld>
            <a:endParaRPr lang="ko-KR" altLang="en-US" dirty="0"/>
          </a:p>
        </p:txBody>
      </p:sp>
      <p:grpSp>
        <p:nvGrpSpPr>
          <p:cNvPr id="5" name="그룹 4"/>
          <p:cNvGrpSpPr/>
          <p:nvPr/>
        </p:nvGrpSpPr>
        <p:grpSpPr>
          <a:xfrm>
            <a:off x="6341183" y="6243600"/>
            <a:ext cx="2677143" cy="614400"/>
            <a:chOff x="6341183" y="6243600"/>
            <a:chExt cx="2677143" cy="614400"/>
          </a:xfrm>
        </p:grpSpPr>
        <p:sp>
          <p:nvSpPr>
            <p:cNvPr id="6" name="TextBox 5"/>
            <p:cNvSpPr txBox="1"/>
            <p:nvPr/>
          </p:nvSpPr>
          <p:spPr>
            <a:xfrm>
              <a:off x="6341183" y="6457890"/>
              <a:ext cx="26771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b="1" i="1" dirty="0" smtClean="0">
                  <a:latin typeface="Brush Script MT" pitchFamily="66" charset="0"/>
                </a:rPr>
                <a:t>A</a:t>
              </a:r>
              <a:r>
                <a:rPr lang="en-US" altLang="ko-KR" sz="2000" i="1" dirty="0" smtClean="0">
                  <a:latin typeface="Brush Script MT" pitchFamily="66" charset="0"/>
                </a:rPr>
                <a:t>rtificial </a:t>
              </a:r>
              <a:r>
                <a:rPr lang="en-US" altLang="ko-KR" sz="2000" b="1" i="1" dirty="0" smtClean="0">
                  <a:latin typeface="Brush Script MT" pitchFamily="66" charset="0"/>
                </a:rPr>
                <a:t>I</a:t>
              </a:r>
              <a:r>
                <a:rPr lang="en-US" altLang="ko-KR" sz="2000" i="1" dirty="0" smtClean="0">
                  <a:latin typeface="Brush Script MT" pitchFamily="66" charset="0"/>
                </a:rPr>
                <a:t>ntelligence </a:t>
              </a:r>
              <a:r>
                <a:rPr lang="en-US" altLang="ko-KR" sz="2000" b="1" i="1" dirty="0" smtClean="0">
                  <a:latin typeface="Brush Script MT" pitchFamily="66" charset="0"/>
                </a:rPr>
                <a:t>S</a:t>
              </a:r>
              <a:r>
                <a:rPr lang="en-US" altLang="ko-KR" sz="2000" i="1" dirty="0" smtClean="0">
                  <a:latin typeface="Brush Script MT" pitchFamily="66" charset="0"/>
                </a:rPr>
                <a:t>ystem</a:t>
              </a:r>
              <a:endParaRPr lang="ko-KR" altLang="en-US" sz="2000" i="1" dirty="0">
                <a:latin typeface="Brush Script MT" pitchFamily="66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429388" y="6243600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 smtClean="0"/>
                <a:t>.</a:t>
              </a:r>
              <a:endParaRPr lang="ko-KR" altLang="en-US" sz="2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215206" y="6243600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 smtClean="0"/>
                <a:t>.</a:t>
              </a:r>
              <a:endParaRPr lang="ko-KR" altLang="en-US" sz="2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286776" y="6243600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 smtClean="0"/>
                <a:t>.</a:t>
              </a:r>
              <a:endParaRPr lang="ko-KR" altLang="en-US" sz="2000" dirty="0"/>
            </a:p>
          </p:txBody>
        </p:sp>
      </p:grpSp>
      <p:cxnSp>
        <p:nvCxnSpPr>
          <p:cNvPr id="10" name="직선 연결선 9"/>
          <p:cNvCxnSpPr/>
          <p:nvPr/>
        </p:nvCxnSpPr>
        <p:spPr>
          <a:xfrm rot="5400000">
            <a:off x="2964645" y="3607595"/>
            <a:ext cx="250033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슬라이드 번호 개체 틀 32"/>
          <p:cNvSpPr txBox="1">
            <a:spLocks/>
          </p:cNvSpPr>
          <p:nvPr/>
        </p:nvSpPr>
        <p:spPr>
          <a:xfrm>
            <a:off x="248852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109443-D688-46D1-9148-B9202F40913D}" type="slidenum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2" name="직선 화살표 연결선 11"/>
          <p:cNvCxnSpPr/>
          <p:nvPr/>
        </p:nvCxnSpPr>
        <p:spPr>
          <a:xfrm>
            <a:off x="4214810" y="2357430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>
            <a:off x="4429124" y="257174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 rot="5400000">
            <a:off x="3929058" y="3071810"/>
            <a:ext cx="1000132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15" name="그룹 14"/>
          <p:cNvGrpSpPr/>
          <p:nvPr/>
        </p:nvGrpSpPr>
        <p:grpSpPr>
          <a:xfrm>
            <a:off x="428596" y="571480"/>
            <a:ext cx="714380" cy="714380"/>
            <a:chOff x="3286116" y="500042"/>
            <a:chExt cx="714380" cy="714380"/>
          </a:xfrm>
        </p:grpSpPr>
        <p:sp>
          <p:nvSpPr>
            <p:cNvPr id="16" name="직사각형 15"/>
            <p:cNvSpPr/>
            <p:nvPr/>
          </p:nvSpPr>
          <p:spPr>
            <a:xfrm>
              <a:off x="3286116" y="857232"/>
              <a:ext cx="428628" cy="35719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3286116" y="500042"/>
              <a:ext cx="428628" cy="35719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3571868" y="714356"/>
              <a:ext cx="428628" cy="35719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9" name="제목 1"/>
          <p:cNvSpPr txBox="1">
            <a:spLocks/>
          </p:cNvSpPr>
          <p:nvPr/>
        </p:nvSpPr>
        <p:spPr>
          <a:xfrm>
            <a:off x="714348" y="214298"/>
            <a:ext cx="147159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역할</a:t>
            </a:r>
            <a:endParaRPr kumimoji="0" lang="ko-KR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071678"/>
            <a:ext cx="3676650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모서리가 둥근 직사각형 20"/>
          <p:cNvSpPr/>
          <p:nvPr/>
        </p:nvSpPr>
        <p:spPr>
          <a:xfrm>
            <a:off x="4714876" y="1928802"/>
            <a:ext cx="3786214" cy="8572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Eddy 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Ethernet </a:t>
            </a:r>
            <a:r>
              <a:rPr lang="ko-KR" altLang="en-US" dirty="0" smtClean="0"/>
              <a:t>통신</a:t>
            </a:r>
            <a:endParaRPr lang="ko-KR" altLang="en-US" dirty="0"/>
          </a:p>
        </p:txBody>
      </p:sp>
      <p:sp>
        <p:nvSpPr>
          <p:cNvPr id="22" name="모서리가 둥근 직사각형 21"/>
          <p:cNvSpPr/>
          <p:nvPr/>
        </p:nvSpPr>
        <p:spPr>
          <a:xfrm>
            <a:off x="4714876" y="3143248"/>
            <a:ext cx="3786214" cy="857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모듈 추가 삭제 요청</a:t>
            </a:r>
            <a:endParaRPr lang="ko-KR" altLang="en-US" dirty="0"/>
          </a:p>
        </p:txBody>
      </p:sp>
      <p:sp>
        <p:nvSpPr>
          <p:cNvPr id="23" name="모서리가 둥근 직사각형 22"/>
          <p:cNvSpPr/>
          <p:nvPr/>
        </p:nvSpPr>
        <p:spPr>
          <a:xfrm>
            <a:off x="4714876" y="4429132"/>
            <a:ext cx="3786214" cy="8572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실내 정보 확인 및 제어 요청</a:t>
            </a:r>
            <a:endParaRPr lang="ko-KR" altLang="en-US" dirty="0"/>
          </a:p>
        </p:txBody>
      </p:sp>
      <p:cxnSp>
        <p:nvCxnSpPr>
          <p:cNvPr id="24" name="직선 연결선 23"/>
          <p:cNvCxnSpPr>
            <a:endCxn id="23" idx="1"/>
          </p:cNvCxnSpPr>
          <p:nvPr/>
        </p:nvCxnSpPr>
        <p:spPr>
          <a:xfrm>
            <a:off x="4214810" y="4857760"/>
            <a:ext cx="50006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>
            <a:endCxn id="22" idx="1"/>
          </p:cNvCxnSpPr>
          <p:nvPr/>
        </p:nvCxnSpPr>
        <p:spPr>
          <a:xfrm>
            <a:off x="4429124" y="3571876"/>
            <a:ext cx="285752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428596" y="571480"/>
            <a:ext cx="714380" cy="714380"/>
            <a:chOff x="3286116" y="500042"/>
            <a:chExt cx="714380" cy="714380"/>
          </a:xfrm>
        </p:grpSpPr>
        <p:sp>
          <p:nvSpPr>
            <p:cNvPr id="9" name="직사각형 8"/>
            <p:cNvSpPr/>
            <p:nvPr/>
          </p:nvSpPr>
          <p:spPr>
            <a:xfrm>
              <a:off x="3286116" y="857232"/>
              <a:ext cx="428628" cy="35719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3286116" y="500042"/>
              <a:ext cx="428628" cy="35719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3571868" y="714356"/>
              <a:ext cx="428628" cy="35719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214298"/>
            <a:ext cx="3400420" cy="1143000"/>
          </a:xfrm>
        </p:spPr>
        <p:txBody>
          <a:bodyPr>
            <a:noAutofit/>
          </a:bodyPr>
          <a:lstStyle/>
          <a:p>
            <a:r>
              <a:rPr lang="ko-KR" altLang="en-US" dirty="0" smtClean="0"/>
              <a:t>개발 환경</a:t>
            </a:r>
            <a:endParaRPr lang="ko-KR" altLang="en-US" dirty="0"/>
          </a:p>
        </p:txBody>
      </p:sp>
      <p:pic>
        <p:nvPicPr>
          <p:cNvPr id="5" name="내용 개체 틀 4" descr="sub02_xhyper270B_bi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714488"/>
            <a:ext cx="3124257" cy="4214842"/>
          </a:xfrm>
        </p:spPr>
      </p:pic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3786182" y="1731444"/>
          <a:ext cx="5000660" cy="41978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7322"/>
                <a:gridCol w="3643338"/>
              </a:tblGrid>
              <a:tr h="42815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PXA270B</a:t>
                      </a:r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4712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CPU</a:t>
                      </a:r>
                      <a:endParaRPr lang="ko-KR" altLang="en-US" b="1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/>
                        <a:t>BULVERDE(VF-BGA)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712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Display</a:t>
                      </a:r>
                      <a:endParaRPr lang="ko-KR" altLang="en-US" b="1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/>
                        <a:t>6.4” TFT LCD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712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Ethernet</a:t>
                      </a:r>
                      <a:endParaRPr lang="ko-KR" altLang="en-US" b="1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/>
                        <a:t>SMSC91C111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712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Kernel</a:t>
                      </a:r>
                      <a:endParaRPr lang="ko-KR" altLang="en-US" b="1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2.6.11</a:t>
                      </a:r>
                      <a:endParaRPr lang="ko-KR" altLang="en-US" b="1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7121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bg1"/>
                          </a:solidFill>
                        </a:rPr>
                        <a:t>그 외 환경</a:t>
                      </a:r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4712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QT</a:t>
                      </a:r>
                      <a:r>
                        <a:rPr lang="en-US" altLang="ko-KR" b="1" baseline="0" dirty="0" smtClean="0"/>
                        <a:t> version</a:t>
                      </a:r>
                      <a:endParaRPr lang="ko-KR" altLang="en-US" b="1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4.3.3</a:t>
                      </a:r>
                      <a:endParaRPr lang="ko-KR" altLang="en-US" b="1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712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PC OS</a:t>
                      </a:r>
                      <a:endParaRPr lang="ko-KR" altLang="en-US" b="1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Fedora core 8</a:t>
                      </a:r>
                      <a:endParaRPr lang="ko-KR" altLang="en-US" b="1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712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Graphic</a:t>
                      </a:r>
                      <a:endParaRPr lang="ko-KR" altLang="en-US" b="1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Adobe</a:t>
                      </a:r>
                      <a:r>
                        <a:rPr lang="en-US" altLang="ko-KR" b="1" baseline="0" dirty="0" smtClean="0"/>
                        <a:t> </a:t>
                      </a:r>
                      <a:r>
                        <a:rPr lang="en-US" altLang="ko-KR" b="1" dirty="0" err="1" smtClean="0"/>
                        <a:t>photoshop</a:t>
                      </a:r>
                      <a:r>
                        <a:rPr lang="en-US" altLang="ko-KR" b="1" dirty="0" smtClean="0"/>
                        <a:t> CS2</a:t>
                      </a:r>
                      <a:endParaRPr lang="ko-KR" altLang="en-US" b="1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9443-D688-46D1-9148-B9202F40913D}" type="slidenum">
              <a:rPr lang="ko-KR" altLang="en-US" smtClean="0"/>
              <a:pPr/>
              <a:t>3</a:t>
            </a:fld>
            <a:endParaRPr lang="ko-KR" altLang="en-US" dirty="0"/>
          </a:p>
        </p:txBody>
      </p:sp>
      <p:grpSp>
        <p:nvGrpSpPr>
          <p:cNvPr id="17" name="그룹 16"/>
          <p:cNvGrpSpPr/>
          <p:nvPr/>
        </p:nvGrpSpPr>
        <p:grpSpPr>
          <a:xfrm>
            <a:off x="6341183" y="6243600"/>
            <a:ext cx="2677143" cy="614400"/>
            <a:chOff x="6341183" y="6243600"/>
            <a:chExt cx="2677143" cy="614400"/>
          </a:xfrm>
        </p:grpSpPr>
        <p:sp>
          <p:nvSpPr>
            <p:cNvPr id="18" name="TextBox 17"/>
            <p:cNvSpPr txBox="1"/>
            <p:nvPr/>
          </p:nvSpPr>
          <p:spPr>
            <a:xfrm>
              <a:off x="6341183" y="6457890"/>
              <a:ext cx="26771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b="1" i="1" dirty="0" smtClean="0">
                  <a:latin typeface="Brush Script MT" pitchFamily="66" charset="0"/>
                </a:rPr>
                <a:t>A</a:t>
              </a:r>
              <a:r>
                <a:rPr lang="en-US" altLang="ko-KR" sz="2000" i="1" dirty="0" smtClean="0">
                  <a:latin typeface="Brush Script MT" pitchFamily="66" charset="0"/>
                </a:rPr>
                <a:t>rtificial </a:t>
              </a:r>
              <a:r>
                <a:rPr lang="en-US" altLang="ko-KR" sz="2000" b="1" i="1" dirty="0" smtClean="0">
                  <a:latin typeface="Brush Script MT" pitchFamily="66" charset="0"/>
                </a:rPr>
                <a:t>I</a:t>
              </a:r>
              <a:r>
                <a:rPr lang="en-US" altLang="ko-KR" sz="2000" i="1" dirty="0" smtClean="0">
                  <a:latin typeface="Brush Script MT" pitchFamily="66" charset="0"/>
                </a:rPr>
                <a:t>ntelligence </a:t>
              </a:r>
              <a:r>
                <a:rPr lang="en-US" altLang="ko-KR" sz="2000" b="1" i="1" dirty="0" smtClean="0">
                  <a:latin typeface="Brush Script MT" pitchFamily="66" charset="0"/>
                </a:rPr>
                <a:t>S</a:t>
              </a:r>
              <a:r>
                <a:rPr lang="en-US" altLang="ko-KR" sz="2000" i="1" dirty="0" smtClean="0">
                  <a:latin typeface="Brush Script MT" pitchFamily="66" charset="0"/>
                </a:rPr>
                <a:t>ystem</a:t>
              </a:r>
              <a:endParaRPr lang="ko-KR" altLang="en-US" sz="2000" i="1" dirty="0">
                <a:latin typeface="Brush Script MT" pitchFamily="66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429388" y="6243600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 smtClean="0"/>
                <a:t>.</a:t>
              </a:r>
              <a:endParaRPr lang="ko-KR" altLang="en-US" sz="2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215206" y="6243600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 smtClean="0"/>
                <a:t>.</a:t>
              </a:r>
              <a:endParaRPr lang="ko-KR" altLang="en-US" sz="2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286776" y="6243600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 smtClean="0"/>
                <a:t>.</a:t>
              </a:r>
              <a:endParaRPr lang="ko-KR" altLang="en-US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428596" y="571480"/>
            <a:ext cx="714380" cy="714380"/>
            <a:chOff x="3286116" y="500042"/>
            <a:chExt cx="714380" cy="714380"/>
          </a:xfrm>
        </p:grpSpPr>
        <p:sp>
          <p:nvSpPr>
            <p:cNvPr id="6" name="직사각형 5"/>
            <p:cNvSpPr/>
            <p:nvPr/>
          </p:nvSpPr>
          <p:spPr>
            <a:xfrm>
              <a:off x="3286116" y="857232"/>
              <a:ext cx="428628" cy="35719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3286116" y="500042"/>
              <a:ext cx="428628" cy="35719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3571868" y="714356"/>
              <a:ext cx="428628" cy="35719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3714776" cy="1143000"/>
          </a:xfrm>
        </p:spPr>
        <p:txBody>
          <a:bodyPr>
            <a:normAutofit fontScale="90000"/>
          </a:bodyPr>
          <a:lstStyle/>
          <a:p>
            <a:r>
              <a:rPr lang="en-US" altLang="ko-KR" smtClean="0"/>
              <a:t>UI </a:t>
            </a:r>
            <a:r>
              <a:rPr lang="ko-KR" altLang="en-US" dirty="0" smtClean="0"/>
              <a:t>화</a:t>
            </a:r>
            <a:r>
              <a:rPr lang="ko-KR" altLang="en-US" dirty="0" smtClean="0"/>
              <a:t>면</a:t>
            </a:r>
            <a:r>
              <a:rPr lang="ko-KR" altLang="en-US" dirty="0" smtClean="0"/>
              <a:t> 구성도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9443-D688-46D1-9148-B9202F40913D}" type="slidenum">
              <a:rPr lang="ko-KR" altLang="en-US" smtClean="0"/>
              <a:pPr/>
              <a:t>4</a:t>
            </a:fld>
            <a:endParaRPr lang="ko-KR" altLang="en-US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857224" y="1714488"/>
            <a:ext cx="3071834" cy="10715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chemeClr val="tx2"/>
                </a:solidFill>
              </a:rPr>
              <a:t>기본 화면 </a:t>
            </a:r>
            <a:r>
              <a:rPr lang="en-US" altLang="ko-KR" dirty="0" smtClean="0">
                <a:solidFill>
                  <a:schemeClr val="tx2"/>
                </a:solidFill>
              </a:rPr>
              <a:t>:</a:t>
            </a:r>
          </a:p>
          <a:p>
            <a:r>
              <a:rPr lang="ko-KR" altLang="en-US" dirty="0" smtClean="0">
                <a:solidFill>
                  <a:schemeClr val="tx2"/>
                </a:solidFill>
              </a:rPr>
              <a:t>실내 </a:t>
            </a:r>
            <a:r>
              <a:rPr lang="ko-KR" altLang="en-US" dirty="0" smtClean="0">
                <a:solidFill>
                  <a:schemeClr val="tx2"/>
                </a:solidFill>
              </a:rPr>
              <a:t>온도</a:t>
            </a:r>
            <a:r>
              <a:rPr lang="en-US" altLang="ko-KR" dirty="0" smtClean="0">
                <a:solidFill>
                  <a:schemeClr val="tx2"/>
                </a:solidFill>
              </a:rPr>
              <a:t>,</a:t>
            </a:r>
            <a:r>
              <a:rPr lang="ko-KR" altLang="en-US" dirty="0" smtClean="0">
                <a:solidFill>
                  <a:schemeClr val="tx2"/>
                </a:solidFill>
              </a:rPr>
              <a:t>조도</a:t>
            </a:r>
            <a:r>
              <a:rPr lang="en-US" altLang="ko-KR" dirty="0" smtClean="0">
                <a:solidFill>
                  <a:schemeClr val="tx2"/>
                </a:solidFill>
              </a:rPr>
              <a:t>,</a:t>
            </a:r>
            <a:r>
              <a:rPr lang="ko-KR" altLang="en-US" dirty="0" smtClean="0">
                <a:solidFill>
                  <a:schemeClr val="tx2"/>
                </a:solidFill>
              </a:rPr>
              <a:t>가스센서</a:t>
            </a:r>
            <a:endParaRPr lang="en-US" altLang="ko-KR" dirty="0" smtClean="0">
              <a:solidFill>
                <a:schemeClr val="tx2"/>
              </a:solidFill>
            </a:endParaRPr>
          </a:p>
          <a:p>
            <a:r>
              <a:rPr lang="ko-KR" altLang="en-US" dirty="0" smtClean="0">
                <a:solidFill>
                  <a:schemeClr val="tx2"/>
                </a:solidFill>
              </a:rPr>
              <a:t>날짜</a:t>
            </a:r>
            <a:r>
              <a:rPr lang="en-US" altLang="ko-KR" dirty="0" smtClean="0">
                <a:solidFill>
                  <a:schemeClr val="tx2"/>
                </a:solidFill>
              </a:rPr>
              <a:t>, </a:t>
            </a:r>
            <a:r>
              <a:rPr lang="ko-KR" altLang="en-US" dirty="0" smtClean="0">
                <a:solidFill>
                  <a:schemeClr val="tx2"/>
                </a:solidFill>
              </a:rPr>
              <a:t>시각</a:t>
            </a:r>
            <a:endParaRPr lang="en-US" altLang="ko-KR" dirty="0" smtClean="0">
              <a:solidFill>
                <a:schemeClr val="tx2"/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857224" y="3071810"/>
            <a:ext cx="3071834" cy="17859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chemeClr val="tx2"/>
                </a:solidFill>
              </a:rPr>
              <a:t>추가삭제화면 </a:t>
            </a:r>
            <a:r>
              <a:rPr lang="en-US" altLang="ko-KR" dirty="0" smtClean="0">
                <a:solidFill>
                  <a:schemeClr val="tx2"/>
                </a:solidFill>
              </a:rPr>
              <a:t>: </a:t>
            </a:r>
          </a:p>
          <a:p>
            <a:r>
              <a:rPr lang="ko-KR" altLang="en-US" dirty="0" smtClean="0">
                <a:solidFill>
                  <a:schemeClr val="tx2"/>
                </a:solidFill>
              </a:rPr>
              <a:t>실내 </a:t>
            </a:r>
            <a:r>
              <a:rPr lang="ko-KR" altLang="en-US" dirty="0" smtClean="0">
                <a:solidFill>
                  <a:schemeClr val="tx2"/>
                </a:solidFill>
              </a:rPr>
              <a:t>구조에 </a:t>
            </a:r>
            <a:r>
              <a:rPr lang="ko-KR" altLang="en-US" dirty="0" smtClean="0">
                <a:solidFill>
                  <a:schemeClr val="tx2"/>
                </a:solidFill>
              </a:rPr>
              <a:t>맞춘 도면</a:t>
            </a:r>
            <a:endParaRPr lang="en-US" altLang="ko-KR" dirty="0" smtClean="0">
              <a:solidFill>
                <a:schemeClr val="tx2"/>
              </a:solidFill>
            </a:endParaRPr>
          </a:p>
          <a:p>
            <a:r>
              <a:rPr lang="ko-KR" altLang="en-US" dirty="0" smtClean="0">
                <a:solidFill>
                  <a:schemeClr val="tx2"/>
                </a:solidFill>
              </a:rPr>
              <a:t>추가 삭제 </a:t>
            </a:r>
            <a:r>
              <a:rPr lang="ko-KR" altLang="en-US" dirty="0" smtClean="0">
                <a:solidFill>
                  <a:schemeClr val="tx2"/>
                </a:solidFill>
              </a:rPr>
              <a:t>시 도면 변화</a:t>
            </a:r>
            <a:endParaRPr lang="en-US" altLang="ko-KR" dirty="0" smtClean="0">
              <a:solidFill>
                <a:schemeClr val="tx2"/>
              </a:solidFill>
            </a:endParaRPr>
          </a:p>
          <a:p>
            <a:r>
              <a:rPr lang="ko-KR" altLang="en-US" dirty="0" smtClean="0">
                <a:solidFill>
                  <a:schemeClr val="tx2"/>
                </a:solidFill>
              </a:rPr>
              <a:t>실내 구조 변경 시 </a:t>
            </a:r>
            <a:endParaRPr lang="en-US" altLang="ko-KR" dirty="0" smtClean="0">
              <a:solidFill>
                <a:schemeClr val="tx2"/>
              </a:solidFill>
            </a:endParaRPr>
          </a:p>
          <a:p>
            <a:r>
              <a:rPr lang="ko-KR" altLang="en-US" dirty="0" smtClean="0">
                <a:solidFill>
                  <a:schemeClr val="tx2"/>
                </a:solidFill>
              </a:rPr>
              <a:t>단기간 내 유지보수 가능</a:t>
            </a:r>
            <a:endParaRPr lang="ko-KR" altLang="en-US" dirty="0">
              <a:solidFill>
                <a:schemeClr val="tx2"/>
              </a:solidFill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857224" y="5143512"/>
            <a:ext cx="3071834" cy="12859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chemeClr val="tx2"/>
                </a:solidFill>
              </a:rPr>
              <a:t>제어화면 </a:t>
            </a:r>
            <a:r>
              <a:rPr lang="en-US" altLang="ko-KR" dirty="0" smtClean="0">
                <a:solidFill>
                  <a:schemeClr val="tx2"/>
                </a:solidFill>
              </a:rPr>
              <a:t>: </a:t>
            </a:r>
          </a:p>
          <a:p>
            <a:r>
              <a:rPr lang="ko-KR" altLang="en-US" dirty="0" smtClean="0">
                <a:solidFill>
                  <a:schemeClr val="tx2"/>
                </a:solidFill>
              </a:rPr>
              <a:t>수동</a:t>
            </a:r>
            <a:r>
              <a:rPr lang="en-US" altLang="ko-KR" dirty="0" smtClean="0">
                <a:solidFill>
                  <a:schemeClr val="tx2"/>
                </a:solidFill>
              </a:rPr>
              <a:t>/</a:t>
            </a:r>
            <a:r>
              <a:rPr lang="ko-KR" altLang="en-US" dirty="0" smtClean="0">
                <a:solidFill>
                  <a:schemeClr val="tx2"/>
                </a:solidFill>
              </a:rPr>
              <a:t>자동모드 </a:t>
            </a:r>
            <a:r>
              <a:rPr lang="en-US" altLang="ko-KR" dirty="0" smtClean="0">
                <a:solidFill>
                  <a:schemeClr val="tx2"/>
                </a:solidFill>
              </a:rPr>
              <a:t>=&gt; H/W</a:t>
            </a:r>
          </a:p>
          <a:p>
            <a:r>
              <a:rPr lang="ko-KR" altLang="en-US" dirty="0" smtClean="0">
                <a:solidFill>
                  <a:schemeClr val="tx2"/>
                </a:solidFill>
              </a:rPr>
              <a:t>표준 프레임으로 </a:t>
            </a:r>
            <a:r>
              <a:rPr lang="en-US" altLang="ko-KR" dirty="0" smtClean="0">
                <a:solidFill>
                  <a:schemeClr val="tx2"/>
                </a:solidFill>
              </a:rPr>
              <a:t>Eddy</a:t>
            </a:r>
            <a:r>
              <a:rPr lang="ko-KR" altLang="en-US" dirty="0" smtClean="0">
                <a:solidFill>
                  <a:schemeClr val="tx2"/>
                </a:solidFill>
              </a:rPr>
              <a:t>에 요청</a:t>
            </a:r>
            <a:endParaRPr lang="en-US" altLang="ko-KR" dirty="0" smtClean="0">
              <a:solidFill>
                <a:schemeClr val="tx2"/>
              </a:solidFill>
            </a:endParaRPr>
          </a:p>
        </p:txBody>
      </p:sp>
      <p:grpSp>
        <p:nvGrpSpPr>
          <p:cNvPr id="20" name="그룹 19"/>
          <p:cNvGrpSpPr/>
          <p:nvPr/>
        </p:nvGrpSpPr>
        <p:grpSpPr>
          <a:xfrm>
            <a:off x="5214942" y="2357430"/>
            <a:ext cx="3071834" cy="3000396"/>
            <a:chOff x="5000628" y="2214554"/>
            <a:chExt cx="3071834" cy="3000396"/>
          </a:xfrm>
        </p:grpSpPr>
        <p:sp>
          <p:nvSpPr>
            <p:cNvPr id="16" name="타원 15"/>
            <p:cNvSpPr/>
            <p:nvPr/>
          </p:nvSpPr>
          <p:spPr>
            <a:xfrm>
              <a:off x="5000628" y="2214554"/>
              <a:ext cx="3071834" cy="30003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2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2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5" name="그림 14" descr="sub02_xhyper270B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00694" y="2643182"/>
              <a:ext cx="2190750" cy="2190750"/>
            </a:xfrm>
            <a:prstGeom prst="rect">
              <a:avLst/>
            </a:prstGeom>
          </p:spPr>
        </p:pic>
      </p:grpSp>
      <p:sp>
        <p:nvSpPr>
          <p:cNvPr id="17" name="오른쪽 화살표 16"/>
          <p:cNvSpPr/>
          <p:nvPr/>
        </p:nvSpPr>
        <p:spPr>
          <a:xfrm rot="2010318">
            <a:off x="4237735" y="2222866"/>
            <a:ext cx="1000132" cy="642942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오른쪽 화살표 17"/>
          <p:cNvSpPr/>
          <p:nvPr/>
        </p:nvSpPr>
        <p:spPr>
          <a:xfrm>
            <a:off x="4071934" y="3571876"/>
            <a:ext cx="1000132" cy="642942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오른쪽 화살표 18"/>
          <p:cNvSpPr/>
          <p:nvPr/>
        </p:nvSpPr>
        <p:spPr>
          <a:xfrm rot="19269026">
            <a:off x="4162969" y="5028890"/>
            <a:ext cx="1000132" cy="642942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428596" y="571480"/>
            <a:ext cx="714380" cy="714380"/>
            <a:chOff x="3286116" y="500042"/>
            <a:chExt cx="714380" cy="714380"/>
          </a:xfrm>
        </p:grpSpPr>
        <p:sp>
          <p:nvSpPr>
            <p:cNvPr id="7" name="직사각형 6"/>
            <p:cNvSpPr/>
            <p:nvPr/>
          </p:nvSpPr>
          <p:spPr>
            <a:xfrm>
              <a:off x="3286116" y="857232"/>
              <a:ext cx="428628" cy="35719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3286116" y="500042"/>
              <a:ext cx="428628" cy="35719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3571868" y="714356"/>
              <a:ext cx="428628" cy="35719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1514" y="214290"/>
            <a:ext cx="2971792" cy="1143000"/>
          </a:xfrm>
        </p:spPr>
        <p:txBody>
          <a:bodyPr/>
          <a:lstStyle/>
          <a:p>
            <a:r>
              <a:rPr lang="ko-KR" altLang="en-US" dirty="0" smtClean="0"/>
              <a:t>주간 계획</a:t>
            </a:r>
            <a:endParaRPr lang="ko-KR" altLang="en-US" dirty="0"/>
          </a:p>
        </p:txBody>
      </p:sp>
      <p:graphicFrame>
        <p:nvGraphicFramePr>
          <p:cNvPr id="10" name="내용 개체 틀 9"/>
          <p:cNvGraphicFramePr>
            <a:graphicFrameLocks noGrp="1"/>
          </p:cNvGraphicFramePr>
          <p:nvPr>
            <p:ph idx="1"/>
          </p:nvPr>
        </p:nvGraphicFramePr>
        <p:xfrm>
          <a:off x="285720" y="1500174"/>
          <a:ext cx="8501122" cy="487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8767"/>
                <a:gridCol w="538904"/>
                <a:gridCol w="538904"/>
                <a:gridCol w="538904"/>
                <a:gridCol w="538904"/>
                <a:gridCol w="536145"/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</a:tblGrid>
              <a:tr h="5109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3~5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주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11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12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13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14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54009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사전 작업</a:t>
                      </a:r>
                      <a:endParaRPr lang="en-US" altLang="ko-KR" sz="1600" dirty="0" smtClean="0"/>
                    </a:p>
                    <a:p>
                      <a:pPr algn="ctr" latinLnBrk="1"/>
                      <a:r>
                        <a:rPr lang="en-US" altLang="ko-KR" sz="1600" dirty="0" smtClean="0"/>
                        <a:t>(</a:t>
                      </a:r>
                      <a:r>
                        <a:rPr lang="ko-KR" altLang="en-US" sz="1600" dirty="0" smtClean="0"/>
                        <a:t>환경설정</a:t>
                      </a:r>
                      <a:r>
                        <a:rPr lang="en-US" altLang="ko-KR" sz="1600" dirty="0" smtClean="0"/>
                        <a:t>)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  <a:tr h="5109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기능모듈구현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</a:tr>
              <a:tr h="54009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보드 </a:t>
                      </a:r>
                      <a:r>
                        <a:rPr lang="ko-KR" altLang="en-US" sz="1600" dirty="0" err="1" smtClean="0"/>
                        <a:t>포팅</a:t>
                      </a:r>
                      <a:endParaRPr lang="en-US" altLang="ko-KR" sz="1600" dirty="0" smtClean="0"/>
                    </a:p>
                    <a:p>
                      <a:pPr algn="ctr" latinLnBrk="1"/>
                      <a:r>
                        <a:rPr lang="ko-KR" altLang="en-US" sz="1600" dirty="0" smtClean="0"/>
                        <a:t>테스트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  <a:tr h="5109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표준프레임 </a:t>
                      </a:r>
                      <a:r>
                        <a:rPr lang="en-US" altLang="ko-KR" sz="1400" dirty="0" smtClean="0"/>
                        <a:t>&amp;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ko-KR" altLang="en-US" sz="1400" dirty="0" smtClean="0"/>
                        <a:t>에러제어작성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</a:tr>
              <a:tr h="54009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Eddy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모듈통신 테스트 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</a:tr>
              <a:tr h="5109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문서화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  <a:tr h="5109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그래픽 작업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  <a:tr h="54009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/>
                        <a:t>테스팅</a:t>
                      </a:r>
                      <a:r>
                        <a:rPr lang="ko-KR" altLang="en-US" sz="1600" dirty="0" smtClean="0"/>
                        <a:t> 및 </a:t>
                      </a:r>
                      <a:endParaRPr lang="en-US" altLang="ko-KR" sz="1600" dirty="0" smtClean="0"/>
                    </a:p>
                    <a:p>
                      <a:pPr algn="ctr" latinLnBrk="1"/>
                      <a:r>
                        <a:rPr lang="ko-KR" altLang="en-US" sz="1600" dirty="0" smtClean="0"/>
                        <a:t>유지보수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9443-D688-46D1-9148-B9202F40913D}" type="slidenum">
              <a:rPr lang="ko-KR" altLang="en-US" smtClean="0"/>
              <a:pPr/>
              <a:t>5</a:t>
            </a:fld>
            <a:endParaRPr lang="ko-KR" altLang="en-US" dirty="0"/>
          </a:p>
        </p:txBody>
      </p:sp>
      <p:cxnSp>
        <p:nvCxnSpPr>
          <p:cNvPr id="12" name="직선 화살표 연결선 11"/>
          <p:cNvCxnSpPr/>
          <p:nvPr/>
        </p:nvCxnSpPr>
        <p:spPr>
          <a:xfrm>
            <a:off x="6429388" y="857232"/>
            <a:ext cx="714380" cy="1588"/>
          </a:xfrm>
          <a:prstGeom prst="straightConnector1">
            <a:avLst/>
          </a:prstGeom>
          <a:ln w="38100">
            <a:solidFill>
              <a:schemeClr val="accent2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>
            <a:off x="6429388" y="1142984"/>
            <a:ext cx="714380" cy="1588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358082" y="642918"/>
            <a:ext cx="1189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mtClean="0"/>
              <a:t>계획 기간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7358082" y="1000108"/>
            <a:ext cx="1189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실제 기간</a:t>
            </a:r>
            <a:endParaRPr lang="ko-KR" altLang="en-US" dirty="0"/>
          </a:p>
        </p:txBody>
      </p:sp>
      <p:grpSp>
        <p:nvGrpSpPr>
          <p:cNvPr id="21" name="그룹 20"/>
          <p:cNvGrpSpPr/>
          <p:nvPr/>
        </p:nvGrpSpPr>
        <p:grpSpPr>
          <a:xfrm>
            <a:off x="6341183" y="6243600"/>
            <a:ext cx="2677143" cy="614400"/>
            <a:chOff x="6341183" y="6243600"/>
            <a:chExt cx="2677143" cy="614400"/>
          </a:xfrm>
        </p:grpSpPr>
        <p:sp>
          <p:nvSpPr>
            <p:cNvPr id="17" name="TextBox 16"/>
            <p:cNvSpPr txBox="1"/>
            <p:nvPr/>
          </p:nvSpPr>
          <p:spPr>
            <a:xfrm>
              <a:off x="6341183" y="6457890"/>
              <a:ext cx="26771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b="1" i="1" dirty="0" smtClean="0">
                  <a:latin typeface="Brush Script MT" pitchFamily="66" charset="0"/>
                </a:rPr>
                <a:t>A</a:t>
              </a:r>
              <a:r>
                <a:rPr lang="en-US" altLang="ko-KR" sz="2000" i="1" dirty="0" smtClean="0">
                  <a:latin typeface="Brush Script MT" pitchFamily="66" charset="0"/>
                </a:rPr>
                <a:t>rtificial </a:t>
              </a:r>
              <a:r>
                <a:rPr lang="en-US" altLang="ko-KR" sz="2000" b="1" i="1" dirty="0" smtClean="0">
                  <a:latin typeface="Brush Script MT" pitchFamily="66" charset="0"/>
                </a:rPr>
                <a:t>I</a:t>
              </a:r>
              <a:r>
                <a:rPr lang="en-US" altLang="ko-KR" sz="2000" i="1" dirty="0" smtClean="0">
                  <a:latin typeface="Brush Script MT" pitchFamily="66" charset="0"/>
                </a:rPr>
                <a:t>ntelligence </a:t>
              </a:r>
              <a:r>
                <a:rPr lang="en-US" altLang="ko-KR" sz="2000" b="1" i="1" dirty="0" smtClean="0">
                  <a:latin typeface="Brush Script MT" pitchFamily="66" charset="0"/>
                </a:rPr>
                <a:t>S</a:t>
              </a:r>
              <a:r>
                <a:rPr lang="en-US" altLang="ko-KR" sz="2000" i="1" dirty="0" smtClean="0">
                  <a:latin typeface="Brush Script MT" pitchFamily="66" charset="0"/>
                </a:rPr>
                <a:t>ystem</a:t>
              </a:r>
              <a:endParaRPr lang="ko-KR" altLang="en-US" sz="2000" i="1" dirty="0">
                <a:latin typeface="Brush Script MT" pitchFamily="66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29388" y="6243600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 smtClean="0"/>
                <a:t>.</a:t>
              </a:r>
              <a:endParaRPr lang="ko-KR" altLang="en-US" sz="2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215206" y="6243600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 smtClean="0"/>
                <a:t>.</a:t>
              </a:r>
              <a:endParaRPr lang="ko-KR" altLang="en-US" sz="2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286776" y="6243600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 smtClean="0"/>
                <a:t>.</a:t>
              </a:r>
              <a:endParaRPr lang="ko-KR" altLang="en-US" sz="2000" dirty="0"/>
            </a:p>
          </p:txBody>
        </p:sp>
      </p:grpSp>
      <p:cxnSp>
        <p:nvCxnSpPr>
          <p:cNvPr id="22" name="직선 화살표 연결선 21"/>
          <p:cNvCxnSpPr/>
          <p:nvPr/>
        </p:nvCxnSpPr>
        <p:spPr>
          <a:xfrm>
            <a:off x="1571604" y="2143116"/>
            <a:ext cx="1071570" cy="1588"/>
          </a:xfrm>
          <a:prstGeom prst="straightConnector1">
            <a:avLst/>
          </a:prstGeom>
          <a:ln w="38100">
            <a:solidFill>
              <a:schemeClr val="accent2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571604" y="2212295"/>
            <a:ext cx="22145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err="1" smtClean="0"/>
              <a:t>테스팅</a:t>
            </a:r>
            <a:r>
              <a:rPr lang="ko-KR" altLang="en-US" sz="1100" dirty="0" smtClean="0"/>
              <a:t> 프로그램</a:t>
            </a:r>
            <a:endParaRPr lang="en-US" altLang="ko-KR" sz="1100" dirty="0" smtClean="0"/>
          </a:p>
          <a:p>
            <a:r>
              <a:rPr lang="ko-KR" altLang="en-US" sz="1100" dirty="0" smtClean="0"/>
              <a:t>구조 및 흐름도 작성</a:t>
            </a:r>
            <a:endParaRPr lang="en-US" altLang="ko-KR" sz="1100" dirty="0" smtClean="0"/>
          </a:p>
        </p:txBody>
      </p:sp>
      <p:cxnSp>
        <p:nvCxnSpPr>
          <p:cNvPr id="36" name="직선 화살표 연결선 35"/>
          <p:cNvCxnSpPr/>
          <p:nvPr/>
        </p:nvCxnSpPr>
        <p:spPr>
          <a:xfrm>
            <a:off x="2643174" y="2714620"/>
            <a:ext cx="1357322" cy="1588"/>
          </a:xfrm>
          <a:prstGeom prst="straightConnector1">
            <a:avLst/>
          </a:prstGeom>
          <a:ln w="38100">
            <a:solidFill>
              <a:schemeClr val="accent2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/>
          <p:cNvCxnSpPr/>
          <p:nvPr/>
        </p:nvCxnSpPr>
        <p:spPr>
          <a:xfrm>
            <a:off x="3742880" y="3284536"/>
            <a:ext cx="571504" cy="1588"/>
          </a:xfrm>
          <a:prstGeom prst="straightConnector1">
            <a:avLst/>
          </a:prstGeom>
          <a:ln w="38100">
            <a:solidFill>
              <a:schemeClr val="accent2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643174" y="2712361"/>
            <a:ext cx="11430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/>
              <a:t>기능 알고리즘 설계구현</a:t>
            </a:r>
            <a:endParaRPr lang="en-US" altLang="ko-KR" sz="1100" dirty="0" smtClean="0"/>
          </a:p>
        </p:txBody>
      </p:sp>
      <p:cxnSp>
        <p:nvCxnSpPr>
          <p:cNvPr id="24" name="직선 화살표 연결선 23"/>
          <p:cNvCxnSpPr/>
          <p:nvPr/>
        </p:nvCxnSpPr>
        <p:spPr>
          <a:xfrm>
            <a:off x="1571604" y="2428868"/>
            <a:ext cx="1000132" cy="1588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화살표 연결선 42"/>
          <p:cNvCxnSpPr/>
          <p:nvPr/>
        </p:nvCxnSpPr>
        <p:spPr>
          <a:xfrm>
            <a:off x="4286248" y="3857628"/>
            <a:ext cx="1000132" cy="1588"/>
          </a:xfrm>
          <a:prstGeom prst="straightConnector1">
            <a:avLst/>
          </a:prstGeom>
          <a:ln w="38100">
            <a:solidFill>
              <a:schemeClr val="accent2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화살표 연결선 45"/>
          <p:cNvCxnSpPr/>
          <p:nvPr/>
        </p:nvCxnSpPr>
        <p:spPr>
          <a:xfrm>
            <a:off x="5143504" y="4429132"/>
            <a:ext cx="642942" cy="1588"/>
          </a:xfrm>
          <a:prstGeom prst="straightConnector1">
            <a:avLst/>
          </a:prstGeom>
          <a:ln w="38100">
            <a:solidFill>
              <a:schemeClr val="accent2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화살표 연결선 48"/>
          <p:cNvCxnSpPr/>
          <p:nvPr/>
        </p:nvCxnSpPr>
        <p:spPr>
          <a:xfrm>
            <a:off x="5786446" y="6000768"/>
            <a:ext cx="3000396" cy="1588"/>
          </a:xfrm>
          <a:prstGeom prst="straightConnector1">
            <a:avLst/>
          </a:prstGeom>
          <a:ln w="38100">
            <a:solidFill>
              <a:schemeClr val="accent2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화살표 연결선 50"/>
          <p:cNvCxnSpPr/>
          <p:nvPr/>
        </p:nvCxnSpPr>
        <p:spPr>
          <a:xfrm>
            <a:off x="2500298" y="5000636"/>
            <a:ext cx="214314" cy="1588"/>
          </a:xfrm>
          <a:prstGeom prst="straightConnector1">
            <a:avLst/>
          </a:prstGeom>
          <a:ln w="38100">
            <a:solidFill>
              <a:schemeClr val="accent2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화살표 연결선 58"/>
          <p:cNvCxnSpPr/>
          <p:nvPr/>
        </p:nvCxnSpPr>
        <p:spPr>
          <a:xfrm>
            <a:off x="3571868" y="5000636"/>
            <a:ext cx="1214446" cy="1588"/>
          </a:xfrm>
          <a:prstGeom prst="straightConnector1">
            <a:avLst/>
          </a:prstGeom>
          <a:ln w="38100">
            <a:solidFill>
              <a:schemeClr val="accent2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화살표 연결선 60"/>
          <p:cNvCxnSpPr/>
          <p:nvPr/>
        </p:nvCxnSpPr>
        <p:spPr>
          <a:xfrm>
            <a:off x="6286512" y="5000636"/>
            <a:ext cx="2428892" cy="1588"/>
          </a:xfrm>
          <a:prstGeom prst="straightConnector1">
            <a:avLst/>
          </a:prstGeom>
          <a:ln w="38100">
            <a:solidFill>
              <a:schemeClr val="accent2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786578" y="5072074"/>
            <a:ext cx="12218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유지보수 </a:t>
            </a:r>
            <a:r>
              <a:rPr lang="ko-KR" altLang="en-US" sz="1100" dirty="0" smtClean="0"/>
              <a:t>문서화</a:t>
            </a:r>
            <a:endParaRPr lang="ko-KR" altLang="en-US" sz="1100" dirty="0"/>
          </a:p>
        </p:txBody>
      </p:sp>
      <p:cxnSp>
        <p:nvCxnSpPr>
          <p:cNvPr id="33" name="직선 화살표 연결선 32"/>
          <p:cNvCxnSpPr/>
          <p:nvPr/>
        </p:nvCxnSpPr>
        <p:spPr>
          <a:xfrm>
            <a:off x="5786446" y="5500702"/>
            <a:ext cx="2000264" cy="1588"/>
          </a:xfrm>
          <a:prstGeom prst="straightConnector1">
            <a:avLst/>
          </a:prstGeom>
          <a:ln w="38100">
            <a:solidFill>
              <a:schemeClr val="accent2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143636" y="5500702"/>
            <a:ext cx="11512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UI </a:t>
            </a:r>
            <a:r>
              <a:rPr lang="en-US" altLang="ko-KR" sz="1100" smtClean="0"/>
              <a:t>&amp; </a:t>
            </a:r>
            <a:r>
              <a:rPr lang="ko-KR" altLang="en-US" sz="1100" dirty="0" smtClean="0"/>
              <a:t>실내 도면</a:t>
            </a:r>
            <a:endParaRPr lang="ko-KR" altLang="en-US" sz="1100" dirty="0"/>
          </a:p>
        </p:txBody>
      </p:sp>
      <p:cxnSp>
        <p:nvCxnSpPr>
          <p:cNvPr id="37" name="직선 화살표 연결선 36"/>
          <p:cNvCxnSpPr/>
          <p:nvPr/>
        </p:nvCxnSpPr>
        <p:spPr>
          <a:xfrm>
            <a:off x="6286512" y="2786058"/>
            <a:ext cx="1000132" cy="1588"/>
          </a:xfrm>
          <a:prstGeom prst="straightConnector1">
            <a:avLst/>
          </a:prstGeom>
          <a:ln w="38100">
            <a:solidFill>
              <a:schemeClr val="accent2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29322" y="2857496"/>
            <a:ext cx="16946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실</a:t>
            </a:r>
            <a:r>
              <a:rPr lang="ko-KR" altLang="en-US" sz="1100" dirty="0" smtClean="0"/>
              <a:t>내</a:t>
            </a:r>
            <a:r>
              <a:rPr lang="ko-KR" altLang="en-US" sz="1100" dirty="0" smtClean="0"/>
              <a:t>도면 알고리즘 구현</a:t>
            </a:r>
            <a:endParaRPr lang="ko-KR" altLang="en-US" sz="1100" dirty="0"/>
          </a:p>
        </p:txBody>
      </p:sp>
      <p:sp>
        <p:nvSpPr>
          <p:cNvPr id="44" name="TextBox 43"/>
          <p:cNvSpPr txBox="1"/>
          <p:nvPr/>
        </p:nvSpPr>
        <p:spPr>
          <a:xfrm>
            <a:off x="6286512" y="6072206"/>
            <a:ext cx="15776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버그 수정 </a:t>
            </a:r>
            <a:r>
              <a:rPr lang="en-US" altLang="ko-KR" sz="1100" dirty="0" smtClean="0"/>
              <a:t>&amp; </a:t>
            </a:r>
            <a:r>
              <a:rPr lang="ko-KR" altLang="en-US" sz="1100" dirty="0" smtClean="0"/>
              <a:t>업데이트</a:t>
            </a:r>
            <a:endParaRPr lang="ko-KR" alt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2500306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sz="5400" b="1" dirty="0" smtClean="0">
                <a:latin typeface="휴먼옛체" pitchFamily="18" charset="-127"/>
                <a:ea typeface="휴먼옛체" pitchFamily="18" charset="-127"/>
              </a:rPr>
              <a:t>Q &amp; A</a:t>
            </a:r>
            <a:endParaRPr lang="ko-KR" altLang="en-US" sz="5400" b="1" dirty="0">
              <a:latin typeface="휴먼옛체" pitchFamily="18" charset="-127"/>
              <a:ea typeface="휴먼옛체" pitchFamily="18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9443-D688-46D1-9148-B9202F40913D}" type="slidenum">
              <a:rPr lang="ko-KR" altLang="en-US" smtClean="0"/>
              <a:pPr/>
              <a:t>6</a:t>
            </a:fld>
            <a:endParaRPr lang="ko-KR" altLang="en-US" dirty="0"/>
          </a:p>
        </p:txBody>
      </p:sp>
      <p:grpSp>
        <p:nvGrpSpPr>
          <p:cNvPr id="5" name="그룹 4"/>
          <p:cNvGrpSpPr/>
          <p:nvPr/>
        </p:nvGrpSpPr>
        <p:grpSpPr>
          <a:xfrm>
            <a:off x="2857488" y="3571876"/>
            <a:ext cx="3660041" cy="1023286"/>
            <a:chOff x="5483959" y="5857892"/>
            <a:chExt cx="3660041" cy="1023286"/>
          </a:xfrm>
        </p:grpSpPr>
        <p:sp>
          <p:nvSpPr>
            <p:cNvPr id="6" name="TextBox 5"/>
            <p:cNvSpPr txBox="1"/>
            <p:nvPr/>
          </p:nvSpPr>
          <p:spPr>
            <a:xfrm>
              <a:off x="5483959" y="6357958"/>
              <a:ext cx="366004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800" b="1" i="1" dirty="0" smtClean="0">
                  <a:latin typeface="Brush Script MT" pitchFamily="66" charset="0"/>
                </a:rPr>
                <a:t>A</a:t>
              </a:r>
              <a:r>
                <a:rPr lang="en-US" altLang="ko-KR" sz="2800" i="1" dirty="0" smtClean="0">
                  <a:latin typeface="Brush Script MT" pitchFamily="66" charset="0"/>
                </a:rPr>
                <a:t>rtificial </a:t>
              </a:r>
              <a:r>
                <a:rPr lang="en-US" altLang="ko-KR" sz="2800" b="1" i="1" dirty="0" smtClean="0">
                  <a:latin typeface="Brush Script MT" pitchFamily="66" charset="0"/>
                </a:rPr>
                <a:t>I</a:t>
              </a:r>
              <a:r>
                <a:rPr lang="en-US" altLang="ko-KR" sz="2800" i="1" dirty="0" smtClean="0">
                  <a:latin typeface="Brush Script MT" pitchFamily="66" charset="0"/>
                </a:rPr>
                <a:t>ntelligence </a:t>
              </a:r>
              <a:r>
                <a:rPr lang="en-US" altLang="ko-KR" sz="2800" b="1" i="1" dirty="0" smtClean="0">
                  <a:latin typeface="Brush Script MT" pitchFamily="66" charset="0"/>
                </a:rPr>
                <a:t>S</a:t>
              </a:r>
              <a:r>
                <a:rPr lang="en-US" altLang="ko-KR" sz="2800" i="1" dirty="0" smtClean="0">
                  <a:latin typeface="Brush Script MT" pitchFamily="66" charset="0"/>
                </a:rPr>
                <a:t>ystem</a:t>
              </a:r>
              <a:endParaRPr lang="ko-KR" altLang="en-US" sz="2800" i="1" dirty="0">
                <a:latin typeface="Brush Script MT" pitchFamily="66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643570" y="5857892"/>
              <a:ext cx="2857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4000" dirty="0" smtClean="0"/>
                <a:t>.</a:t>
              </a:r>
              <a:endParaRPr lang="ko-KR" altLang="en-US" sz="4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715140" y="5857892"/>
              <a:ext cx="2857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4000" dirty="0" smtClean="0"/>
                <a:t>.</a:t>
              </a:r>
              <a:endParaRPr lang="ko-KR" altLang="en-US" sz="4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143900" y="5857892"/>
              <a:ext cx="2857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4000" dirty="0" smtClean="0"/>
                <a:t>.</a:t>
              </a:r>
              <a:endParaRPr lang="ko-KR" altLang="en-US" sz="4000" dirty="0"/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29330"/>
            <a:ext cx="9144000" cy="92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lum bright="1000" contrast="1000"/>
          </a:blip>
          <a:srcRect/>
          <a:stretch>
            <a:fillRect/>
          </a:stretch>
        </p:blipFill>
        <p:spPr bwMode="auto">
          <a:xfrm>
            <a:off x="0" y="0"/>
            <a:ext cx="9144000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234</Words>
  <Application>Microsoft Office PowerPoint</Application>
  <PresentationFormat>화면 슬라이드 쇼(4:3)</PresentationFormat>
  <Paragraphs>112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홈 네트워크 시스템 - 보드 UI 부분</vt:lpstr>
      <vt:lpstr>슬라이드 1</vt:lpstr>
      <vt:lpstr>슬라이드 2</vt:lpstr>
      <vt:lpstr>개발 환경</vt:lpstr>
      <vt:lpstr>UI 화면 구성도</vt:lpstr>
      <vt:lpstr>주간 계획</vt:lpstr>
      <vt:lpstr>Q &amp; A</vt:lpstr>
    </vt:vector>
  </TitlesOfParts>
  <Company>DAEGU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KYONGJIN</dc:creator>
  <cp:lastModifiedBy>KYONGJIN</cp:lastModifiedBy>
  <cp:revision>102</cp:revision>
  <dcterms:created xsi:type="dcterms:W3CDTF">2008-03-11T08:25:12Z</dcterms:created>
  <dcterms:modified xsi:type="dcterms:W3CDTF">2008-03-14T02:59:47Z</dcterms:modified>
</cp:coreProperties>
</file>