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56" r:id="rId3"/>
    <p:sldId id="353" r:id="rId4"/>
    <p:sldId id="365" r:id="rId5"/>
    <p:sldId id="372" r:id="rId6"/>
    <p:sldId id="355" r:id="rId7"/>
    <p:sldId id="359" r:id="rId8"/>
    <p:sldId id="360" r:id="rId9"/>
    <p:sldId id="357" r:id="rId10"/>
    <p:sldId id="356" r:id="rId11"/>
    <p:sldId id="367" r:id="rId12"/>
    <p:sldId id="368" r:id="rId13"/>
    <p:sldId id="369" r:id="rId14"/>
    <p:sldId id="358" r:id="rId15"/>
    <p:sldId id="371" r:id="rId16"/>
    <p:sldId id="361" r:id="rId17"/>
    <p:sldId id="362" r:id="rId18"/>
    <p:sldId id="374" r:id="rId19"/>
    <p:sldId id="375" r:id="rId20"/>
  </p:sldIdLst>
  <p:sldSz cx="9144000" cy="6858000" type="screen4x3"/>
  <p:notesSz cx="6858000" cy="9144000"/>
  <p:embeddedFontLst>
    <p:embeddedFont>
      <p:font typeface="HY중고딕" pitchFamily="18" charset="-127"/>
      <p:regular r:id="rId23"/>
    </p:embeddedFont>
    <p:embeddedFont>
      <p:font typeface="Arial Unicode MS" pitchFamily="50" charset="-127"/>
      <p:regular r:id="rId24"/>
    </p:embeddedFont>
    <p:embeddedFont>
      <p:font typeface="HY견고딕" pitchFamily="18" charset="-127"/>
      <p:regular r:id="rId25"/>
    </p:embeddedFont>
    <p:embeddedFont>
      <p:font typeface="HY강B" pitchFamily="18" charset="-127"/>
      <p:regular r:id="rId26"/>
    </p:embeddedFon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(한)문화방송" pitchFamily="18" charset="-127"/>
      <p:regular r:id="rId31"/>
    </p:embeddedFont>
  </p:embeddedFontLst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B77"/>
    <a:srgbClr val="98E498"/>
    <a:srgbClr val="A6E8A6"/>
    <a:srgbClr val="003300"/>
    <a:srgbClr val="006699"/>
    <a:srgbClr val="FF9900"/>
    <a:srgbClr val="0066CC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057" autoAdjust="0"/>
    <p:restoredTop sz="96934" autoAdjust="0"/>
  </p:normalViewPr>
  <p:slideViewPr>
    <p:cSldViewPr snapToObjects="1">
      <p:cViewPr varScale="1">
        <p:scale>
          <a:sx n="75" d="100"/>
          <a:sy n="75" d="100"/>
        </p:scale>
        <p:origin x="-8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624"/>
    </p:cViewPr>
  </p:sorterViewPr>
  <p:notesViewPr>
    <p:cSldViewPr snapToObjects="1">
      <p:cViewPr varScale="1">
        <p:scale>
          <a:sx n="79" d="100"/>
          <a:sy n="79" d="100"/>
        </p:scale>
        <p:origin x="-213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51F7B5CA-85A1-44C7-AC64-D672320F9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49493CDA-81A8-4E54-A3D6-3408DAD288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9"/>
          <p:cNvGraphicFramePr>
            <a:graphicFrameLocks noChangeAspect="1"/>
          </p:cNvGraphicFramePr>
          <p:nvPr/>
        </p:nvGraphicFramePr>
        <p:xfrm>
          <a:off x="0" y="0"/>
          <a:ext cx="9144000" cy="6831013"/>
        </p:xfrm>
        <a:graphic>
          <a:graphicData uri="http://schemas.openxmlformats.org/presentationml/2006/ole">
            <p:oleObj spid="_x0000_s59394" name="Image" r:id="rId3" imgW="9142857" imgH="7022222" progId="">
              <p:embed/>
            </p:oleObj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9395" name="Image" r:id="rId4" imgW="9142857" imgH="7022222" progId="">
              <p:embed/>
            </p:oleObj>
          </a:graphicData>
        </a:graphic>
      </p:graphicFrame>
      <p:graphicFrame>
        <p:nvGraphicFramePr>
          <p:cNvPr id="6" name="Object 2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9396" name="Image" r:id="rId5" imgW="9142857" imgH="7022222" progId="">
              <p:embed/>
            </p:oleObj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9397" name="Image" r:id="rId6" imgW="9142857" imgH="7022222" progId="">
              <p:embed/>
            </p:oleObj>
          </a:graphicData>
        </a:graphic>
      </p:graphicFrame>
      <p:pic>
        <p:nvPicPr>
          <p:cNvPr id="8" name="Picture 23" descr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76213" y="0"/>
            <a:ext cx="8967787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2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66713" y="0"/>
            <a:ext cx="87772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4835525" y="0"/>
            <a:ext cx="430847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4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3357563"/>
            <a:ext cx="1155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4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4221163"/>
            <a:ext cx="5762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8" descr="4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5738813"/>
            <a:ext cx="5762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4845050"/>
            <a:ext cx="6369050" cy="815975"/>
          </a:xfrm>
        </p:spPr>
        <p:txBody>
          <a:bodyPr/>
          <a:lstStyle>
            <a:lvl1pPr>
              <a:defRPr sz="4800" i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PowerPoint Template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460875"/>
            <a:ext cx="6400800" cy="6492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PPTKOREA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D3931C62-BAE1-4E8A-B563-41825DB7A7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81075"/>
            <a:ext cx="2057400" cy="51450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19800" cy="51450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3355-776D-4DBE-AE91-569C5F466D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F1E5E-EC95-404E-9EC3-D3B9190FFF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B30C-D214-4A6F-BB2B-D51EF1B960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127C-2B81-459A-819E-39762C2560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7921-3628-44C4-BEF0-BBD6602F48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A7EB2-8D37-455A-82B0-DDD4E4176F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9694-9AD8-4E6F-97FF-6FEF0DBB09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B5DFA-EDA8-45D8-9EAA-6E07987208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62304-A597-4483-9C20-0EE2C61E00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34AD-3439-487E-83A4-ED335E960B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81075"/>
            <a:ext cx="2057400" cy="51450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19800" cy="51450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EB3B-D5E3-43B4-8F35-536168AB7E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98881-958C-483C-A38C-3A5E07BA2A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Image" r:id="rId14" imgW="9142857" imgH="7022222" progId="">
              <p:embed/>
            </p:oleObj>
          </a:graphicData>
        </a:graphic>
      </p:graphicFrame>
      <p:pic>
        <p:nvPicPr>
          <p:cNvPr id="1043" name="Picture 19" descr="sub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sub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7881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sub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43192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sub4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937375" y="0"/>
            <a:ext cx="22066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 descr="sub5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451725" y="4149725"/>
            <a:ext cx="12414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 descr="sub5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8243888" y="551656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 descr="sub5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5651500" y="6022975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981075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7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Image" r:id="rId15" imgW="9142857" imgH="7022222" progId="">
              <p:embed/>
            </p:oleObj>
          </a:graphicData>
        </a:graphic>
      </p:graphicFrame>
      <p:pic>
        <p:nvPicPr>
          <p:cNvPr id="9269" name="Picture 53" descr="sub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0" name="Picture 54" descr="sub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67881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1" name="Picture 55" descr="sub3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143192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2" name="Picture 56" descr="sub4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937375" y="0"/>
            <a:ext cx="22066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4" name="Picture 58" descr="sub5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7451725" y="4149725"/>
            <a:ext cx="12414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5" name="Picture 59" descr="sub5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8243888" y="551656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6" name="Picture 60" descr="sub5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5651500" y="6022975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981075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1E05B2-29EB-4E22-B8D8-2ECF159DD9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ovie_data/005_&#48372;&#44536;_2005_&#54980;&#53216;&#50724;&#52852;%20&#50724;&#47560;&#52180;&#47532;%20&#45824;&#49345;.avi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movie_data/007_&#54620;&#51068;&#54620;&#47560;&#45817;&#52629;&#51228;_&#54980;&#53076;&#50724;&#52852;.avi" TargetMode="External"/><Relationship Id="rId2" Type="http://schemas.openxmlformats.org/officeDocument/2006/relationships/hyperlink" Target="movie_data/001-2_&#49399;&#54252;&#47196;&#52629;&#51228;&#51088;&#47308;.avi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ovie_data/004_&#47560;&#45796;&#47560;&#45796;.avi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5.jpeg"/><Relationship Id="rId10" Type="http://schemas.openxmlformats.org/officeDocument/2006/relationships/hyperlink" Target="movie_data/006_&#45824;&#46041;&#52644;_&#54632;&#44760;&#54616;&#45716;&#52629;&#51228;.avi" TargetMode="External"/><Relationship Id="rId4" Type="http://schemas.openxmlformats.org/officeDocument/2006/relationships/hyperlink" Target="movie_data/003_&#50672;&#49845;&#51109;&#47732;_720.avi" TargetMode="External"/><Relationship Id="rId9" Type="http://schemas.openxmlformats.org/officeDocument/2006/relationships/image" Target="../media/image32.jpeg"/><Relationship Id="rId14" Type="http://schemas.openxmlformats.org/officeDocument/2006/relationships/hyperlink" Target="movie_data/008_&#55141;&#53440;&#47161;_&#51068;&#48152;&#48512;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6"/>
          <p:cNvSpPr txBox="1">
            <a:spLocks noChangeArrowheads="1"/>
          </p:cNvSpPr>
          <p:nvPr/>
        </p:nvSpPr>
        <p:spPr bwMode="auto">
          <a:xfrm>
            <a:off x="571472" y="4652963"/>
            <a:ext cx="5329238" cy="57943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3200" dirty="0">
                <a:latin typeface="HY중고딕" pitchFamily="18" charset="-127"/>
                <a:ea typeface="HY중고딕" pitchFamily="18" charset="-127"/>
              </a:rPr>
              <a:t>문화이벤트 특강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300788" y="6286500"/>
            <a:ext cx="252253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20001566 </a:t>
            </a:r>
            <a:r>
              <a:rPr lang="ko-KR" alt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애니메이션 김철환</a:t>
            </a: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712761" y="5430044"/>
            <a:ext cx="71437" cy="215900"/>
          </a:xfrm>
          <a:prstGeom prst="rect">
            <a:avLst/>
          </a:prstGeom>
          <a:solidFill>
            <a:srgbClr val="FF1D1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785786" y="5326857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ko-KR" altLang="en-US" sz="2400" b="0" dirty="0">
                <a:solidFill>
                  <a:schemeClr val="tx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시민축제에 대하여</a:t>
            </a:r>
            <a:endParaRPr lang="en-US" altLang="ko-KR" sz="2400" b="0" dirty="0">
              <a:solidFill>
                <a:schemeClr val="tx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827088" y="908050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요사코이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삿포로 축제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28694" y="1571613"/>
            <a:ext cx="8501090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축제의 기본원칙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자주적인 관리와 자기책임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28694" y="2643182"/>
            <a:ext cx="850109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축제의 의의와 본질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시민들이 춤을 창작하여 성공적인 공연을 목표로 공연에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직접 참가하여 스스로 공동성의 체험을 느끼는 것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28662" y="4143404"/>
            <a:ext cx="850109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참가인원의 증가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92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개 팀에서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2001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400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개 팀으로 증가</a:t>
            </a:r>
            <a:endParaRPr lang="en-US" altLang="ko-KR" sz="2200" b="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1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개팀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100~150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명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단위지역간의 상호교류를 통해 각 단체가 서로 원정해서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축제참가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자원봉사자로서 출연하는 등 활동을 벌여 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참가인원팀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확대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요사코이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삿포로 축제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8694" y="1571613"/>
            <a:ext cx="8501090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공연참가자의 회원제로 발전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팀이 축제 때만 조직되는 것이 아니라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연간회비제로 일상적 활동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회원도 몇 년에 걸쳐 고정되어 있어 친밀한 인간관계 형성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28662" y="3571900"/>
            <a:ext cx="850109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타 지역에서 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요사코이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축제 시도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사회교육적인 측면에서 주목한 시민단체와 행정이 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제휴하여 시민교육이라는 관점에서 적극적으로 도입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의도적으로 도입되었으나 지역주민의 주체적인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참가에 의한 시민운동의 형태로 발전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요사코이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방식의 축제는 일본 전국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70~80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곳에 파급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요사코이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삿포로 축제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8694" y="1571613"/>
            <a:ext cx="8501090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삿포로 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요사코이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축제의 경제적 접근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매년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200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만명의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관람객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경제적 파급효과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206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억엔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(2,060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억원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8662" y="3071810"/>
            <a:ext cx="850109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축제참가의 의미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지역주민들이 자발적인 참여를 통해서 조직생활을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체험하게 되고 새로운 사회교육의 기회로 발전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799785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시민축제의 성공요소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 :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축제의 주관과 주체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1785918" y="1785926"/>
            <a:ext cx="156607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한국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6338901" y="1785926"/>
            <a:ext cx="166212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일본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323820" y="5938858"/>
            <a:ext cx="850112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주관 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주체 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기획 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운영 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관리 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책임 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재정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0" name="AutoShape 16"/>
          <p:cNvSpPr>
            <a:spLocks noChangeArrowheads="1"/>
          </p:cNvSpPr>
          <p:nvPr/>
        </p:nvSpPr>
        <p:spPr bwMode="auto">
          <a:xfrm>
            <a:off x="1655139" y="3855247"/>
            <a:ext cx="1110955" cy="442913"/>
          </a:xfrm>
          <a:prstGeom prst="downArrow">
            <a:avLst>
              <a:gd name="adj1" fmla="val 49778"/>
              <a:gd name="adj2" fmla="val 43093"/>
            </a:avLst>
          </a:prstGeom>
          <a:solidFill>
            <a:srgbClr val="FFCC66"/>
          </a:solidFill>
          <a:ln w="12700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" name="AutoShape 16"/>
          <p:cNvSpPr>
            <a:spLocks noChangeArrowheads="1"/>
          </p:cNvSpPr>
          <p:nvPr/>
        </p:nvSpPr>
        <p:spPr bwMode="auto">
          <a:xfrm rot="10800000">
            <a:off x="6248547" y="3786190"/>
            <a:ext cx="1110955" cy="442913"/>
          </a:xfrm>
          <a:prstGeom prst="downArrow">
            <a:avLst>
              <a:gd name="adj1" fmla="val 49778"/>
              <a:gd name="adj2" fmla="val 43093"/>
            </a:avLst>
          </a:prstGeom>
          <a:solidFill>
            <a:srgbClr val="FFCC66"/>
          </a:solidFill>
          <a:ln w="12700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78" name="그룹 77"/>
          <p:cNvGrpSpPr/>
          <p:nvPr/>
        </p:nvGrpSpPr>
        <p:grpSpPr>
          <a:xfrm>
            <a:off x="285720" y="4583111"/>
            <a:ext cx="4024371" cy="1073150"/>
            <a:chOff x="333315" y="2495548"/>
            <a:chExt cx="4024371" cy="1073150"/>
          </a:xfrm>
        </p:grpSpPr>
        <p:pic>
          <p:nvPicPr>
            <p:cNvPr id="68" name="Picture 11" descr="2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3315" y="2495548"/>
              <a:ext cx="4024371" cy="107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1791484" y="3009900"/>
              <a:ext cx="1566070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ko-KR" altLang="en-US" sz="26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시민</a:t>
              </a:r>
              <a:endParaRPr lang="ko-KR" altLang="en-US" sz="260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1724863" y="2578098"/>
            <a:ext cx="1775567" cy="990600"/>
            <a:chOff x="1724863" y="4665661"/>
            <a:chExt cx="1775567" cy="990600"/>
          </a:xfrm>
        </p:grpSpPr>
        <p:pic>
          <p:nvPicPr>
            <p:cNvPr id="60" name="Picture 14" descr="2_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4863" y="4665661"/>
              <a:ext cx="97150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1934360" y="4929198"/>
              <a:ext cx="1566070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ko-KR" altLang="en-US" sz="26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관</a:t>
              </a:r>
              <a:endParaRPr lang="ko-KR" altLang="en-US" sz="260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4786314" y="4583111"/>
            <a:ext cx="4038629" cy="1073150"/>
            <a:chOff x="4786314" y="4583111"/>
            <a:chExt cx="4038629" cy="1073150"/>
          </a:xfrm>
        </p:grpSpPr>
        <p:pic>
          <p:nvPicPr>
            <p:cNvPr id="42" name="Picture 11" descr="2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6314" y="4583111"/>
              <a:ext cx="4038629" cy="107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Rectangle 21"/>
            <p:cNvSpPr>
              <a:spLocks noChangeArrowheads="1"/>
            </p:cNvSpPr>
            <p:nvPr/>
          </p:nvSpPr>
          <p:spPr bwMode="auto">
            <a:xfrm>
              <a:off x="6434954" y="5081598"/>
              <a:ext cx="1566070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ko-KR" altLang="en-US" sz="26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시민</a:t>
              </a:r>
              <a:endParaRPr lang="ko-KR" altLang="en-US" sz="260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6318271" y="2578098"/>
            <a:ext cx="1800229" cy="990600"/>
            <a:chOff x="6318271" y="2578098"/>
            <a:chExt cx="1800229" cy="990600"/>
          </a:xfrm>
        </p:grpSpPr>
        <p:pic>
          <p:nvPicPr>
            <p:cNvPr id="69" name="Picture 14" descr="2_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18271" y="2578098"/>
              <a:ext cx="97150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6552430" y="2844796"/>
              <a:ext cx="1566070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ko-KR" altLang="en-US" sz="260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관</a:t>
              </a:r>
              <a:endParaRPr lang="ko-KR" altLang="en-US" sz="260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76" name="Rectangle 21"/>
          <p:cNvSpPr>
            <a:spLocks noChangeArrowheads="1"/>
          </p:cNvSpPr>
          <p:nvPr/>
        </p:nvSpPr>
        <p:spPr bwMode="auto">
          <a:xfrm>
            <a:off x="2766094" y="3857628"/>
            <a:ext cx="202022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UP-DOWN</a:t>
            </a:r>
            <a:endParaRPr lang="ko-KR" altLang="en-US" sz="260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7289778" y="3786190"/>
            <a:ext cx="202022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DOWN-UP</a:t>
            </a:r>
            <a:endParaRPr lang="ko-KR" altLang="en-US" sz="260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 animBg="1"/>
      <p:bldP spid="71" grpId="0" animBg="1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799785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축제의 성공요소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 :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축제의 주관과 주체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4817270" y="2214555"/>
            <a:ext cx="3826695" cy="344170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굴림" pitchFamily="50" charset="-127"/>
                <a:ea typeface="(한)문화방송" pitchFamily="18" charset="-127"/>
              </a:rPr>
              <a:t>시민</a:t>
            </a:r>
            <a:r>
              <a:rPr lang="en-US" altLang="ko-KR" sz="4000" dirty="0" smtClean="0">
                <a:solidFill>
                  <a:schemeClr val="bg1"/>
                </a:solidFill>
                <a:latin typeface="굴림" pitchFamily="50" charset="-127"/>
                <a:ea typeface="(한)문화방송" pitchFamily="18" charset="-127"/>
              </a:rPr>
              <a:t>:</a:t>
            </a:r>
            <a:r>
              <a:rPr lang="ko-KR" altLang="en-US" sz="4000" dirty="0">
                <a:solidFill>
                  <a:schemeClr val="bg1"/>
                </a:solidFill>
                <a:latin typeface="굴림" pitchFamily="50" charset="-127"/>
                <a:ea typeface="(한)문화방송" pitchFamily="18" charset="-127"/>
              </a:rPr>
              <a:t>기획</a:t>
            </a:r>
            <a:r>
              <a:rPr lang="en-US" altLang="ko-KR" sz="4000" dirty="0">
                <a:solidFill>
                  <a:schemeClr val="bg1"/>
                </a:solidFill>
                <a:latin typeface="굴림" pitchFamily="50" charset="-127"/>
                <a:ea typeface="(한)문화방송" pitchFamily="18" charset="-127"/>
              </a:rPr>
              <a:t>, </a:t>
            </a:r>
            <a:r>
              <a:rPr lang="ko-KR" altLang="en-US" sz="4000" dirty="0" smtClean="0">
                <a:solidFill>
                  <a:schemeClr val="bg1"/>
                </a:solidFill>
                <a:latin typeface="굴림" pitchFamily="50" charset="-127"/>
                <a:ea typeface="(한)문화방송" pitchFamily="18" charset="-127"/>
              </a:rPr>
              <a:t>운영</a:t>
            </a:r>
            <a:endParaRPr lang="ko-KR" altLang="en-US" sz="4000" dirty="0">
              <a:solidFill>
                <a:schemeClr val="bg1"/>
              </a:solidFill>
              <a:latin typeface="굴림" pitchFamily="50" charset="-127"/>
              <a:ea typeface="(한)문화방송" pitchFamily="18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5874552" y="4652970"/>
            <a:ext cx="1681175" cy="8572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</a:rPr>
              <a:t>관</a:t>
            </a: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dirty="0" err="1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행정적지원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357158" y="2214554"/>
            <a:ext cx="3929090" cy="3295671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(한)문화방송" pitchFamily="18" charset="-127"/>
              </a:rPr>
              <a:t>관</a:t>
            </a:r>
            <a:r>
              <a:rPr kumimoji="1" lang="en-US" altLang="ko-KR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(한)문화방송" pitchFamily="18" charset="-127"/>
              </a:rPr>
              <a:t>:</a:t>
            </a:r>
            <a:r>
              <a:rPr kumimoji="1" lang="ko-KR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(한)문화방송" pitchFamily="18" charset="-127"/>
              </a:rPr>
              <a:t>기획</a:t>
            </a:r>
            <a:r>
              <a:rPr kumimoji="1" lang="en-US" altLang="ko-KR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(한)문화방송" pitchFamily="18" charset="-127"/>
              </a:rPr>
              <a:t>, </a:t>
            </a:r>
            <a:r>
              <a:rPr kumimoji="1" lang="ko-KR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(한)문화방송" pitchFamily="18" charset="-127"/>
              </a:rPr>
              <a:t>운영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1462065" y="4500570"/>
            <a:ext cx="1681175" cy="8572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</a:rPr>
              <a:t>시민</a:t>
            </a: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</a:rPr>
              <a:t>:</a:t>
            </a:r>
            <a:r>
              <a:rPr kumimoji="1" lang="ko-KR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</a:rPr>
              <a:t>참여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23820" y="5938858"/>
            <a:ext cx="850112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파급효과가 다르다</a:t>
            </a:r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일상화</a:t>
            </a:r>
            <a:r>
              <a:rPr lang="en-US" altLang="ko-KR" sz="4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4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91027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시민축제의 성공요소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 :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재정의 독립 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규모확장영향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8694" y="1571613"/>
            <a:ext cx="778671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재정의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5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개 원칙</a:t>
            </a: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춤을 추는 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공연자들이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참가비로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1,000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엔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만원씩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납부</a:t>
            </a: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단체참가는 단체참가비 납부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관람객의 자리 입장료 납부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보도기관 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(NHK,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지역방송국 등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의 방송중계료 납부</a:t>
            </a:r>
            <a:endParaRPr lang="en-US" altLang="ko-KR" sz="2200" b="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기념상품 제작판매에 따른 매점운영권 납부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4000496" y="5226065"/>
            <a:ext cx="1110955" cy="442913"/>
          </a:xfrm>
          <a:prstGeom prst="downArrow">
            <a:avLst>
              <a:gd name="adj1" fmla="val 49778"/>
              <a:gd name="adj2" fmla="val 43093"/>
            </a:avLst>
          </a:prstGeom>
          <a:solidFill>
            <a:srgbClr val="FFCC66"/>
          </a:solidFill>
          <a:ln w="12700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714348" y="4287850"/>
            <a:ext cx="7656566" cy="855662"/>
            <a:chOff x="714348" y="4287850"/>
            <a:chExt cx="7656566" cy="855662"/>
          </a:xfrm>
        </p:grpSpPr>
        <p:sp>
          <p:nvSpPr>
            <p:cNvPr id="6" name="직사각형 5"/>
            <p:cNvSpPr/>
            <p:nvPr/>
          </p:nvSpPr>
          <p:spPr>
            <a:xfrm>
              <a:off x="714348" y="4338788"/>
              <a:ext cx="728667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spcBef>
                  <a:spcPct val="20000"/>
                </a:spcBef>
                <a:buClr>
                  <a:schemeClr val="accent2"/>
                </a:buClr>
                <a:buSzPct val="70000"/>
              </a:pPr>
              <a:r>
                <a:rPr lang="ko-KR" altLang="en-US" sz="20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재정의 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95%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까지 담당</a:t>
              </a:r>
              <a:endParaRPr lang="en-US" altLang="ko-KR" sz="2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  <a:p>
              <a:pPr lvl="1">
                <a:spcBef>
                  <a:spcPct val="20000"/>
                </a:spcBef>
                <a:buClr>
                  <a:schemeClr val="accent2"/>
                </a:buClr>
                <a:buSzPct val="70000"/>
              </a:pPr>
              <a:r>
                <a:rPr lang="ko-KR" altLang="en-US" sz="20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행정기관의 보조금 지원은 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1%(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장기적으로 행정지원 중단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endParaRPr lang="ko-KR" altLang="en-US" sz="2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757264" y="4287850"/>
              <a:ext cx="7613650" cy="85566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1400" b="1">
                <a:solidFill>
                  <a:srgbClr val="0066CC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71472" y="5715016"/>
            <a:ext cx="7929618" cy="912796"/>
            <a:chOff x="571472" y="5715016"/>
            <a:chExt cx="7929618" cy="912796"/>
          </a:xfrm>
        </p:grpSpPr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757264" y="5772150"/>
              <a:ext cx="7613650" cy="85566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1400" b="1">
                <a:solidFill>
                  <a:srgbClr val="0066CC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71472" y="5715016"/>
              <a:ext cx="7929618" cy="80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70000"/>
                </a:lnSpc>
                <a:spcBef>
                  <a:spcPct val="50000"/>
                </a:spcBef>
              </a:pPr>
              <a:r>
                <a:rPr lang="ko-KR" altLang="en-US" sz="3200" b="1" i="1" dirty="0" err="1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Verdana" pitchFamily="34" charset="0"/>
                  <a:ea typeface="HY견고딕" pitchFamily="18" charset="-127"/>
                </a:rPr>
                <a:t>지속가능한</a:t>
              </a:r>
              <a:r>
                <a:rPr lang="ko-KR" altLang="en-US" sz="3200" b="1" i="1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Verdana" pitchFamily="34" charset="0"/>
                  <a:ea typeface="HY견고딕" pitchFamily="18" charset="-127"/>
                </a:rPr>
                <a:t>  축제로서  기반형성</a:t>
              </a:r>
              <a:endParaRPr lang="ko-KR" altLang="en-US" sz="32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7959754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지역축제의 활성화 방안 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가지 </a:t>
            </a:r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시민축제화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7782" y="1643051"/>
            <a:ext cx="8396218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관중심에서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민간</a:t>
            </a:r>
            <a:r>
              <a:rPr lang="en-US" altLang="ko-KR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+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전문 상설조직 주도</a:t>
            </a:r>
            <a:endParaRPr lang="en-US" altLang="ko-KR" sz="24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4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관은 최소한의 행정지원만 담당</a:t>
            </a:r>
            <a:endParaRPr lang="en-US" altLang="ko-KR" sz="24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4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정책</a:t>
            </a:r>
            <a:r>
              <a:rPr lang="en-US" altLang="ko-KR" sz="24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]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시민축제기획공모를 통한 상설조직지원</a:t>
            </a:r>
            <a:endParaRPr lang="en-US" altLang="ko-KR" sz="24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4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상설조직을 통한 지속적인 교육과 참여기회 제공</a:t>
            </a:r>
            <a:endParaRPr lang="en-US" altLang="ko-KR" sz="24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47814" y="3714753"/>
            <a:ext cx="8396218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정책</a:t>
            </a:r>
            <a:r>
              <a:rPr lang="en-US" altLang="ko-KR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]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축제재정지원축소를 통한 축제자체의 비용절감</a:t>
            </a:r>
            <a:endParaRPr lang="en-US" altLang="ko-KR" sz="24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4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방안과 다양한 경영기법 도입 독려</a:t>
            </a:r>
            <a:endParaRPr lang="en-US" altLang="ko-KR" sz="24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2448" y="4857761"/>
            <a:ext cx="8396218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주제</a:t>
            </a:r>
            <a:r>
              <a:rPr lang="en-US" altLang="ko-KR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컨셉</a:t>
            </a:r>
            <a:r>
              <a:rPr lang="en-US" altLang="ko-KR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콘텐츠의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특성화</a:t>
            </a:r>
            <a:endParaRPr lang="en-US" altLang="ko-KR" sz="2400" b="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기획력과 전문성 확보</a:t>
            </a:r>
            <a:endParaRPr lang="en-US" altLang="ko-KR" sz="24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4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지속적 목표시장을 겨냥한 효율적 홍보전략 구사</a:t>
            </a:r>
            <a:endParaRPr lang="en-US" altLang="ko-KR" sz="24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0" y="2714620"/>
            <a:ext cx="9143999" cy="1408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8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(한)문화방송" pitchFamily="18" charset="-127"/>
                <a:cs typeface="+mj-cs"/>
              </a:rPr>
              <a:t>질문해 주세요</a:t>
            </a:r>
            <a:r>
              <a:rPr kumimoji="1" lang="en-US" altLang="ko-KR" sz="8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(한)문화방송" pitchFamily="18" charset="-127"/>
                <a:cs typeface="+mj-cs"/>
              </a:rPr>
              <a:t>.</a:t>
            </a:r>
            <a:endParaRPr kumimoji="1" lang="ko-KR" altLang="en-US" sz="80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(한)문화방송" pitchFamily="18" charset="-127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8" y="4000504"/>
            <a:ext cx="7786710" cy="209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 2007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년 축제비용 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2157</a:t>
            </a:r>
            <a:r>
              <a:rPr lang="ko-KR" altLang="en-US" sz="2200" b="0" dirty="0" err="1" smtClean="0">
                <a:latin typeface="HY강B" pitchFamily="18" charset="-127"/>
                <a:ea typeface="HY강B" pitchFamily="18" charset="-127"/>
              </a:rPr>
              <a:t>억원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출처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: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문화관광부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 문화관광부 등록 축제 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716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개</a:t>
            </a:r>
            <a:endParaRPr lang="en-US" altLang="ko-KR" sz="2200" b="0" dirty="0"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 도별최다축제개최지역 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강원도 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118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개</a:t>
            </a:r>
            <a:endParaRPr lang="en-US" altLang="ko-KR" sz="2200" b="0" dirty="0" smtClean="0"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제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88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회 전국체육대회 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498</a:t>
            </a:r>
            <a:r>
              <a:rPr lang="ko-KR" altLang="en-US" sz="2200" b="0" dirty="0" err="1" smtClean="0">
                <a:latin typeface="HY강B" pitchFamily="18" charset="-127"/>
                <a:ea typeface="HY강B" pitchFamily="18" charset="-127"/>
              </a:rPr>
              <a:t>억원</a:t>
            </a:r>
            <a:endParaRPr lang="en-US" altLang="ko-KR" sz="2200" b="0" dirty="0" smtClean="0"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 부산국제영화제 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74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억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국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130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억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시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280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억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자체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330</a:t>
            </a:r>
            <a:r>
              <a:rPr lang="ko-KR" altLang="en-US" sz="2200" b="0" dirty="0" smtClean="0">
                <a:latin typeface="HY강B" pitchFamily="18" charset="-127"/>
                <a:ea typeface="HY강B" pitchFamily="18" charset="-127"/>
              </a:rPr>
              <a:t>억</a:t>
            </a:r>
            <a:r>
              <a:rPr lang="en-US" altLang="ko-KR" sz="2200" b="0" dirty="0" smtClean="0">
                <a:latin typeface="HY강B" pitchFamily="18" charset="-127"/>
                <a:ea typeface="HY강B" pitchFamily="18" charset="-127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387475" y="2714620"/>
            <a:ext cx="6369050" cy="1408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8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(한)문화방송" pitchFamily="18" charset="-127"/>
                <a:cs typeface="+mj-cs"/>
              </a:rPr>
              <a:t>감사합니다</a:t>
            </a:r>
            <a:r>
              <a:rPr kumimoji="1" lang="en-US" altLang="ko-KR" sz="8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(한)문화방송" pitchFamily="18" charset="-127"/>
                <a:cs typeface="+mj-cs"/>
              </a:rPr>
              <a:t>.</a:t>
            </a:r>
            <a:endParaRPr kumimoji="1" lang="ko-KR" altLang="en-US" sz="80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(한)문화방송" pitchFamily="18" charset="-127"/>
              <a:cs typeface="+mj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300788" y="6286500"/>
            <a:ext cx="252253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20001566 </a:t>
            </a:r>
            <a:r>
              <a:rPr lang="ko-KR" alt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애니메이션 김철환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644775" y="2289175"/>
            <a:ext cx="3744913" cy="3654425"/>
            <a:chOff x="1744" y="1349"/>
            <a:chExt cx="2186" cy="2133"/>
          </a:xfrm>
        </p:grpSpPr>
        <p:grpSp>
          <p:nvGrpSpPr>
            <p:cNvPr id="8213" name="Group 3"/>
            <p:cNvGrpSpPr>
              <a:grpSpLocks/>
            </p:cNvGrpSpPr>
            <p:nvPr/>
          </p:nvGrpSpPr>
          <p:grpSpPr bwMode="auto">
            <a:xfrm>
              <a:off x="1744" y="1349"/>
              <a:ext cx="2186" cy="2133"/>
              <a:chOff x="-431" y="3339"/>
              <a:chExt cx="2904" cy="2904"/>
            </a:xfrm>
          </p:grpSpPr>
          <p:sp>
            <p:nvSpPr>
              <p:cNvPr id="8215" name="AutoShape 4"/>
              <p:cNvSpPr>
                <a:spLocks noChangeArrowheads="1"/>
              </p:cNvSpPr>
              <p:nvPr/>
            </p:nvSpPr>
            <p:spPr bwMode="auto">
              <a:xfrm>
                <a:off x="-431" y="3339"/>
                <a:ext cx="2904" cy="2904"/>
              </a:xfrm>
              <a:custGeom>
                <a:avLst/>
                <a:gdLst>
                  <a:gd name="T0" fmla="*/ 1452 w 21600"/>
                  <a:gd name="T1" fmla="*/ 0 h 21600"/>
                  <a:gd name="T2" fmla="*/ 425 w 21600"/>
                  <a:gd name="T3" fmla="*/ 425 h 21600"/>
                  <a:gd name="T4" fmla="*/ 0 w 21600"/>
                  <a:gd name="T5" fmla="*/ 1452 h 21600"/>
                  <a:gd name="T6" fmla="*/ 425 w 21600"/>
                  <a:gd name="T7" fmla="*/ 2479 h 21600"/>
                  <a:gd name="T8" fmla="*/ 1452 w 21600"/>
                  <a:gd name="T9" fmla="*/ 2904 h 21600"/>
                  <a:gd name="T10" fmla="*/ 2479 w 21600"/>
                  <a:gd name="T11" fmla="*/ 2479 h 21600"/>
                  <a:gd name="T12" fmla="*/ 2904 w 21600"/>
                  <a:gd name="T13" fmla="*/ 1452 h 21600"/>
                  <a:gd name="T14" fmla="*/ 2479 w 21600"/>
                  <a:gd name="T15" fmla="*/ 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1 w 21600"/>
                  <a:gd name="T25" fmla="*/ 3161 h 21600"/>
                  <a:gd name="T26" fmla="*/ 18439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803" y="10800"/>
                    </a:moveTo>
                    <a:cubicBezTo>
                      <a:pt x="803" y="16321"/>
                      <a:pt x="5279" y="20797"/>
                      <a:pt x="10800" y="20797"/>
                    </a:cubicBezTo>
                    <a:cubicBezTo>
                      <a:pt x="16321" y="20797"/>
                      <a:pt x="20797" y="16321"/>
                      <a:pt x="20797" y="10800"/>
                    </a:cubicBezTo>
                    <a:cubicBezTo>
                      <a:pt x="20797" y="5279"/>
                      <a:pt x="16321" y="803"/>
                      <a:pt x="10800" y="803"/>
                    </a:cubicBezTo>
                    <a:cubicBezTo>
                      <a:pt x="5279" y="803"/>
                      <a:pt x="803" y="5279"/>
                      <a:pt x="80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216" name="AutoShape 5"/>
              <p:cNvSpPr>
                <a:spLocks noChangeArrowheads="1"/>
              </p:cNvSpPr>
              <p:nvPr/>
            </p:nvSpPr>
            <p:spPr bwMode="auto">
              <a:xfrm>
                <a:off x="-431" y="3339"/>
                <a:ext cx="2904" cy="2904"/>
              </a:xfrm>
              <a:custGeom>
                <a:avLst/>
                <a:gdLst>
                  <a:gd name="T0" fmla="*/ 1452 w 21600"/>
                  <a:gd name="T1" fmla="*/ 0 h 21600"/>
                  <a:gd name="T2" fmla="*/ 425 w 21600"/>
                  <a:gd name="T3" fmla="*/ 425 h 21600"/>
                  <a:gd name="T4" fmla="*/ 0 w 21600"/>
                  <a:gd name="T5" fmla="*/ 1452 h 21600"/>
                  <a:gd name="T6" fmla="*/ 425 w 21600"/>
                  <a:gd name="T7" fmla="*/ 2479 h 21600"/>
                  <a:gd name="T8" fmla="*/ 1452 w 21600"/>
                  <a:gd name="T9" fmla="*/ 2904 h 21600"/>
                  <a:gd name="T10" fmla="*/ 2479 w 21600"/>
                  <a:gd name="T11" fmla="*/ 2479 h 21600"/>
                  <a:gd name="T12" fmla="*/ 2904 w 21600"/>
                  <a:gd name="T13" fmla="*/ 1452 h 21600"/>
                  <a:gd name="T14" fmla="*/ 2479 w 21600"/>
                  <a:gd name="T15" fmla="*/ 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1 w 21600"/>
                  <a:gd name="T25" fmla="*/ 3161 h 21600"/>
                  <a:gd name="T26" fmla="*/ 18439 w 21600"/>
                  <a:gd name="T27" fmla="*/ 18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300" y="10800"/>
                    </a:moveTo>
                    <a:cubicBezTo>
                      <a:pt x="2300" y="15494"/>
                      <a:pt x="6106" y="19300"/>
                      <a:pt x="10800" y="19300"/>
                    </a:cubicBezTo>
                    <a:cubicBezTo>
                      <a:pt x="15494" y="19300"/>
                      <a:pt x="19300" y="15494"/>
                      <a:pt x="19300" y="10800"/>
                    </a:cubicBezTo>
                    <a:cubicBezTo>
                      <a:pt x="19300" y="6106"/>
                      <a:pt x="15494" y="2300"/>
                      <a:pt x="10800" y="2300"/>
                    </a:cubicBezTo>
                    <a:cubicBezTo>
                      <a:pt x="6106" y="2300"/>
                      <a:pt x="2300" y="6106"/>
                      <a:pt x="23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6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214" name="Oval 6"/>
            <p:cNvSpPr>
              <a:spLocks noChangeArrowheads="1"/>
            </p:cNvSpPr>
            <p:nvPr/>
          </p:nvSpPr>
          <p:spPr bwMode="auto">
            <a:xfrm>
              <a:off x="1882" y="1480"/>
              <a:ext cx="1860" cy="1815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 b="0"/>
            </a:p>
          </p:txBody>
        </p:sp>
      </p:grpSp>
      <p:pic>
        <p:nvPicPr>
          <p:cNvPr id="8195" name="Picture 7" descr="arrow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838" y="2049463"/>
            <a:ext cx="2719387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arrow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63" y="1989138"/>
            <a:ext cx="2719387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500438" y="1643063"/>
            <a:ext cx="2098675" cy="2057400"/>
            <a:chOff x="2166" y="1217"/>
            <a:chExt cx="1322" cy="1296"/>
          </a:xfrm>
        </p:grpSpPr>
        <p:pic>
          <p:nvPicPr>
            <p:cNvPr id="8211" name="Picture 9" descr="블릿_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6" y="1217"/>
              <a:ext cx="132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Text Box 13"/>
            <p:cNvSpPr txBox="1">
              <a:spLocks noChangeArrowheads="1"/>
            </p:cNvSpPr>
            <p:nvPr/>
          </p:nvSpPr>
          <p:spPr bwMode="auto">
            <a:xfrm>
              <a:off x="2487" y="1485"/>
              <a:ext cx="69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3600" b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습득</a:t>
              </a:r>
              <a:endParaRPr lang="en-US" altLang="ko-KR" sz="3600" b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715000" y="3227388"/>
            <a:ext cx="2097088" cy="2057400"/>
            <a:chOff x="3600" y="2033"/>
            <a:chExt cx="1321" cy="1296"/>
          </a:xfrm>
        </p:grpSpPr>
        <p:pic>
          <p:nvPicPr>
            <p:cNvPr id="8209" name="Picture 11" descr="블릿_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0" y="2033"/>
              <a:ext cx="132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3915" y="2309"/>
              <a:ext cx="69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b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영향</a:t>
              </a:r>
              <a:endParaRPr lang="en-US" altLang="ko-KR" sz="3600" b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217613" y="3338513"/>
            <a:ext cx="2139950" cy="2098675"/>
            <a:chOff x="703" y="2103"/>
            <a:chExt cx="1348" cy="1322"/>
          </a:xfrm>
        </p:grpSpPr>
        <p:pic>
          <p:nvPicPr>
            <p:cNvPr id="8207" name="Picture 12" descr="블릿_pu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3" y="2103"/>
              <a:ext cx="1348" cy="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1012" y="2428"/>
              <a:ext cx="69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b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조화</a:t>
              </a:r>
              <a:endParaRPr lang="en-US" altLang="ko-KR" sz="3600" b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8200" name="Picture 20" descr="그림1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7750175" y="7677150"/>
            <a:ext cx="4398963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517900" y="4751388"/>
            <a:ext cx="2103438" cy="2062162"/>
            <a:chOff x="2240" y="2993"/>
            <a:chExt cx="1325" cy="1299"/>
          </a:xfrm>
        </p:grpSpPr>
        <p:pic>
          <p:nvPicPr>
            <p:cNvPr id="8205" name="Picture 10" descr="블릿_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0" y="2993"/>
              <a:ext cx="1325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Text Box 21"/>
            <p:cNvSpPr txBox="1">
              <a:spLocks noChangeArrowheads="1"/>
            </p:cNvSpPr>
            <p:nvPr/>
          </p:nvSpPr>
          <p:spPr bwMode="auto">
            <a:xfrm>
              <a:off x="2547" y="3291"/>
              <a:ext cx="69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b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문화</a:t>
              </a:r>
              <a:endParaRPr lang="en-US" altLang="ko-KR" sz="3600" b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565525" y="3571875"/>
            <a:ext cx="2006600" cy="1035050"/>
            <a:chOff x="2301" y="2341"/>
            <a:chExt cx="1134" cy="499"/>
          </a:xfrm>
        </p:grpSpPr>
        <p:sp>
          <p:nvSpPr>
            <p:cNvPr id="8203" name="AutoShape 17"/>
            <p:cNvSpPr>
              <a:spLocks noChangeArrowheads="1"/>
            </p:cNvSpPr>
            <p:nvPr/>
          </p:nvSpPr>
          <p:spPr bwMode="auto">
            <a:xfrm>
              <a:off x="2301" y="2341"/>
              <a:ext cx="1134" cy="499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04" name="Text Box 18"/>
            <p:cNvSpPr txBox="1">
              <a:spLocks noChangeArrowheads="1"/>
            </p:cNvSpPr>
            <p:nvPr/>
          </p:nvSpPr>
          <p:spPr bwMode="auto">
            <a:xfrm>
              <a:off x="2466" y="2388"/>
              <a:ext cx="80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4800" b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축제</a:t>
              </a:r>
              <a:endParaRPr lang="en-US" altLang="ko-KR" sz="4800" b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시민축제의 정의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8694" y="1571613"/>
            <a:ext cx="850109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시민축제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시민들이 자발적으로 행사를 주관하여 행사에 필요한</a:t>
            </a:r>
            <a:endParaRPr lang="en-US" altLang="ko-KR" sz="2200" b="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기획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편성</a:t>
            </a: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운영 등 모든 내용을 지역주민이 주도하는 행사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축제기간에 작품 발표내용을 지역주민들이 자발적이고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자율적으로 참여하여 스스로 작품창작 및 교육훈련과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연습을 통해 발표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8662" y="4214818"/>
            <a:ext cx="85010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공공이벤트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박람회처럼 국가단위로 행사를 기획하여 추진하여 국내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외적으로 홍보의 성격이 강한 이벤트를 의미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28694" y="5643578"/>
            <a:ext cx="850109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기업이벤트 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특정한 목적을 가지고 추진되는 행사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한국시민축제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19254" y="1643051"/>
            <a:ext cx="7824746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시민축제의 부재 </a:t>
            </a: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28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관중심</a:t>
            </a:r>
            <a:endParaRPr lang="en-US" altLang="ko-KR" sz="28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8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경제적이익을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목적으로 하는</a:t>
            </a:r>
            <a:endParaRPr lang="en-US" altLang="ko-KR" sz="28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공연</a:t>
            </a: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예술</a:t>
            </a: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산업축제만 있다</a:t>
            </a: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= 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지역이벤트</a:t>
            </a:r>
            <a:endParaRPr lang="en-US" altLang="ko-KR" sz="28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축제가 목적이 되어버린 축제 </a:t>
            </a: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= </a:t>
            </a:r>
            <a:r>
              <a:rPr lang="ko-KR" altLang="en-US" sz="28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행사용축제</a:t>
            </a:r>
            <a:endParaRPr lang="en-US" altLang="ko-KR" sz="28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흥타령의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허와 실</a:t>
            </a: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참가비지원</a:t>
            </a: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8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상금제</a:t>
            </a: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외국인</a:t>
            </a: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8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한국과 일본이 다르지만 </a:t>
            </a:r>
            <a:r>
              <a:rPr lang="ko-KR" altLang="en-US" sz="28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틀린거</a:t>
            </a:r>
            <a:r>
              <a:rPr lang="ko-KR" altLang="en-US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같다</a:t>
            </a:r>
            <a:r>
              <a:rPr lang="en-US" altLang="ko-KR" sz="28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!!!</a:t>
            </a: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3954458" y="4929198"/>
            <a:ext cx="1110955" cy="442913"/>
          </a:xfrm>
          <a:prstGeom prst="downArrow">
            <a:avLst>
              <a:gd name="adj1" fmla="val 49778"/>
              <a:gd name="adj2" fmla="val 43093"/>
            </a:avLst>
          </a:prstGeom>
          <a:solidFill>
            <a:srgbClr val="FFCC66"/>
          </a:solidFill>
          <a:ln w="12700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142976" y="5553087"/>
            <a:ext cx="6858048" cy="912796"/>
            <a:chOff x="571472" y="5715016"/>
            <a:chExt cx="7929618" cy="912796"/>
          </a:xfrm>
        </p:grpSpPr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757264" y="5772150"/>
              <a:ext cx="7613650" cy="85566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1400" b="1">
                <a:solidFill>
                  <a:srgbClr val="0066CC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71472" y="5715016"/>
              <a:ext cx="7929618" cy="80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70000"/>
                </a:lnSpc>
                <a:spcBef>
                  <a:spcPct val="50000"/>
                </a:spcBef>
              </a:pPr>
              <a:r>
                <a:rPr lang="ko-KR" altLang="en-US" sz="3200" b="1" i="1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Verdana" pitchFamily="34" charset="0"/>
                  <a:ea typeface="HY견고딕" pitchFamily="18" charset="-127"/>
                </a:rPr>
                <a:t>정책과 접근방식의  조정필요</a:t>
              </a:r>
              <a:endParaRPr lang="ko-KR" altLang="en-US" sz="32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1"/>
          <p:cNvSpPr>
            <a:spLocks noChangeArrowheads="1"/>
          </p:cNvSpPr>
          <p:nvPr/>
        </p:nvSpPr>
        <p:spPr bwMode="auto">
          <a:xfrm>
            <a:off x="827088" y="908050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한국축제정책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219" name="Picture 2" descr="J:\1.★★[b.ing]비지니스중\★개인_수업자료\문화콘텐츠특강\축제수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1"/>
            <a:ext cx="2357454" cy="478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J:\1.★★[b.ing]비지니스중\★개인_수업자료\문화콘텐츠특강\경제적효과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71611"/>
            <a:ext cx="5357850" cy="35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직사각형 6"/>
          <p:cNvSpPr>
            <a:spLocks noChangeArrowheads="1"/>
          </p:cNvSpPr>
          <p:nvPr/>
        </p:nvSpPr>
        <p:spPr bwMode="auto">
          <a:xfrm>
            <a:off x="3143272" y="5143512"/>
            <a:ext cx="542925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1995</a:t>
            </a:r>
            <a:r>
              <a:rPr lang="ko-KR" altLang="en-US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년은 내국인 출국자수가 외국인 입국자수를 추월해 관광수지가 적자로 접어든 해로</a:t>
            </a:r>
            <a:r>
              <a:rPr lang="en-US" altLang="ko-KR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정부는 이때부터 국내관광을 활성화하기 위해 다양한 관광정책을 펼치기 시작했다</a:t>
            </a:r>
            <a:r>
              <a:rPr lang="en-US" altLang="ko-KR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 </a:t>
            </a:r>
            <a:r>
              <a:rPr lang="ko-KR" altLang="en-US" sz="1300" b="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일환책의</a:t>
            </a:r>
            <a:r>
              <a:rPr lang="ko-KR" altLang="en-US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하나가 ‘문화관광축제’ 지정 사업이다</a:t>
            </a:r>
            <a:r>
              <a:rPr lang="en-US" altLang="ko-KR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300" b="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문광부가</a:t>
            </a:r>
            <a:r>
              <a:rPr lang="ko-KR" altLang="en-US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지원하는 축제에는 축제당 </a:t>
            </a:r>
            <a:r>
              <a:rPr lang="en-US" altLang="ko-KR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5000</a:t>
            </a:r>
            <a:r>
              <a:rPr lang="ko-KR" altLang="en-US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만원</a:t>
            </a:r>
            <a:r>
              <a:rPr lang="en-US" altLang="ko-KR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~2</a:t>
            </a:r>
            <a:r>
              <a:rPr lang="ko-KR" altLang="en-US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억</a:t>
            </a:r>
            <a:r>
              <a:rPr lang="en-US" altLang="ko-KR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5000</a:t>
            </a:r>
            <a:r>
              <a:rPr lang="ko-KR" altLang="en-US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만원의 예산</a:t>
            </a:r>
            <a:r>
              <a:rPr lang="en-US" altLang="ko-KR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관광진흥개발기금</a:t>
            </a:r>
            <a:r>
              <a:rPr lang="en-US" altLang="ko-KR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과 한국관광공사 해외지사망을 통한 축제 해외홍보마케팅 등의 혜택이 주어진다</a:t>
            </a:r>
            <a:r>
              <a:rPr lang="en-US" altLang="ko-KR" sz="13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300" b="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일본시민축제 사진자료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1442" name="Picture 2" descr="J:\1.★★[b.ing]비지니스중\★개인_수업자료\문화콘텐츠특강\pic_data\image14.gif"/>
          <p:cNvPicPr>
            <a:picLocks noChangeAspect="1" noChangeArrowheads="1"/>
          </p:cNvPicPr>
          <p:nvPr/>
        </p:nvPicPr>
        <p:blipFill>
          <a:blip r:embed="rId2"/>
          <a:srcRect b="9437"/>
          <a:stretch>
            <a:fillRect/>
          </a:stretch>
        </p:blipFill>
        <p:spPr bwMode="auto">
          <a:xfrm>
            <a:off x="357158" y="1695450"/>
            <a:ext cx="8501122" cy="4749794"/>
          </a:xfrm>
          <a:prstGeom prst="rect">
            <a:avLst/>
          </a:prstGeom>
          <a:noFill/>
        </p:spPr>
      </p:pic>
      <p:pic>
        <p:nvPicPr>
          <p:cNvPr id="61443" name="Picture 3" descr="J:\1.★★[b.ing]비지니스중\★개인_수업자료\문화콘텐츠특강\pic_data\image26.jpg"/>
          <p:cNvPicPr>
            <a:picLocks noChangeAspect="1" noChangeArrowheads="1"/>
          </p:cNvPicPr>
          <p:nvPr/>
        </p:nvPicPr>
        <p:blipFill>
          <a:blip r:embed="rId3"/>
          <a:srcRect l="5961" r="2293"/>
          <a:stretch>
            <a:fillRect/>
          </a:stretch>
        </p:blipFill>
        <p:spPr bwMode="auto">
          <a:xfrm>
            <a:off x="285720" y="1695450"/>
            <a:ext cx="8572560" cy="47497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J:\1.★★[b.ing]비지니스중\★개인_수업자료\문화콘텐츠특강\pic_data\크기변환_+사진 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700" y="1828800"/>
            <a:ext cx="6578600" cy="4394200"/>
          </a:xfrm>
          <a:prstGeom prst="rect">
            <a:avLst/>
          </a:prstGeom>
          <a:noFill/>
        </p:spPr>
      </p:pic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일본시민축제 사진자료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2467" name="Picture 3" descr="J:\1.★★[b.ing]비지니스중\★개인_수업자료\문화콘텐츠특강\pic_data\크기변환_+사진 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700" y="1828800"/>
            <a:ext cx="6578600" cy="4394200"/>
          </a:xfrm>
          <a:prstGeom prst="rect">
            <a:avLst/>
          </a:prstGeom>
          <a:noFill/>
        </p:spPr>
      </p:pic>
      <p:pic>
        <p:nvPicPr>
          <p:cNvPr id="62468" name="Picture 4" descr="J:\1.★★[b.ing]비지니스중\★개인_수업자료\문화콘텐츠특강\pic_data\크기변환_+사진 1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2700" y="1828800"/>
            <a:ext cx="6578600" cy="439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일본시민축제 영상자료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964382" y="1958949"/>
            <a:ext cx="2035982" cy="1755803"/>
            <a:chOff x="964382" y="1958949"/>
            <a:chExt cx="2035982" cy="1755803"/>
          </a:xfrm>
        </p:grpSpPr>
        <p:pic>
          <p:nvPicPr>
            <p:cNvPr id="60418" name="Picture 2" descr="J:\1.★★[b.ing]비지니스중\★개인_수업자료\문화콘텐츠특강\movie_data\movie_pic\001-2_샷포로축제자료.avi_000000367.jpg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4382" y="1958949"/>
              <a:ext cx="2035982" cy="13573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ectangle 21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1327153" y="3392015"/>
              <a:ext cx="1316021" cy="32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삿포로축제</a:t>
              </a:r>
              <a:endParaRPr lang="ko-KR" altLang="en-US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581371" y="1958949"/>
            <a:ext cx="1990761" cy="1746834"/>
            <a:chOff x="3581371" y="1958949"/>
            <a:chExt cx="1990761" cy="1746834"/>
          </a:xfrm>
        </p:grpSpPr>
        <p:pic>
          <p:nvPicPr>
            <p:cNvPr id="60419" name="Picture 3" descr="J:\1.★★[b.ing]비지니스중\★개인_수업자료\문화콘텐츠특강\movie_data\movie_pic\003_연습장면_720.avi_000000467.jpg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1371" y="1958949"/>
              <a:ext cx="1990761" cy="13271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Rectangle 21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3913989" y="3383046"/>
              <a:ext cx="1316021" cy="32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연습장면</a:t>
              </a:r>
              <a:endParaRPr lang="ko-KR" altLang="en-US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072198" y="1928802"/>
            <a:ext cx="2214578" cy="1768012"/>
            <a:chOff x="6072198" y="1928802"/>
            <a:chExt cx="2214578" cy="1768012"/>
          </a:xfrm>
        </p:grpSpPr>
        <p:pic>
          <p:nvPicPr>
            <p:cNvPr id="60420" name="Picture 4" descr="J:\1.★★[b.ing]비지니스중\★개인_수업자료\문화콘텐츠특강\movie_data\movie_pic\004_마다마다.avi_000003470.jpg">
              <a:hlinkClick r:id="rId6" action="ppaction://hlinkfil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07918" y="1928802"/>
              <a:ext cx="2035982" cy="13573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Rectangle 21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6072198" y="3374077"/>
              <a:ext cx="2214578" cy="32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다양한 연령층</a:t>
              </a:r>
              <a:endParaRPr lang="ko-KR" altLang="en-US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317830" y="4328531"/>
            <a:ext cx="1857388" cy="1815113"/>
            <a:chOff x="317830" y="4328531"/>
            <a:chExt cx="1857388" cy="1815113"/>
          </a:xfrm>
        </p:grpSpPr>
        <p:pic>
          <p:nvPicPr>
            <p:cNvPr id="60421" name="Picture 5" descr="J:\1.★★[b.ing]비지니스중\★개인_수업자료\문화콘텐츠특강\movie_data\movie_pic\005_보그_2005_후쿠오카 오마쯔리 대상.avi_000004404.jpg">
              <a:hlinkClick r:id="rId8" action="ppaction://hlinkfile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7158" y="4328531"/>
              <a:ext cx="1785951" cy="11906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Rectangle 21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317830" y="5820907"/>
              <a:ext cx="1857388" cy="32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축제의 수준</a:t>
              </a:r>
              <a:endParaRPr lang="ko-KR" altLang="en-US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500298" y="4309484"/>
            <a:ext cx="1882392" cy="1977036"/>
            <a:chOff x="2500298" y="4309484"/>
            <a:chExt cx="1882392" cy="1977036"/>
          </a:xfrm>
        </p:grpSpPr>
        <p:pic>
          <p:nvPicPr>
            <p:cNvPr id="60422" name="Picture 6" descr="J:\1.★★[b.ing]비지니스중\★개인_수업자료\문화콘텐츠특강\movie_data\movie_pic\006_대동춤_함께하는축제.avi_000005705.jpg">
              <a:hlinkClick r:id="rId10" action="ppaction://hlinkfile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00299" y="4309484"/>
              <a:ext cx="1882391" cy="12549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Rectangle 21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2500298" y="5678031"/>
              <a:ext cx="1857388" cy="60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ko-KR" altLang="en-US" dirty="0" err="1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대동춤</a:t>
              </a:r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 모두가</a:t>
              </a:r>
              <a:endPara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함께하는 축제</a:t>
              </a:r>
              <a:endParaRPr lang="ko-KR" altLang="en-US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761309" y="4309484"/>
            <a:ext cx="1882393" cy="1933059"/>
            <a:chOff x="4761309" y="4309484"/>
            <a:chExt cx="1882393" cy="1933059"/>
          </a:xfrm>
        </p:grpSpPr>
        <p:pic>
          <p:nvPicPr>
            <p:cNvPr id="60423" name="Picture 7" descr="J:\1.★★[b.ing]비지니스중\★개인_수업자료\문화콘텐츠특강\movie_data\movie_pic\007_한일한마당축제_후코오카.avi_000002969.jpg">
              <a:hlinkClick r:id="rId12" action="ppaction://hlinkfile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761309" y="4309484"/>
              <a:ext cx="1882393" cy="12549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Rectangle 21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4761309" y="5715016"/>
              <a:ext cx="1857388" cy="52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ko-KR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2007</a:t>
              </a:r>
            </a:p>
            <a:p>
              <a:r>
                <a:rPr lang="ko-KR" altLang="en-US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한일한마당축</a:t>
              </a:r>
              <a:r>
                <a:rPr lang="ko-KR" altLang="en-US" dirty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제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7031863" y="4309484"/>
            <a:ext cx="1857388" cy="1781214"/>
            <a:chOff x="7031863" y="4309484"/>
            <a:chExt cx="1857388" cy="1781214"/>
          </a:xfrm>
        </p:grpSpPr>
        <p:pic>
          <p:nvPicPr>
            <p:cNvPr id="60424" name="Picture 8" descr="J:\1.★★[b.ing]비지니스중\★개인_수업자료\문화콘텐츠특강\movie_data\movie_pic\008_흥타령_일반부.wmv_000008257.jpg">
              <a:hlinkClick r:id="rId14" action="ppaction://hlinkfile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031863" y="4309484"/>
              <a:ext cx="1683541" cy="12626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Rectangle 21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7031863" y="5767961"/>
              <a:ext cx="1857388" cy="32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ko-KR" altLang="en-US" dirty="0" err="1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흥타령축제</a:t>
              </a:r>
              <a:endParaRPr lang="ko-KR" altLang="en-US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827088" y="908050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6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요사코이</a:t>
            </a:r>
            <a:r>
              <a:rPr lang="ko-KR" altLang="en-US" sz="2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삿포로 축제</a:t>
            </a:r>
            <a:endParaRPr lang="ko-KR" altLang="en-US" sz="2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8694" y="1571613"/>
            <a:ext cx="8501090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축제개요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92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훗카이도의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학생에 의해 삿포로에서 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요사고이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방식의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축제 개최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훗카이도의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상징인 향토민요 소란이란 곡을 다루었음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대학생이 중심이 되어 학생조직이 기획 및 운영하고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시민에 참가호소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중앙공연장 및 시내각지에 공연장을 설치하여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독자적으로 운영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8694" y="5000637"/>
            <a:ext cx="8501090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축제의 기본이념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457200" lvl="2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200" b="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시민의 주체성 확립과 참가에 의한 체험축제를 실현</a:t>
            </a:r>
            <a:endParaRPr lang="en-US" altLang="ko-KR" sz="2200" b="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l="50000" t="50000" r="50000" b="50000"/>
          </a:path>
        </a:gra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l="50000" t="50000" r="50000" b="50000"/>
          </a:path>
        </a:gra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l="50000" t="50000" r="50000" b="50000"/>
          </a:path>
        </a:gra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l="50000" t="50000" r="50000" b="50000"/>
          </a:path>
        </a:gra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685</Words>
  <Application>Microsoft Office PowerPoint</Application>
  <PresentationFormat>화면 슬라이드 쇼(4:3)</PresentationFormat>
  <Paragraphs>127</Paragraphs>
  <Slides>18</Slides>
  <Notes>0</Notes>
  <HiddenSlides>1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0" baseType="lpstr">
      <vt:lpstr>굴림</vt:lpstr>
      <vt:lpstr>Arial</vt:lpstr>
      <vt:lpstr>HY중고딕</vt:lpstr>
      <vt:lpstr>Arial Unicode MS</vt:lpstr>
      <vt:lpstr>HY견고딕</vt:lpstr>
      <vt:lpstr>HY강B</vt:lpstr>
      <vt:lpstr>Wingdings</vt:lpstr>
      <vt:lpstr>Verdana</vt:lpstr>
      <vt:lpstr>(한)문화방송</vt:lpstr>
      <vt:lpstr>기본 디자인</vt:lpstr>
      <vt:lpstr>디자인 사용자 지정</vt:lpstr>
      <vt:lpstr>Image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yanklove</dc:creator>
  <cp:lastModifiedBy>블랙에디션</cp:lastModifiedBy>
  <cp:revision>227</cp:revision>
  <dcterms:created xsi:type="dcterms:W3CDTF">2006-04-05T06:36:06Z</dcterms:created>
  <dcterms:modified xsi:type="dcterms:W3CDTF">2007-11-05T01:28:54Z</dcterms:modified>
</cp:coreProperties>
</file>