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ONGJIN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8000"/>
    <a:srgbClr val="339933"/>
    <a:srgbClr val="A50021"/>
    <a:srgbClr val="800080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0" name="Rectangle 48"/>
          <p:cNvSpPr>
            <a:spLocks noChangeArrowheads="1"/>
          </p:cNvSpPr>
          <p:nvPr/>
        </p:nvSpPr>
        <p:spPr bwMode="gray">
          <a:xfrm>
            <a:off x="1524000" y="1981200"/>
            <a:ext cx="1524000" cy="1450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gray">
          <a:xfrm>
            <a:off x="4572000" y="1981200"/>
            <a:ext cx="1524000" cy="14509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3048000" y="3429000"/>
            <a:ext cx="1524000" cy="14509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123" name="Rectangle 51"/>
          <p:cNvSpPr>
            <a:spLocks noChangeArrowheads="1"/>
          </p:cNvSpPr>
          <p:nvPr/>
        </p:nvSpPr>
        <p:spPr bwMode="gray">
          <a:xfrm>
            <a:off x="6096000" y="3429000"/>
            <a:ext cx="1524000" cy="14509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3108" name="Picture 36" descr="j03155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4572000" y="1979613"/>
            <a:ext cx="1524000" cy="1447800"/>
          </a:xfrm>
          <a:prstGeom prst="rect">
            <a:avLst/>
          </a:prstGeom>
          <a:noFill/>
        </p:spPr>
      </p:pic>
      <p:pic>
        <p:nvPicPr>
          <p:cNvPr id="3114" name="Picture 42" descr="j031556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gray">
          <a:xfrm>
            <a:off x="3035300" y="3417888"/>
            <a:ext cx="1525588" cy="1455737"/>
          </a:xfrm>
          <a:prstGeom prst="rect">
            <a:avLst/>
          </a:prstGeom>
          <a:noFill/>
        </p:spPr>
      </p:pic>
      <p:pic>
        <p:nvPicPr>
          <p:cNvPr id="3115" name="Picture 43" descr="j031558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gray">
          <a:xfrm>
            <a:off x="6094413" y="3430588"/>
            <a:ext cx="1524000" cy="1436687"/>
          </a:xfrm>
          <a:prstGeom prst="rect">
            <a:avLst/>
          </a:prstGeom>
          <a:noFill/>
        </p:spPr>
      </p:pic>
      <p:pic>
        <p:nvPicPr>
          <p:cNvPr id="3116" name="Picture 44" descr="j017486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gray">
          <a:xfrm>
            <a:off x="1536700" y="1981200"/>
            <a:ext cx="1524000" cy="1447800"/>
          </a:xfrm>
          <a:prstGeom prst="rect">
            <a:avLst/>
          </a:prstGeom>
          <a:noFill/>
        </p:spPr>
      </p:pic>
      <p:sp>
        <p:nvSpPr>
          <p:cNvPr id="3124" name="Rectangle 52" descr="Light horizontal"/>
          <p:cNvSpPr>
            <a:spLocks noChangeArrowheads="1"/>
          </p:cNvSpPr>
          <p:nvPr/>
        </p:nvSpPr>
        <p:spPr bwMode="gray">
          <a:xfrm>
            <a:off x="11113" y="838200"/>
            <a:ext cx="9132887" cy="762000"/>
          </a:xfrm>
          <a:prstGeom prst="rect">
            <a:avLst/>
          </a:prstGeom>
          <a:pattFill prst="ltHorz">
            <a:fgClr>
              <a:schemeClr val="bg2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14400"/>
            <a:ext cx="8229600" cy="685800"/>
          </a:xfrm>
        </p:spPr>
        <p:txBody>
          <a:bodyPr/>
          <a:lstStyle>
            <a:lvl1pPr>
              <a:defRPr sz="4000"/>
            </a:lvl1pPr>
          </a:lstStyle>
          <a:p>
            <a:r>
              <a:rPr lang="ko-KR" altLang="en-US" smtClean="0"/>
              <a:t>마스터 제목 스타일 편집</a:t>
            </a: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143000" y="5105400"/>
            <a:ext cx="6934200" cy="5334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부제목 스타일 편집</a:t>
            </a:r>
            <a:endParaRPr lang="en-US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827868E3-7926-4A1B-8D09-9112DB9CD576}" type="datetimeFigureOut">
              <a:rPr lang="ko-KR" altLang="en-US" smtClean="0"/>
              <a:pPr/>
              <a:t>2008-01-24</a:t>
            </a:fld>
            <a:endParaRPr lang="ko-KR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5A292865-FEF0-40DA-BB9C-473E7F8131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118" name="Rectangle 46"/>
          <p:cNvSpPr>
            <a:spLocks noChangeArrowheads="1"/>
          </p:cNvSpPr>
          <p:nvPr/>
        </p:nvSpPr>
        <p:spPr bwMode="gray">
          <a:xfrm>
            <a:off x="3048000" y="1981200"/>
            <a:ext cx="1524000" cy="14509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119" name="Rectangle 47"/>
          <p:cNvSpPr>
            <a:spLocks noChangeArrowheads="1"/>
          </p:cNvSpPr>
          <p:nvPr/>
        </p:nvSpPr>
        <p:spPr bwMode="gray">
          <a:xfrm>
            <a:off x="4572000" y="3429000"/>
            <a:ext cx="1524000" cy="1447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292865-FEF0-40DA-BB9C-473E7F8131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27868E3-7926-4A1B-8D09-9112DB9CD576}" type="datetimeFigureOut">
              <a:rPr lang="ko-KR" altLang="en-US" smtClean="0"/>
              <a:pPr/>
              <a:t>2008-01-24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62738" y="228600"/>
            <a:ext cx="2068512" cy="59436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53138" cy="59436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292865-FEF0-40DA-BB9C-473E7F8131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27868E3-7926-4A1B-8D09-9112DB9CD576}" type="datetimeFigureOut">
              <a:rPr lang="ko-KR" altLang="en-US" smtClean="0"/>
              <a:pPr/>
              <a:t>2008-01-24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74050" cy="46037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838200" y="914400"/>
            <a:ext cx="7772400" cy="5257800"/>
          </a:xfrm>
        </p:spPr>
        <p:txBody>
          <a:bodyPr/>
          <a:lstStyle/>
          <a:p>
            <a:r>
              <a:rPr lang="ko-KR" altLang="en-US" smtClean="0"/>
              <a:t>표를 추가하려면 아이콘을 클릭하십시오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67056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5A292865-FEF0-40DA-BB9C-473E7F8131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827868E3-7926-4A1B-8D09-9112DB9CD576}" type="datetimeFigureOut">
              <a:rPr lang="ko-KR" altLang="en-US" smtClean="0"/>
              <a:pPr/>
              <a:t>2008-01-24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292865-FEF0-40DA-BB9C-473E7F8131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27868E3-7926-4A1B-8D09-9112DB9CD576}" type="datetimeFigureOut">
              <a:rPr lang="ko-KR" altLang="en-US" smtClean="0"/>
              <a:pPr/>
              <a:t>2008-01-24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292865-FEF0-40DA-BB9C-473E7F8131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27868E3-7926-4A1B-8D09-9112DB9CD576}" type="datetimeFigureOut">
              <a:rPr lang="ko-KR" altLang="en-US" smtClean="0"/>
              <a:pPr/>
              <a:t>2008-01-24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914400"/>
            <a:ext cx="3810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800600" y="914400"/>
            <a:ext cx="3810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292865-FEF0-40DA-BB9C-473E7F8131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27868E3-7926-4A1B-8D09-9112DB9CD576}" type="datetimeFigureOut">
              <a:rPr lang="ko-KR" altLang="en-US" smtClean="0"/>
              <a:pPr/>
              <a:t>2008-01-24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292865-FEF0-40DA-BB9C-473E7F8131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날짜 개체 틀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27868E3-7926-4A1B-8D09-9112DB9CD576}" type="datetimeFigureOut">
              <a:rPr lang="ko-KR" altLang="en-US" smtClean="0"/>
              <a:pPr/>
              <a:t>2008-01-24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292865-FEF0-40DA-BB9C-473E7F8131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27868E3-7926-4A1B-8D09-9112DB9CD576}" type="datetimeFigureOut">
              <a:rPr lang="ko-KR" altLang="en-US" smtClean="0"/>
              <a:pPr/>
              <a:t>2008-01-24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292865-FEF0-40DA-BB9C-473E7F8131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27868E3-7926-4A1B-8D09-9112DB9CD576}" type="datetimeFigureOut">
              <a:rPr lang="ko-KR" altLang="en-US" smtClean="0"/>
              <a:pPr/>
              <a:t>2008-01-24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292865-FEF0-40DA-BB9C-473E7F8131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27868E3-7926-4A1B-8D09-9112DB9CD576}" type="datetimeFigureOut">
              <a:rPr lang="ko-KR" altLang="en-US" smtClean="0"/>
              <a:pPr/>
              <a:t>2008-01-24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292865-FEF0-40DA-BB9C-473E7F8131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27868E3-7926-4A1B-8D09-9112DB9CD576}" type="datetimeFigureOut">
              <a:rPr lang="ko-KR" altLang="en-US" smtClean="0"/>
              <a:pPr/>
              <a:t>2008-01-24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3" descr="Light horizontal"/>
          <p:cNvSpPr>
            <a:spLocks noChangeArrowheads="1"/>
          </p:cNvSpPr>
          <p:nvPr/>
        </p:nvSpPr>
        <p:spPr bwMode="gray">
          <a:xfrm>
            <a:off x="0" y="0"/>
            <a:ext cx="9144000" cy="762000"/>
          </a:xfrm>
          <a:prstGeom prst="rect">
            <a:avLst/>
          </a:prstGeom>
          <a:pattFill prst="ltHorz">
            <a:fgClr>
              <a:schemeClr val="bg2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a typeface="굴림" charset="-127"/>
              </a:defRPr>
            </a:lvl1pPr>
          </a:lstStyle>
          <a:p>
            <a:endParaRPr lang="ko-KR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7056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charset="-127"/>
              </a:defRPr>
            </a:lvl1pPr>
          </a:lstStyle>
          <a:p>
            <a:fld id="{5A292865-FEF0-40DA-BB9C-473E7F8131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48" name="Rectangle 24" descr="Light horizontal"/>
          <p:cNvSpPr>
            <a:spLocks noChangeArrowheads="1"/>
          </p:cNvSpPr>
          <p:nvPr/>
        </p:nvSpPr>
        <p:spPr bwMode="gray">
          <a:xfrm>
            <a:off x="0" y="762000"/>
            <a:ext cx="685800" cy="6096000"/>
          </a:xfrm>
          <a:prstGeom prst="rect">
            <a:avLst/>
          </a:prstGeom>
          <a:pattFill prst="ltHorz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>
            <a:off x="0" y="6400800"/>
            <a:ext cx="6934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굴림" charset="-127"/>
              </a:defRPr>
            </a:lvl1pPr>
          </a:lstStyle>
          <a:p>
            <a:fld id="{827868E3-7926-4A1B-8D09-9112DB9CD576}" type="datetimeFigureOut">
              <a:rPr lang="ko-KR" altLang="en-US" smtClean="0"/>
              <a:pPr/>
              <a:t>2008-01-24</a:t>
            </a:fld>
            <a:endParaRPr lang="ko-KR" alt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7010400" y="5876925"/>
            <a:ext cx="1828800" cy="533400"/>
            <a:chOff x="1296" y="2112"/>
            <a:chExt cx="3264" cy="917"/>
          </a:xfrm>
        </p:grpSpPr>
        <p:pic>
          <p:nvPicPr>
            <p:cNvPr id="1050" name="Picture 26" descr="j0315558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2448" y="2112"/>
              <a:ext cx="960" cy="912"/>
            </a:xfrm>
            <a:prstGeom prst="rect">
              <a:avLst/>
            </a:prstGeom>
            <a:noFill/>
          </p:spPr>
        </p:pic>
        <p:pic>
          <p:nvPicPr>
            <p:cNvPr id="1051" name="Picture 27" descr="j0315568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gray">
            <a:xfrm>
              <a:off x="1296" y="2112"/>
              <a:ext cx="961" cy="917"/>
            </a:xfrm>
            <a:prstGeom prst="rect">
              <a:avLst/>
            </a:prstGeom>
            <a:noFill/>
          </p:spPr>
        </p:pic>
        <p:pic>
          <p:nvPicPr>
            <p:cNvPr id="1052" name="Picture 28" descr="j0315584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gray">
            <a:xfrm>
              <a:off x="3600" y="2112"/>
              <a:ext cx="960" cy="912"/>
            </a:xfrm>
            <a:prstGeom prst="rect">
              <a:avLst/>
            </a:prstGeom>
            <a:noFill/>
          </p:spPr>
        </p:pic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28600"/>
            <a:ext cx="8274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altLang="ko-K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838200" y="914400"/>
            <a:ext cx="7772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altLang="ko-KR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</p:bldLst>
  </p:timing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err="1" smtClean="0"/>
              <a:t>Makefile</a:t>
            </a:r>
            <a:r>
              <a:rPr lang="en-US" altLang="ko-KR" dirty="0" smtClean="0"/>
              <a:t> </a:t>
            </a:r>
            <a:r>
              <a:rPr lang="ko-KR" altLang="en-US" dirty="0" smtClean="0"/>
              <a:t>작성법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ko-KR" altLang="en-US" smtClean="0"/>
              <a:t>서경진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-32" y="-24"/>
            <a:ext cx="8274050" cy="688975"/>
          </a:xfrm>
        </p:spPr>
        <p:txBody>
          <a:bodyPr/>
          <a:lstStyle/>
          <a:p>
            <a:pPr algn="l"/>
            <a:r>
              <a:rPr lang="ko-KR" altLang="en-US" sz="4800" dirty="0" smtClean="0">
                <a:latin typeface="휴먼옛체" pitchFamily="18" charset="-127"/>
                <a:ea typeface="휴먼옛체" pitchFamily="18" charset="-127"/>
              </a:rPr>
              <a:t>목차</a:t>
            </a:r>
            <a:endParaRPr lang="ko-KR" altLang="en-US" sz="4800" dirty="0">
              <a:latin typeface="휴먼옛체" pitchFamily="18" charset="-127"/>
              <a:ea typeface="휴먼옛체" pitchFamily="18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1428728" y="1500174"/>
            <a:ext cx="6572296" cy="78581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체" pitchFamily="49" charset="-127"/>
                <a:ea typeface="굴림체" pitchFamily="49" charset="-127"/>
              </a:rPr>
              <a:t>  </a:t>
            </a:r>
            <a:r>
              <a:rPr kumimoji="0" lang="en-US" altLang="ko-KR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굴림체" pitchFamily="49" charset="-127"/>
                <a:ea typeface="굴림체" pitchFamily="49" charset="-127"/>
              </a:rPr>
              <a:t>Makefile</a:t>
            </a:r>
            <a:r>
              <a:rPr kumimoji="0" lang="en-US" altLang="ko-K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체" pitchFamily="49" charset="-127"/>
                <a:ea typeface="굴림체" pitchFamily="49" charset="-127"/>
              </a:rPr>
              <a:t> </a:t>
            </a:r>
            <a:r>
              <a:rPr kumimoji="0" lang="ko-KR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체" pitchFamily="49" charset="-127"/>
                <a:ea typeface="굴림체" pitchFamily="49" charset="-127"/>
              </a:rPr>
              <a:t>개념</a:t>
            </a:r>
            <a:endParaRPr kumimoji="0" lang="ko-KR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1428728" y="3214686"/>
            <a:ext cx="6572296" cy="78581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3600" b="1" dirty="0" smtClean="0">
                <a:solidFill>
                  <a:schemeClr val="tx1"/>
                </a:solidFill>
                <a:latin typeface="굴림체" pitchFamily="49" charset="-127"/>
                <a:ea typeface="굴림체" pitchFamily="49" charset="-127"/>
              </a:rPr>
              <a:t>  </a:t>
            </a:r>
            <a:r>
              <a:rPr lang="en-US" altLang="ko-KR" sz="3600" b="1" dirty="0" err="1" smtClean="0">
                <a:solidFill>
                  <a:schemeClr val="tx1"/>
                </a:solidFill>
                <a:latin typeface="굴림체" pitchFamily="49" charset="-127"/>
                <a:ea typeface="굴림체" pitchFamily="49" charset="-127"/>
              </a:rPr>
              <a:t>Makefile</a:t>
            </a:r>
            <a:r>
              <a:rPr lang="en-US" altLang="ko-KR" sz="3600" b="1" dirty="0" smtClean="0">
                <a:solidFill>
                  <a:schemeClr val="tx1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3600" b="1" dirty="0" smtClean="0">
                <a:solidFill>
                  <a:schemeClr val="tx1"/>
                </a:solidFill>
                <a:latin typeface="굴림체" pitchFamily="49" charset="-127"/>
                <a:ea typeface="굴림체" pitchFamily="49" charset="-127"/>
              </a:rPr>
              <a:t>작성법</a:t>
            </a:r>
            <a:endParaRPr kumimoji="0" lang="ko-KR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0" name="타원 9"/>
          <p:cNvSpPr/>
          <p:nvPr/>
        </p:nvSpPr>
        <p:spPr bwMode="auto">
          <a:xfrm>
            <a:off x="928662" y="1714488"/>
            <a:ext cx="285752" cy="28575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타원 10"/>
          <p:cNvSpPr/>
          <p:nvPr/>
        </p:nvSpPr>
        <p:spPr bwMode="auto">
          <a:xfrm>
            <a:off x="928662" y="3429000"/>
            <a:ext cx="285752" cy="28575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785786" y="4214818"/>
            <a:ext cx="7858180" cy="9286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§"/>
            </a:pPr>
            <a:r>
              <a:rPr lang="ko-KR" altLang="en-US" sz="2800" dirty="0" smtClean="0">
                <a:solidFill>
                  <a:schemeClr val="bg1">
                    <a:lumMod val="50000"/>
                  </a:schemeClr>
                </a:solidFill>
              </a:rPr>
              <a:t> 규모가 </a:t>
            </a:r>
            <a:r>
              <a:rPr lang="ko-KR" altLang="en-US" sz="2800" dirty="0" smtClean="0">
                <a:solidFill>
                  <a:schemeClr val="bg1">
                    <a:lumMod val="50000"/>
                  </a:schemeClr>
                </a:solidFill>
              </a:rPr>
              <a:t>큰 프로그램 컴파일</a:t>
            </a:r>
            <a:r>
              <a:rPr lang="en-US" altLang="ko-KR" sz="2800" dirty="0" smtClean="0">
                <a:solidFill>
                  <a:schemeClr val="bg1">
                    <a:lumMod val="50000"/>
                  </a:schemeClr>
                </a:solidFill>
              </a:rPr>
              <a:t>&amp;</a:t>
            </a:r>
            <a:r>
              <a:rPr lang="ko-KR" altLang="en-US" sz="2800" dirty="0" smtClean="0">
                <a:solidFill>
                  <a:schemeClr val="bg1">
                    <a:lumMod val="50000"/>
                  </a:schemeClr>
                </a:solidFill>
              </a:rPr>
              <a:t>테스트 시간이 </a:t>
            </a:r>
            <a:endParaRPr lang="en-US" altLang="ko-KR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2800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ko-KR" altLang="en-US" sz="2800" dirty="0" smtClean="0">
                <a:solidFill>
                  <a:schemeClr val="bg1">
                    <a:lumMod val="50000"/>
                  </a:schemeClr>
                </a:solidFill>
              </a:rPr>
              <a:t>오래</a:t>
            </a:r>
            <a:r>
              <a:rPr lang="en-US" altLang="ko-KR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ko-KR" altLang="en-US" sz="2800" dirty="0" smtClean="0">
                <a:solidFill>
                  <a:schemeClr val="bg1">
                    <a:lumMod val="50000"/>
                  </a:schemeClr>
                </a:solidFill>
              </a:rPr>
              <a:t>걸림</a:t>
            </a:r>
            <a:endParaRPr lang="en-US" altLang="ko-KR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785786" y="785794"/>
            <a:ext cx="7858180" cy="32861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57224" y="928670"/>
            <a:ext cx="7772400" cy="308610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ko-KR" sz="2800" dirty="0" smtClean="0">
                <a:solidFill>
                  <a:schemeClr val="bg1"/>
                </a:solidFill>
              </a:rPr>
              <a:t>Make </a:t>
            </a:r>
            <a:r>
              <a:rPr lang="ko-KR" altLang="en-US" sz="2800" dirty="0" smtClean="0">
                <a:solidFill>
                  <a:schemeClr val="bg1"/>
                </a:solidFill>
              </a:rPr>
              <a:t>유틸리티</a:t>
            </a:r>
            <a:r>
              <a:rPr lang="en-US" altLang="ko-KR" sz="2800" dirty="0" smtClean="0">
                <a:solidFill>
                  <a:schemeClr val="bg1"/>
                </a:solidFill>
              </a:rPr>
              <a:t>   : </a:t>
            </a:r>
            <a:r>
              <a:rPr lang="ko-KR" altLang="en-US" sz="2800" dirty="0" smtClean="0">
                <a:solidFill>
                  <a:schemeClr val="bg1"/>
                </a:solidFill>
              </a:rPr>
              <a:t>새롭게 컴파일 되어야 할 부분을 자동판단 커맨드를 이용하여 </a:t>
            </a:r>
            <a:r>
              <a:rPr lang="ko-KR" altLang="en-US" sz="2800" dirty="0" err="1" smtClean="0">
                <a:solidFill>
                  <a:schemeClr val="bg1"/>
                </a:solidFill>
              </a:rPr>
              <a:t>재컴파일</a:t>
            </a:r>
            <a:endParaRPr lang="en-US" altLang="ko-KR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800" dirty="0" smtClean="0">
                <a:solidFill>
                  <a:schemeClr val="bg1"/>
                </a:solidFill>
              </a:rPr>
              <a:t>컴파일 해야 할 것만 판단해서 자동처리</a:t>
            </a:r>
            <a:endParaRPr lang="en-US" altLang="ko-KR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800" dirty="0" smtClean="0">
                <a:solidFill>
                  <a:schemeClr val="bg1"/>
                </a:solidFill>
              </a:rPr>
              <a:t>하지만 </a:t>
            </a:r>
            <a:r>
              <a:rPr lang="en-US" altLang="ko-KR" sz="2800" dirty="0" smtClean="0">
                <a:solidFill>
                  <a:schemeClr val="bg1"/>
                </a:solidFill>
              </a:rPr>
              <a:t>make </a:t>
            </a:r>
            <a:r>
              <a:rPr lang="ko-KR" altLang="en-US" sz="2800" dirty="0" err="1" smtClean="0">
                <a:solidFill>
                  <a:schemeClr val="bg1"/>
                </a:solidFill>
              </a:rPr>
              <a:t>유틸은</a:t>
            </a:r>
            <a:r>
              <a:rPr lang="ko-KR" altLang="en-US" sz="2800" dirty="0" smtClean="0">
                <a:solidFill>
                  <a:schemeClr val="bg1"/>
                </a:solidFill>
              </a:rPr>
              <a:t> 입력파일 인식하고</a:t>
            </a:r>
            <a:r>
              <a:rPr lang="en-US" altLang="ko-KR" sz="2800" dirty="0" smtClean="0">
                <a:solidFill>
                  <a:schemeClr val="bg1"/>
                </a:solidFill>
              </a:rPr>
              <a:t> </a:t>
            </a:r>
            <a:r>
              <a:rPr lang="ko-KR" altLang="en-US" sz="2800" dirty="0" err="1" smtClean="0">
                <a:solidFill>
                  <a:schemeClr val="bg1"/>
                </a:solidFill>
              </a:rPr>
              <a:t>컴파일하여</a:t>
            </a:r>
            <a:r>
              <a:rPr lang="ko-KR" altLang="en-US" sz="2800" dirty="0" smtClean="0">
                <a:solidFill>
                  <a:schemeClr val="bg1"/>
                </a:solidFill>
              </a:rPr>
              <a:t> 출력파일 생성하는 것을 자동으로 처리하지 못함</a:t>
            </a:r>
            <a:endParaRPr lang="en-US" altLang="ko-KR" sz="2800" dirty="0" smtClean="0">
              <a:solidFill>
                <a:schemeClr val="bg1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 bwMode="gray">
          <a:xfrm>
            <a:off x="609600" y="142852"/>
            <a:ext cx="8274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Makefile</a:t>
            </a:r>
            <a:r>
              <a:rPr kumimoji="0" lang="en-US" altLang="ko-KR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ko-KR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나타난 배경</a:t>
            </a:r>
            <a:endParaRPr kumimoji="0" lang="ko-KR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오각형 6"/>
          <p:cNvSpPr/>
          <p:nvPr/>
        </p:nvSpPr>
        <p:spPr bwMode="auto">
          <a:xfrm>
            <a:off x="2643174" y="5500702"/>
            <a:ext cx="3500462" cy="571504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ko-KR" sz="2800" dirty="0" err="1" smtClean="0">
                <a:solidFill>
                  <a:schemeClr val="bg1"/>
                </a:solidFill>
              </a:rPr>
              <a:t>Makefile</a:t>
            </a:r>
            <a:r>
              <a:rPr lang="en-US" altLang="ko-KR" sz="2800" dirty="0" smtClean="0">
                <a:solidFill>
                  <a:schemeClr val="bg1"/>
                </a:solidFill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</a:rPr>
              <a:t>등장</a:t>
            </a:r>
            <a:endParaRPr lang="en-US" altLang="ko-KR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785794"/>
            <a:ext cx="8520146" cy="5657872"/>
          </a:xfrm>
          <a:ln w="28575">
            <a:noFill/>
          </a:ln>
        </p:spPr>
        <p:txBody>
          <a:bodyPr/>
          <a:lstStyle/>
          <a:p>
            <a:r>
              <a:rPr lang="ko-KR" altLang="en-US" b="1" dirty="0" smtClean="0">
                <a:latin typeface="돋움" pitchFamily="50" charset="-127"/>
                <a:ea typeface="돋움" pitchFamily="50" charset="-127"/>
              </a:rPr>
              <a:t>목표</a:t>
            </a:r>
            <a:r>
              <a:rPr lang="en-US" altLang="ko-KR" dirty="0" smtClean="0">
                <a:latin typeface="돋움" pitchFamily="50" charset="-127"/>
                <a:ea typeface="돋움" pitchFamily="50" charset="-127"/>
              </a:rPr>
              <a:t>(Target), </a:t>
            </a:r>
            <a:r>
              <a:rPr lang="ko-KR" altLang="en-US" b="1" dirty="0" smtClean="0">
                <a:latin typeface="돋움" pitchFamily="50" charset="-127"/>
                <a:ea typeface="돋움" pitchFamily="50" charset="-127"/>
              </a:rPr>
              <a:t>관계</a:t>
            </a:r>
            <a:r>
              <a:rPr lang="en-US" altLang="ko-KR" dirty="0" smtClean="0">
                <a:latin typeface="돋움" pitchFamily="50" charset="-127"/>
                <a:ea typeface="돋움" pitchFamily="50" charset="-127"/>
              </a:rPr>
              <a:t>(Relationship), </a:t>
            </a:r>
            <a:r>
              <a:rPr lang="ko-KR" altLang="en-US" b="1" dirty="0" smtClean="0">
                <a:latin typeface="돋움" pitchFamily="50" charset="-127"/>
                <a:ea typeface="돋움" pitchFamily="50" charset="-127"/>
              </a:rPr>
              <a:t>명령</a:t>
            </a:r>
            <a:r>
              <a:rPr lang="en-US" altLang="ko-KR" dirty="0" smtClean="0">
                <a:latin typeface="돋움" pitchFamily="50" charset="-127"/>
                <a:ea typeface="돋움" pitchFamily="50" charset="-127"/>
              </a:rPr>
              <a:t>(Command) </a:t>
            </a:r>
            <a:r>
              <a:rPr lang="ko-KR" altLang="en-US" dirty="0" smtClean="0">
                <a:latin typeface="돋움" pitchFamily="50" charset="-127"/>
                <a:ea typeface="돋움" pitchFamily="50" charset="-127"/>
              </a:rPr>
              <a:t>로 이루어진 </a:t>
            </a:r>
            <a:r>
              <a:rPr lang="ko-KR" altLang="en-US" b="1" dirty="0" smtClean="0">
                <a:latin typeface="돋움" pitchFamily="50" charset="-127"/>
                <a:ea typeface="돋움" pitchFamily="50" charset="-127"/>
              </a:rPr>
              <a:t>기본 규칙들</a:t>
            </a:r>
            <a:r>
              <a:rPr lang="en-US" altLang="ko-KR" dirty="0" smtClean="0">
                <a:latin typeface="돋움" pitchFamily="50" charset="-127"/>
                <a:ea typeface="돋움" pitchFamily="50" charset="-127"/>
              </a:rPr>
              <a:t>(rules)</a:t>
            </a:r>
            <a:r>
              <a:rPr lang="ko-KR" altLang="en-US" dirty="0" smtClean="0">
                <a:latin typeface="돋움" pitchFamily="50" charset="-127"/>
                <a:ea typeface="돋움" pitchFamily="50" charset="-127"/>
              </a:rPr>
              <a:t>의 나열</a:t>
            </a:r>
            <a:endParaRPr lang="en-US" altLang="ko-KR" dirty="0" smtClean="0">
              <a:latin typeface="돋움" pitchFamily="50" charset="-127"/>
              <a:ea typeface="돋움" pitchFamily="50" charset="-127"/>
            </a:endParaRPr>
          </a:p>
          <a:p>
            <a:endParaRPr lang="en-US" altLang="ko-KR" sz="1200" dirty="0" smtClean="0">
              <a:latin typeface="돋움" pitchFamily="50" charset="-127"/>
              <a:ea typeface="돋움" pitchFamily="50" charset="-127"/>
            </a:endParaRPr>
          </a:p>
          <a:p>
            <a:pPr lvl="1"/>
            <a:r>
              <a:rPr lang="ko-KR" altLang="en-US" b="1" dirty="0" smtClean="0">
                <a:latin typeface="돋움" pitchFamily="50" charset="-127"/>
                <a:ea typeface="돋움" pitchFamily="50" charset="-127"/>
              </a:rPr>
              <a:t>목표</a:t>
            </a:r>
            <a:r>
              <a:rPr lang="en-US" altLang="ko-KR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latin typeface="돋움" pitchFamily="50" charset="-127"/>
                <a:ea typeface="돋움" pitchFamily="50" charset="-127"/>
              </a:rPr>
              <a:t>명령 수행 결과 파일 지정</a:t>
            </a:r>
            <a:r>
              <a:rPr lang="en-US" altLang="ko-KR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dirty="0" smtClean="0">
                <a:latin typeface="돋움" pitchFamily="50" charset="-127"/>
                <a:ea typeface="돋움" pitchFamily="50" charset="-127"/>
              </a:rPr>
              <a:t>목적파일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(Object file)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이나 실행파일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</a:t>
            </a:r>
          </a:p>
          <a:p>
            <a:pPr lvl="1"/>
            <a:r>
              <a:rPr lang="ko-KR" altLang="en-US" b="1" dirty="0" smtClean="0">
                <a:latin typeface="돋움" pitchFamily="50" charset="-127"/>
                <a:ea typeface="돋움" pitchFamily="50" charset="-127"/>
              </a:rPr>
              <a:t>관계</a:t>
            </a:r>
            <a:r>
              <a:rPr lang="en-US" altLang="ko-KR" dirty="0" smtClean="0">
                <a:latin typeface="돋움" pitchFamily="50" charset="-127"/>
                <a:ea typeface="돋움" pitchFamily="50" charset="-127"/>
              </a:rPr>
              <a:t>: Target</a:t>
            </a:r>
            <a:r>
              <a:rPr lang="ko-KR" altLang="en-US" dirty="0" smtClean="0">
                <a:latin typeface="돋움" pitchFamily="50" charset="-127"/>
                <a:ea typeface="돋움" pitchFamily="50" charset="-127"/>
              </a:rPr>
              <a:t>의 의존관계</a:t>
            </a:r>
            <a:endParaRPr lang="en-US" altLang="ko-KR" dirty="0" smtClean="0">
              <a:latin typeface="돋움" pitchFamily="50" charset="-127"/>
              <a:ea typeface="돋움" pitchFamily="50" charset="-127"/>
            </a:endParaRPr>
          </a:p>
          <a:p>
            <a:pPr lvl="1"/>
            <a:r>
              <a:rPr lang="ko-KR" altLang="en-US" b="1" dirty="0" smtClean="0">
                <a:latin typeface="돋움" pitchFamily="50" charset="-127"/>
                <a:ea typeface="돋움" pitchFamily="50" charset="-127"/>
              </a:rPr>
              <a:t>명령</a:t>
            </a:r>
            <a:r>
              <a:rPr lang="en-US" altLang="ko-KR" dirty="0" smtClean="0">
                <a:latin typeface="돋움" pitchFamily="50" charset="-127"/>
                <a:ea typeface="돋움" pitchFamily="50" charset="-127"/>
              </a:rPr>
              <a:t>: </a:t>
            </a:r>
          </a:p>
          <a:p>
            <a:pPr lvl="1">
              <a:buNone/>
            </a:pPr>
            <a:r>
              <a:rPr lang="en-US" altLang="ko-KR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dirty="0" smtClean="0">
                <a:latin typeface="돋움" pitchFamily="50" charset="-127"/>
                <a:ea typeface="돋움" pitchFamily="50" charset="-127"/>
              </a:rPr>
              <a:t>  </a:t>
            </a:r>
            <a:r>
              <a:rPr lang="ko-KR" altLang="en-US" dirty="0" smtClean="0">
                <a:latin typeface="돋움" pitchFamily="50" charset="-127"/>
                <a:ea typeface="돋움" pitchFamily="50" charset="-127"/>
              </a:rPr>
              <a:t>의존 관계 부분에 정의된 파일의 내용이 바뀌었거나 목표부분에 해당하는 파일이 없을 때 수행해야 하는 명령</a:t>
            </a:r>
            <a:endParaRPr lang="en-US" altLang="ko-KR" dirty="0" smtClean="0">
              <a:latin typeface="돋움" pitchFamily="50" charset="-127"/>
              <a:ea typeface="돋움" pitchFamily="50" charset="-127"/>
            </a:endParaRPr>
          </a:p>
          <a:p>
            <a:pPr lvl="1">
              <a:buNone/>
            </a:pPr>
            <a:r>
              <a:rPr lang="en-US" altLang="ko-KR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Makefile</a:t>
            </a:r>
            <a:r>
              <a:rPr lang="en-US" altLang="ko-KR" dirty="0" smtClean="0"/>
              <a:t>??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786058"/>
            <a:ext cx="5000660" cy="3531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Makefile</a:t>
            </a:r>
            <a:r>
              <a:rPr lang="en-US" altLang="ko-KR" dirty="0" smtClean="0"/>
              <a:t> </a:t>
            </a:r>
            <a:r>
              <a:rPr lang="ko-KR" altLang="en-US" dirty="0" smtClean="0"/>
              <a:t>작성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071546"/>
            <a:ext cx="2643206" cy="15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571736" y="2428868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en-US" altLang="ko-KR" dirty="0" err="1" smtClean="0"/>
              <a:t>Makefile</a:t>
            </a:r>
            <a:r>
              <a:rPr lang="en-US" altLang="ko-KR" dirty="0" smtClean="0"/>
              <a:t> FORM&gt;</a:t>
            </a:r>
            <a:endParaRPr lang="ko-KR" altLang="en-US" dirty="0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1071538" y="3714752"/>
            <a:ext cx="857256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857752" y="4000504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008000"/>
                </a:solidFill>
              </a:rPr>
              <a:t>${… } </a:t>
            </a:r>
            <a:r>
              <a:rPr lang="ko-KR" altLang="en-US" b="1" dirty="0" smtClean="0">
                <a:solidFill>
                  <a:srgbClr val="008000"/>
                </a:solidFill>
              </a:rPr>
              <a:t>도 가능</a:t>
            </a:r>
            <a:endParaRPr lang="ko-KR" altLang="en-US" b="1" dirty="0">
              <a:solidFill>
                <a:srgbClr val="008000"/>
              </a:solidFill>
            </a:endParaRPr>
          </a:p>
        </p:txBody>
      </p:sp>
      <p:cxnSp>
        <p:nvCxnSpPr>
          <p:cNvPr id="11" name="직선 화살표 연결선 10"/>
          <p:cNvCxnSpPr/>
          <p:nvPr/>
        </p:nvCxnSpPr>
        <p:spPr bwMode="auto">
          <a:xfrm rot="5400000" flipH="1" flipV="1">
            <a:off x="5251455" y="5178437"/>
            <a:ext cx="150019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215074" y="4643446"/>
            <a:ext cx="15311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chemeClr val="accent2">
                    <a:lumMod val="75000"/>
                  </a:schemeClr>
                </a:solidFill>
                <a:latin typeface="굴림체" pitchFamily="49" charset="-127"/>
                <a:ea typeface="굴림체" pitchFamily="49" charset="-127"/>
              </a:rPr>
              <a:t>필요한 파일</a:t>
            </a:r>
            <a:r>
              <a:rPr lang="en-US" altLang="ko-KR" sz="1400" b="1" dirty="0" smtClean="0">
                <a:solidFill>
                  <a:schemeClr val="accent2">
                    <a:lumMod val="75000"/>
                  </a:schemeClr>
                </a:solidFill>
                <a:latin typeface="굴림체" pitchFamily="49" charset="-127"/>
                <a:ea typeface="굴림체" pitchFamily="49" charset="-127"/>
              </a:rPr>
              <a:t>,</a:t>
            </a:r>
          </a:p>
          <a:p>
            <a:r>
              <a:rPr lang="ko-KR" altLang="en-US" sz="1400" b="1" dirty="0" smtClean="0">
                <a:solidFill>
                  <a:schemeClr val="accent2">
                    <a:lumMod val="75000"/>
                  </a:schemeClr>
                </a:solidFill>
                <a:latin typeface="굴림체" pitchFamily="49" charset="-127"/>
                <a:ea typeface="굴림체" pitchFamily="49" charset="-127"/>
              </a:rPr>
              <a:t>코드는 </a:t>
            </a:r>
            <a:endParaRPr lang="en-US" altLang="ko-KR" sz="1400" b="1" dirty="0" smtClean="0">
              <a:solidFill>
                <a:schemeClr val="accent2">
                  <a:lumMod val="75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sz="1400" b="1" dirty="0" smtClean="0">
                <a:solidFill>
                  <a:schemeClr val="accent2">
                    <a:lumMod val="75000"/>
                  </a:schemeClr>
                </a:solidFill>
                <a:latin typeface="굴림체" pitchFamily="49" charset="-127"/>
                <a:ea typeface="굴림체" pitchFamily="49" charset="-127"/>
              </a:rPr>
              <a:t>밑에서 알려주는</a:t>
            </a:r>
            <a:endParaRPr lang="en-US" altLang="ko-KR" sz="1400" b="1" dirty="0" smtClean="0">
              <a:solidFill>
                <a:schemeClr val="accent2">
                  <a:lumMod val="75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sz="1400" b="1" dirty="0" smtClean="0">
                <a:solidFill>
                  <a:schemeClr val="accent2">
                    <a:lumMod val="75000"/>
                  </a:schemeClr>
                </a:solidFill>
                <a:latin typeface="굴림체" pitchFamily="49" charset="-127"/>
                <a:ea typeface="굴림체" pitchFamily="49" charset="-127"/>
              </a:rPr>
              <a:t>방</a:t>
            </a:r>
            <a:r>
              <a:rPr lang="ko-KR" altLang="en-US" sz="1400" b="1" dirty="0" smtClean="0">
                <a:solidFill>
                  <a:schemeClr val="accent2">
                    <a:lumMod val="75000"/>
                  </a:schemeClr>
                </a:solidFill>
                <a:latin typeface="굴림체" pitchFamily="49" charset="-127"/>
                <a:ea typeface="굴림체" pitchFamily="49" charset="-127"/>
              </a:rPr>
              <a:t>식</a:t>
            </a:r>
            <a:endParaRPr lang="ko-KR" altLang="en-US" sz="1400" b="1" dirty="0">
              <a:solidFill>
                <a:schemeClr val="accent2">
                  <a:lumMod val="75000"/>
                </a:schemeClr>
              </a:solidFill>
              <a:latin typeface="굴림체" pitchFamily="49" charset="-127"/>
              <a:ea typeface="굴림체" pitchFamily="49" charset="-127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857232"/>
            <a:ext cx="4528821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수행 결과</a:t>
            </a:r>
            <a:endParaRPr lang="ko-KR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142984"/>
            <a:ext cx="6978688" cy="235745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643314"/>
            <a:ext cx="6768623" cy="214314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확장자</a:t>
            </a:r>
            <a:r>
              <a:rPr lang="ko-KR" altLang="en-US" dirty="0" smtClean="0"/>
              <a:t> 규칙</a:t>
            </a:r>
            <a:endParaRPr lang="ko-KR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099" y="1071546"/>
            <a:ext cx="5130275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s01_1">
  <a:themeElements>
    <a:clrScheme name="ms01_1 3">
      <a:dk1>
        <a:srgbClr val="000000"/>
      </a:dk1>
      <a:lt1>
        <a:srgbClr val="FFFFFF"/>
      </a:lt1>
      <a:dk2>
        <a:srgbClr val="515F7B"/>
      </a:dk2>
      <a:lt2>
        <a:srgbClr val="CACACA"/>
      </a:lt2>
      <a:accent1>
        <a:srgbClr val="9FCAD3"/>
      </a:accent1>
      <a:accent2>
        <a:srgbClr val="839EE3"/>
      </a:accent2>
      <a:accent3>
        <a:srgbClr val="FFFFFF"/>
      </a:accent3>
      <a:accent4>
        <a:srgbClr val="000000"/>
      </a:accent4>
      <a:accent5>
        <a:srgbClr val="CDE1E6"/>
      </a:accent5>
      <a:accent6>
        <a:srgbClr val="768FCE"/>
      </a:accent6>
      <a:hlink>
        <a:srgbClr val="68CCB7"/>
      </a:hlink>
      <a:folHlink>
        <a:srgbClr val="F4D17A"/>
      </a:folHlink>
    </a:clrScheme>
    <a:fontScheme name="ms01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01_1 1">
        <a:dk1>
          <a:srgbClr val="000066"/>
        </a:dk1>
        <a:lt1>
          <a:srgbClr val="FFFFFF"/>
        </a:lt1>
        <a:dk2>
          <a:srgbClr val="425A8A"/>
        </a:dk2>
        <a:lt2>
          <a:srgbClr val="CACACA"/>
        </a:lt2>
        <a:accent1>
          <a:srgbClr val="D5CC9D"/>
        </a:accent1>
        <a:accent2>
          <a:srgbClr val="C4DA8C"/>
        </a:accent2>
        <a:accent3>
          <a:srgbClr val="FFFFFF"/>
        </a:accent3>
        <a:accent4>
          <a:srgbClr val="000056"/>
        </a:accent4>
        <a:accent5>
          <a:srgbClr val="E7E2CC"/>
        </a:accent5>
        <a:accent6>
          <a:srgbClr val="B1C57E"/>
        </a:accent6>
        <a:hlink>
          <a:srgbClr val="8DBFC3"/>
        </a:hlink>
        <a:folHlink>
          <a:srgbClr val="DBB09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2">
        <a:dk1>
          <a:srgbClr val="000066"/>
        </a:dk1>
        <a:lt1>
          <a:srgbClr val="FFFFFF"/>
        </a:lt1>
        <a:dk2>
          <a:srgbClr val="50797C"/>
        </a:dk2>
        <a:lt2>
          <a:srgbClr val="CACACA"/>
        </a:lt2>
        <a:accent1>
          <a:srgbClr val="9CD6D3"/>
        </a:accent1>
        <a:accent2>
          <a:srgbClr val="82C3E4"/>
        </a:accent2>
        <a:accent3>
          <a:srgbClr val="FFFFFF"/>
        </a:accent3>
        <a:accent4>
          <a:srgbClr val="000056"/>
        </a:accent4>
        <a:accent5>
          <a:srgbClr val="CBE8E6"/>
        </a:accent5>
        <a:accent6>
          <a:srgbClr val="75B0CF"/>
        </a:accent6>
        <a:hlink>
          <a:srgbClr val="CDC483"/>
        </a:hlink>
        <a:folHlink>
          <a:srgbClr val="9B9C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3">
        <a:dk1>
          <a:srgbClr val="000000"/>
        </a:dk1>
        <a:lt1>
          <a:srgbClr val="FFFFFF"/>
        </a:lt1>
        <a:dk2>
          <a:srgbClr val="515F7B"/>
        </a:dk2>
        <a:lt2>
          <a:srgbClr val="CACACA"/>
        </a:lt2>
        <a:accent1>
          <a:srgbClr val="9FCAD3"/>
        </a:accent1>
        <a:accent2>
          <a:srgbClr val="839EE3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768FCE"/>
        </a:accent6>
        <a:hlink>
          <a:srgbClr val="68CCB7"/>
        </a:hlink>
        <a:folHlink>
          <a:srgbClr val="F4D17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애니메이션이 있는 예제 프레젠테이션 슬라이드</Template>
  <TotalTime>303</TotalTime>
  <Words>138</Words>
  <Application>Microsoft Office PowerPoint</Application>
  <PresentationFormat>화면 슬라이드 쇼(4:3)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ms01_1</vt:lpstr>
      <vt:lpstr>Makefile 작성법</vt:lpstr>
      <vt:lpstr>목차</vt:lpstr>
      <vt:lpstr>슬라이드 3</vt:lpstr>
      <vt:lpstr>Makefile??</vt:lpstr>
      <vt:lpstr>Makefile 작성</vt:lpstr>
      <vt:lpstr>수행 결과</vt:lpstr>
      <vt:lpstr>확장자 규칙</vt:lpstr>
    </vt:vector>
  </TitlesOfParts>
  <Company>DAEGU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KYONGJIN</dc:creator>
  <cp:lastModifiedBy>KYONGJIN</cp:lastModifiedBy>
  <cp:revision>43</cp:revision>
  <dcterms:created xsi:type="dcterms:W3CDTF">2008-01-17T16:49:05Z</dcterms:created>
  <dcterms:modified xsi:type="dcterms:W3CDTF">2008-01-24T08:57:00Z</dcterms:modified>
</cp:coreProperties>
</file>