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17"/>
  </p:notesMasterIdLst>
  <p:handoutMasterIdLst>
    <p:handoutMasterId r:id="rId18"/>
  </p:handoutMasterIdLst>
  <p:sldIdLst>
    <p:sldId id="256" r:id="rId2"/>
    <p:sldId id="301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9" r:id="rId16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6" y="-210"/>
      </p:cViewPr>
      <p:guideLst>
        <p:guide orient="horz" pos="4319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2154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916161D-0977-4264-B1F0-0C75261C80A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6BB09BD-2BC9-457D-A8B4-5D963EC45C3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5C5249-20F1-4629-9971-9CD55BEA3B1A}" type="slidenum">
              <a:rPr lang="en-US" altLang="ko-KR"/>
              <a:pPr/>
              <a:t>1</a:t>
            </a:fld>
            <a:endParaRPr lang="en-US" altLang="ko-KR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9421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7575"/>
            <a:fld id="{CBB84243-5616-4137-9DEF-CC414BE4FF92}" type="slidenum">
              <a:rPr lang="en-US" altLang="ko-KR" smtClean="0"/>
              <a:pPr defTabSz="917575"/>
              <a:t>10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95236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7575"/>
            <a:fld id="{A8ABB8A1-772E-4E41-9472-AC310ECC28B5}" type="slidenum">
              <a:rPr lang="en-US" altLang="ko-KR" smtClean="0"/>
              <a:pPr defTabSz="917575"/>
              <a:t>11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96260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7575"/>
            <a:fld id="{4454210F-5E97-4BFB-8253-6F94BEF80799}" type="slidenum">
              <a:rPr lang="en-US" altLang="ko-KR" smtClean="0"/>
              <a:pPr defTabSz="917575"/>
              <a:t>12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9728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7575"/>
            <a:fld id="{CB04C68F-3DCA-447B-9D45-EE50F8151DF2}" type="slidenum">
              <a:rPr lang="en-US" altLang="ko-KR" smtClean="0"/>
              <a:pPr defTabSz="917575"/>
              <a:t>13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pPr>
              <a:defRPr/>
            </a:pPr>
            <a:endParaRPr lang="en-US" altLang="ko-KR" dirty="0" smtClean="0"/>
          </a:p>
        </p:txBody>
      </p:sp>
      <p:sp>
        <p:nvSpPr>
          <p:cNvPr id="9830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7575"/>
            <a:fld id="{C62F7F88-2EBC-4C9E-A4D7-55C8D7DB6FE7}" type="slidenum">
              <a:rPr lang="en-US" altLang="ko-KR" smtClean="0"/>
              <a:pPr defTabSz="917575"/>
              <a:t>14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7575"/>
            <a:fld id="{264968DE-36E5-483D-97BB-708C76D57735}" type="slidenum">
              <a:rPr lang="en-US" altLang="ko-KR" smtClean="0"/>
              <a:pPr defTabSz="917575"/>
              <a:t>2</a:t>
            </a:fld>
            <a:endParaRPr lang="en-US" altLang="ko-KR" smtClean="0"/>
          </a:p>
        </p:txBody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pPr>
              <a:defRPr/>
            </a:pPr>
            <a:endParaRPr lang="ko-KR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7575"/>
            <a:fld id="{DA4EC09C-CB81-4732-BFE5-777FB0DFDDAD}" type="slidenum">
              <a:rPr lang="en-US" altLang="ko-KR" smtClean="0"/>
              <a:pPr defTabSz="917575"/>
              <a:t>3</a:t>
            </a:fld>
            <a:endParaRPr lang="en-US" altLang="ko-KR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ko-KR" smtClean="0"/>
          </a:p>
        </p:txBody>
      </p:sp>
      <p:sp>
        <p:nvSpPr>
          <p:cNvPr id="8704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3884815" y="1"/>
            <a:ext cx="2971587" cy="458587"/>
          </a:xfrm>
          <a:noFill/>
        </p:spPr>
        <p:txBody>
          <a:bodyPr/>
          <a:lstStyle/>
          <a:p>
            <a:pPr defTabSz="917575"/>
            <a:fld id="{D548E9C0-290A-4290-B286-B48726A42758}" type="datetime8">
              <a:rPr lang="en-US" altLang="ko-KR" smtClean="0"/>
              <a:pPr defTabSz="917575"/>
              <a:t>12/17/2007 2:34 PM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7575"/>
            <a:fld id="{51CE9268-61E8-49E8-B6DF-6822E86739D9}" type="slidenum">
              <a:rPr lang="en-US" altLang="ko-KR" smtClean="0"/>
              <a:pPr defTabSz="917575"/>
              <a:t>4</a:t>
            </a:fld>
            <a:endParaRPr lang="en-US" altLang="ko-KR" smtClean="0"/>
          </a:p>
        </p:txBody>
      </p:sp>
      <p:sp>
        <p:nvSpPr>
          <p:cNvPr id="88067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692150"/>
            <a:ext cx="4556125" cy="3417888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27" y="4341977"/>
            <a:ext cx="5028347" cy="4115603"/>
          </a:xfrm>
          <a:noFill/>
          <a:ln w="9525"/>
        </p:spPr>
        <p:txBody>
          <a:bodyPr/>
          <a:lstStyle/>
          <a:p>
            <a:pPr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17575"/>
            <a:fld id="{CA8C1A4D-964B-47CB-AEF1-6AB51ADE1F20}" type="datetime8">
              <a:rPr lang="en-US" altLang="ko-KR" smtClean="0"/>
              <a:pPr defTabSz="917575"/>
              <a:t>12/17/2007 2:34 PM</a:t>
            </a:fld>
            <a:endParaRPr lang="en-US" altLang="ko-KR" smtClean="0"/>
          </a:p>
        </p:txBody>
      </p:sp>
      <p:sp>
        <p:nvSpPr>
          <p:cNvPr id="8909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17575"/>
            <a:r>
              <a:rPr lang="en-US" altLang="ko-KR" smtClean="0">
                <a:ea typeface="굴림" pitchFamily="50" charset="-127"/>
                <a:cs typeface="Arial" pitchFamily="34" charset="0"/>
              </a:rPr>
              <a:t>© 2003-2004 Microsoft Corporation. All rights reserved.</a:t>
            </a:r>
          </a:p>
          <a:p>
            <a:pPr defTabSz="917575"/>
            <a:r>
              <a:rPr lang="en-US" altLang="ko-KR" smtClean="0">
                <a:ea typeface="굴림" pitchFamily="50" charset="-127"/>
                <a:cs typeface="Arial" pitchFamily="34" charset="0"/>
              </a:rPr>
              <a:t>This presentation is for informational purposes only. Microsoft makes no warranties, express or implied, in this summary.</a:t>
            </a:r>
          </a:p>
        </p:txBody>
      </p:sp>
      <p:sp>
        <p:nvSpPr>
          <p:cNvPr id="8909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7575"/>
            <a:fld id="{ADE21627-D12F-4785-9914-9060A96A87C4}" type="slidenum">
              <a:rPr lang="en-US" altLang="ko-KR" smtClean="0"/>
              <a:pPr defTabSz="917575"/>
              <a:t>5</a:t>
            </a:fld>
            <a:endParaRPr lang="en-US" altLang="ko-KR" smtClean="0"/>
          </a:p>
        </p:txBody>
      </p:sp>
      <p:sp>
        <p:nvSpPr>
          <p:cNvPr id="890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890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21" y="4343436"/>
            <a:ext cx="5485760" cy="4112682"/>
          </a:xfrm>
          <a:noFill/>
          <a:ln w="9525"/>
        </p:spPr>
        <p:txBody>
          <a:bodyPr/>
          <a:lstStyle/>
          <a:p>
            <a:pPr hangingPunct="1"/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17575"/>
            <a:fld id="{11956DBA-3615-4D88-B56B-FDBDDB7106CB}" type="datetime8">
              <a:rPr lang="en-US" altLang="ko-KR" smtClean="0">
                <a:ea typeface="굴림" pitchFamily="50" charset="-127"/>
              </a:rPr>
              <a:pPr defTabSz="917575"/>
              <a:t>12/17/2007 2:34 PM</a:t>
            </a:fld>
            <a:endParaRPr lang="en-US" altLang="ko-KR" smtClean="0">
              <a:ea typeface="굴림" pitchFamily="50" charset="-127"/>
            </a:endParaRPr>
          </a:p>
        </p:txBody>
      </p:sp>
      <p:sp>
        <p:nvSpPr>
          <p:cNvPr id="9011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17575" eaLnBrk="1" hangingPunct="1"/>
            <a:r>
              <a:rPr lang="en-US" altLang="ko-KR" smtClean="0">
                <a:ea typeface="굴림" pitchFamily="50" charset="-127"/>
                <a:cs typeface="Arial" pitchFamily="34" charset="0"/>
              </a:rPr>
              <a:t>© 2005 Microsoft Corporation. All rights reserved.</a:t>
            </a:r>
          </a:p>
          <a:p>
            <a:pPr defTabSz="917575"/>
            <a:r>
              <a:rPr lang="en-US" altLang="ko-KR" smtClean="0">
                <a:ea typeface="굴림" pitchFamily="50" charset="-127"/>
                <a:cs typeface="Arial" pitchFamily="34" charset="0"/>
              </a:rPr>
              <a:t>This presentation is for informational purposes only. Microsoft makes no warranties, express or implied, in this summary.</a:t>
            </a:r>
            <a:endParaRPr lang="en-US" altLang="ko-KR" smtClean="0">
              <a:latin typeface="Times New Roman" pitchFamily="18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9011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7575"/>
            <a:fld id="{A9EEB189-94F8-414D-BB31-ED5BBE0B7D56}" type="slidenum">
              <a:rPr lang="en-US" altLang="ko-KR" smtClean="0">
                <a:ea typeface="굴림" pitchFamily="50" charset="-127"/>
              </a:rPr>
              <a:pPr defTabSz="917575"/>
              <a:t>6</a:t>
            </a:fld>
            <a:endParaRPr lang="en-US" altLang="ko-KR" smtClean="0">
              <a:ea typeface="굴림" pitchFamily="50" charset="-127"/>
            </a:endParaRPr>
          </a:p>
        </p:txBody>
      </p:sp>
      <p:sp>
        <p:nvSpPr>
          <p:cNvPr id="901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901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719" y="4344898"/>
            <a:ext cx="5482562" cy="4115603"/>
          </a:xfrm>
          <a:noFill/>
          <a:ln w="9525"/>
        </p:spPr>
        <p:txBody>
          <a:bodyPr/>
          <a:lstStyle/>
          <a:p>
            <a:pPr>
              <a:lnSpc>
                <a:spcPct val="80000"/>
              </a:lnSpc>
            </a:pPr>
            <a:endParaRPr lang="en-US" altLang="ko-KR" sz="8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7575"/>
            <a:fld id="{A1DD0727-543F-471F-88E2-81790262F298}" type="slidenum">
              <a:rPr lang="en-US" altLang="ko-KR" smtClean="0"/>
              <a:pPr defTabSz="917575"/>
              <a:t>7</a:t>
            </a:fld>
            <a:endParaRPr lang="en-US" altLang="ko-KR" smtClean="0"/>
          </a:p>
        </p:txBody>
      </p:sp>
      <p:sp>
        <p:nvSpPr>
          <p:cNvPr id="91139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9350" y="712788"/>
            <a:ext cx="4565650" cy="3424237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hangingPunct="1"/>
            <a:endParaRPr lang="en-US" altLang="ko-K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7575"/>
            <a:fld id="{3E93E6DC-603F-4CD6-8C5C-17344B88DA70}" type="slidenum">
              <a:rPr lang="en-US" altLang="ko-KR" smtClean="0"/>
              <a:pPr defTabSz="917575"/>
              <a:t>8</a:t>
            </a:fld>
            <a:endParaRPr lang="en-US" altLang="ko-KR" smtClean="0"/>
          </a:p>
        </p:txBody>
      </p:sp>
      <p:sp>
        <p:nvSpPr>
          <p:cNvPr id="92163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9350" y="712788"/>
            <a:ext cx="4565650" cy="3424237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hangingPunct="1"/>
            <a:endParaRPr lang="en-US" altLang="ko-K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lnSpc>
                <a:spcPct val="115000"/>
              </a:lnSpc>
              <a:spcBef>
                <a:spcPct val="0"/>
              </a:spcBef>
            </a:pPr>
            <a:endParaRPr lang="en-US" altLang="ko-KR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318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7575"/>
            <a:fld id="{E6FE918B-3275-47FE-806C-81857157C5BB}" type="slidenum">
              <a:rPr lang="en-US" altLang="ko-KR" smtClean="0"/>
              <a:pPr defTabSz="917575"/>
              <a:t>9</a:t>
            </a:fld>
            <a:endParaRPr lang="en-US" altLang="ko-K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7075" y="1798638"/>
            <a:ext cx="7843838" cy="64135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altLang="ko-KR" smtClean="0"/>
              <a:t>Click to edit Master title style</a:t>
            </a:r>
            <a:endParaRPr lang="en-US" altLang="ko-KR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27075" y="4170363"/>
            <a:ext cx="8035925" cy="519112"/>
          </a:xfrm>
        </p:spPr>
        <p:txBody>
          <a:bodyPr/>
          <a:lstStyle>
            <a:lvl1pPr marL="0" indent="0">
              <a:spcBef>
                <a:spcPct val="0"/>
              </a:spcBef>
              <a:buFont typeface="Wingdings 2" pitchFamily="18" charset="2"/>
              <a:buNone/>
              <a:defRPr>
                <a:effectLst/>
              </a:defRPr>
            </a:lvl1pPr>
          </a:lstStyle>
          <a:p>
            <a:r>
              <a:rPr lang="en-US" altLang="ko-KR" smtClean="0"/>
              <a:t>Click to edit Master subtitle style</a:t>
            </a:r>
            <a:endParaRPr lang="en-US" altLang="ko-K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9088" y="282575"/>
            <a:ext cx="2093912" cy="3236913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2588" y="282575"/>
            <a:ext cx="6134100" cy="3236913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ea typeface="+mj-ea"/>
              </a:defRPr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610600" cy="609600"/>
          </a:xfrm>
        </p:spPr>
        <p:txBody>
          <a:bodyPr anchor="t" anchorCtr="0">
            <a:noAutofit/>
          </a:bodyPr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0" kern="1200" cap="none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8801C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Semibold" pitchFamily="34" charset="0"/>
                <a:ea typeface="+mn-ea"/>
                <a:cs typeface="Arial" charset="0"/>
              </a:defRPr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5450" y="6492875"/>
            <a:ext cx="79375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0" y="6492875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192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4B5880-B607-4CB2-8C17-5F17DA135C3F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su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610600" cy="609600"/>
          </a:xfrm>
        </p:spPr>
        <p:txBody>
          <a:bodyPr anchor="t" anchorCtr="0">
            <a:noAutofit/>
          </a:bodyPr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0" kern="1200" cap="none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8801C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Semibold" pitchFamily="34" charset="0"/>
                <a:ea typeface="+mn-ea"/>
                <a:cs typeface="Arial" charset="0"/>
              </a:defRPr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5450" y="6492875"/>
            <a:ext cx="79375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0" y="6492875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192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4B5880-B607-4CB2-8C17-5F17DA135C3F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838200"/>
            <a:ext cx="8626475" cy="457200"/>
          </a:xfrm>
        </p:spPr>
        <p:txBody>
          <a:bodyPr>
            <a:normAutofit/>
          </a:bodyPr>
          <a:lstStyle>
            <a:lvl1pPr>
              <a:buNone/>
              <a:defRPr sz="2600">
                <a:solidFill>
                  <a:schemeClr val="bg1"/>
                </a:solidFill>
                <a:latin typeface="Segoe Light" pitchFamily="34" charset="0"/>
              </a:defRPr>
            </a:lvl1pPr>
          </a:lstStyle>
          <a:p>
            <a:pPr lvl="0"/>
            <a:r>
              <a:rPr lang="en-US" dirty="0" smtClean="0"/>
              <a:t>Click to insert sub heading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2588" y="1414463"/>
            <a:ext cx="8380412" cy="52322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646331"/>
          </a:xfrm>
        </p:spPr>
        <p:txBody>
          <a:bodyPr anchor="t"/>
          <a:lstStyle>
            <a:lvl1pPr algn="l">
              <a:defRPr sz="4000" b="1" cap="small" baseline="0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2588" y="1414463"/>
            <a:ext cx="4113212" cy="2105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4463"/>
            <a:ext cx="4114800" cy="2105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smtClean="0"/>
              <a:t>Click icon to add picture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2588" y="282575"/>
            <a:ext cx="8380412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2">
                <a:alpha val="74001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en-US" altLang="ko-KR" dirty="0" smtClean="0"/>
              <a:t>Click to edit Title Slide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2588" y="1414463"/>
            <a:ext cx="8380412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altLang="ko-KR" dirty="0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7" r:id="rId1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latinLnBrk="1" hangingPunct="1">
        <a:lnSpc>
          <a:spcPct val="90000"/>
        </a:lnSpc>
        <a:spcBef>
          <a:spcPct val="0"/>
        </a:spcBef>
        <a:spcAft>
          <a:spcPct val="0"/>
        </a:spcAft>
        <a:defRPr sz="4000" b="1" cap="none" spc="0" baseline="0">
          <a:ln w="11430"/>
          <a:gradFill>
            <a:gsLst>
              <a:gs pos="0">
                <a:schemeClr val="accent2">
                  <a:tint val="70000"/>
                  <a:satMod val="245000"/>
                </a:schemeClr>
              </a:gs>
              <a:gs pos="75000">
                <a:schemeClr val="accent2">
                  <a:tint val="90000"/>
                  <a:shade val="60000"/>
                  <a:satMod val="240000"/>
                </a:schemeClr>
              </a:gs>
              <a:gs pos="100000">
                <a:schemeClr val="accent2">
                  <a:tint val="100000"/>
                  <a:shade val="50000"/>
                  <a:satMod val="240000"/>
                </a:schemeClr>
              </a:gs>
            </a:gsLst>
            <a:lin ang="5400000"/>
          </a:gradFill>
          <a:effectLst>
            <a:outerShdw blurRad="50800" dist="39000" dir="5460000" algn="tl">
              <a:srgbClr val="000000">
                <a:alpha val="38000"/>
              </a:srgbClr>
            </a:outerShdw>
          </a:effectLst>
          <a:latin typeface="Segoe UI" pitchFamily="34" charset="0"/>
          <a:ea typeface="맑은 고딕" pitchFamily="50" charset="-127"/>
          <a:cs typeface="+mj-cs"/>
        </a:defRPr>
      </a:lvl1pPr>
      <a:lvl2pPr algn="l" rtl="0" eaLnBrk="1" fontAlgn="base" latinLnBrk="1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  <a:ea typeface="맑은 고딕" pitchFamily="50" charset="-127"/>
        </a:defRPr>
      </a:lvl2pPr>
      <a:lvl3pPr algn="l" rtl="0" eaLnBrk="1" fontAlgn="base" latinLnBrk="1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  <a:ea typeface="맑은 고딕" pitchFamily="50" charset="-127"/>
        </a:defRPr>
      </a:lvl3pPr>
      <a:lvl4pPr algn="l" rtl="0" eaLnBrk="1" fontAlgn="base" latinLnBrk="1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  <a:ea typeface="맑은 고딕" pitchFamily="50" charset="-127"/>
        </a:defRPr>
      </a:lvl4pPr>
      <a:lvl5pPr algn="l" rtl="0" eaLnBrk="1" fontAlgn="base" latinLnBrk="1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  <a:ea typeface="맑은 고딕" pitchFamily="50" charset="-127"/>
        </a:defRPr>
      </a:lvl5pPr>
      <a:lvl6pPr marL="457200" algn="l" rtl="0" eaLnBrk="1" fontAlgn="base" latinLnBrk="1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  <a:ea typeface="맑은 고딕" pitchFamily="50" charset="-127"/>
        </a:defRPr>
      </a:lvl6pPr>
      <a:lvl7pPr marL="914400" algn="l" rtl="0" eaLnBrk="1" fontAlgn="base" latinLnBrk="1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  <a:ea typeface="맑은 고딕" pitchFamily="50" charset="-127"/>
        </a:defRPr>
      </a:lvl7pPr>
      <a:lvl8pPr marL="1371600" algn="l" rtl="0" eaLnBrk="1" fontAlgn="base" latinLnBrk="1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  <a:ea typeface="맑은 고딕" pitchFamily="50" charset="-127"/>
        </a:defRPr>
      </a:lvl8pPr>
      <a:lvl9pPr marL="1828800" algn="l" rtl="0" eaLnBrk="1" fontAlgn="base" latinLnBrk="1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" pitchFamily="34" charset="0"/>
          <a:ea typeface="맑은 고딕" pitchFamily="50" charset="-127"/>
        </a:defRPr>
      </a:lvl9pPr>
    </p:titleStyle>
    <p:bodyStyle>
      <a:lvl1pPr marL="447675" indent="-447675" algn="l" rtl="0" eaLnBrk="1" fontAlgn="base" latinLnBrk="1" hangingPunct="1">
        <a:spcBef>
          <a:spcPct val="30000"/>
        </a:spcBef>
        <a:spcAft>
          <a:spcPct val="0"/>
        </a:spcAft>
        <a:buClr>
          <a:schemeClr val="tx2"/>
        </a:buClr>
        <a:buFont typeface="Wingdings 2" pitchFamily="18" charset="2"/>
        <a:buBlip>
          <a:blip r:embed="rId18"/>
        </a:buBlip>
        <a:defRPr sz="2800" baseline="0">
          <a:solidFill>
            <a:schemeClr val="tx1"/>
          </a:solidFill>
          <a:effectLst/>
          <a:latin typeface="Segoe UI" pitchFamily="34" charset="0"/>
          <a:ea typeface="맑은 고딕" pitchFamily="50" charset="-127"/>
          <a:cs typeface="+mn-cs"/>
        </a:defRPr>
      </a:lvl1pPr>
      <a:lvl2pPr marL="833438" indent="-354013" algn="l" rtl="0" eaLnBrk="1" fontAlgn="base" latinLnBrk="1" hangingPunct="1">
        <a:spcBef>
          <a:spcPct val="30000"/>
        </a:spcBef>
        <a:spcAft>
          <a:spcPct val="0"/>
        </a:spcAft>
        <a:buClr>
          <a:schemeClr val="tx2"/>
        </a:buClr>
        <a:buFont typeface="Wingdings 2" pitchFamily="18" charset="2"/>
        <a:buBlip>
          <a:blip r:embed="rId18"/>
        </a:buBlip>
        <a:defRPr sz="2400" baseline="0">
          <a:solidFill>
            <a:schemeClr val="tx1"/>
          </a:solidFill>
          <a:effectLst/>
          <a:latin typeface="Segoe UI" pitchFamily="34" charset="0"/>
          <a:ea typeface="맑은 고딕" pitchFamily="50" charset="-127"/>
        </a:defRPr>
      </a:lvl2pPr>
      <a:lvl3pPr marL="1208088" indent="-373063" algn="l" rtl="0" eaLnBrk="1" fontAlgn="base" latinLnBrk="1" hangingPunct="1">
        <a:spcBef>
          <a:spcPct val="30000"/>
        </a:spcBef>
        <a:spcAft>
          <a:spcPct val="0"/>
        </a:spcAft>
        <a:buClr>
          <a:schemeClr val="tx2"/>
        </a:buClr>
        <a:buFont typeface="Wingdings 2" pitchFamily="18" charset="2"/>
        <a:buBlip>
          <a:blip r:embed="rId18"/>
        </a:buBlip>
        <a:defRPr sz="2000" baseline="0">
          <a:solidFill>
            <a:schemeClr val="tx1"/>
          </a:solidFill>
          <a:effectLst/>
          <a:latin typeface="Segoe UI" pitchFamily="34" charset="0"/>
          <a:ea typeface="맑은 고딕" pitchFamily="50" charset="-127"/>
        </a:defRPr>
      </a:lvl3pPr>
      <a:lvl4pPr marL="1544638" indent="-334963" algn="l" rtl="0" eaLnBrk="1" fontAlgn="base" latinLnBrk="1" hangingPunct="1">
        <a:spcBef>
          <a:spcPct val="30000"/>
        </a:spcBef>
        <a:spcAft>
          <a:spcPct val="0"/>
        </a:spcAft>
        <a:buClr>
          <a:schemeClr val="tx2"/>
        </a:buClr>
        <a:buFont typeface="Wingdings 2" pitchFamily="18" charset="2"/>
        <a:buBlip>
          <a:blip r:embed="rId18"/>
        </a:buBlip>
        <a:defRPr baseline="0">
          <a:solidFill>
            <a:schemeClr val="tx1"/>
          </a:solidFill>
          <a:effectLst/>
          <a:latin typeface="Segoe UI" pitchFamily="34" charset="0"/>
          <a:ea typeface="맑은 고딕" pitchFamily="50" charset="-127"/>
        </a:defRPr>
      </a:lvl4pPr>
      <a:lvl5pPr marL="1851025" indent="-304800" algn="l" rtl="0" eaLnBrk="1" fontAlgn="base" latinLnBrk="1" hangingPunct="1">
        <a:spcBef>
          <a:spcPct val="30000"/>
        </a:spcBef>
        <a:spcAft>
          <a:spcPct val="0"/>
        </a:spcAft>
        <a:buClr>
          <a:schemeClr val="tx2"/>
        </a:buClr>
        <a:buFont typeface="Wingdings 2" pitchFamily="18" charset="2"/>
        <a:buBlip>
          <a:blip r:embed="rId18"/>
        </a:buBlip>
        <a:defRPr baseline="0">
          <a:solidFill>
            <a:schemeClr val="tx1"/>
          </a:solidFill>
          <a:effectLst/>
          <a:latin typeface="Segoe UI" pitchFamily="34" charset="0"/>
          <a:ea typeface="맑은 고딕" pitchFamily="50" charset="-127"/>
        </a:defRPr>
      </a:lvl5pPr>
      <a:lvl6pPr marL="2308225" indent="-304800" algn="l" rtl="0" eaLnBrk="1" fontAlgn="base" latinLnBrk="1" hangingPunct="1">
        <a:spcBef>
          <a:spcPct val="30000"/>
        </a:spcBef>
        <a:spcAft>
          <a:spcPct val="0"/>
        </a:spcAft>
        <a:buClr>
          <a:schemeClr val="tx2"/>
        </a:buClr>
        <a:buFont typeface="Wingdings 2" pitchFamily="18" charset="2"/>
        <a:buBlip>
          <a:blip r:embed="rId18"/>
        </a:buBlip>
        <a:defRPr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</a:defRPr>
      </a:lvl6pPr>
      <a:lvl7pPr marL="2765425" indent="-304800" algn="l" rtl="0" eaLnBrk="1" fontAlgn="base" latinLnBrk="1" hangingPunct="1">
        <a:spcBef>
          <a:spcPct val="30000"/>
        </a:spcBef>
        <a:spcAft>
          <a:spcPct val="0"/>
        </a:spcAft>
        <a:buClr>
          <a:schemeClr val="tx2"/>
        </a:buClr>
        <a:buFont typeface="Wingdings 2" pitchFamily="18" charset="2"/>
        <a:buBlip>
          <a:blip r:embed="rId18"/>
        </a:buBlip>
        <a:defRPr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</a:defRPr>
      </a:lvl7pPr>
      <a:lvl8pPr marL="3222625" indent="-304800" algn="l" rtl="0" eaLnBrk="1" fontAlgn="base" latinLnBrk="1" hangingPunct="1">
        <a:spcBef>
          <a:spcPct val="30000"/>
        </a:spcBef>
        <a:spcAft>
          <a:spcPct val="0"/>
        </a:spcAft>
        <a:buClr>
          <a:schemeClr val="tx2"/>
        </a:buClr>
        <a:buFont typeface="Wingdings 2" pitchFamily="18" charset="2"/>
        <a:buBlip>
          <a:blip r:embed="rId18"/>
        </a:buBlip>
        <a:defRPr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</a:defRPr>
      </a:lvl8pPr>
      <a:lvl9pPr marL="3679825" indent="-304800" algn="l" rtl="0" eaLnBrk="1" fontAlgn="base" latinLnBrk="1" hangingPunct="1">
        <a:spcBef>
          <a:spcPct val="30000"/>
        </a:spcBef>
        <a:spcAft>
          <a:spcPct val="0"/>
        </a:spcAft>
        <a:buClr>
          <a:schemeClr val="tx2"/>
        </a:buClr>
        <a:buFont typeface="Wingdings 2" pitchFamily="18" charset="2"/>
        <a:buBlip>
          <a:blip r:embed="rId18"/>
        </a:buBlip>
        <a:defRPr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image" Target="../media/image3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18" Type="http://schemas.openxmlformats.org/officeDocument/2006/relationships/image" Target="../media/image73.png"/><Relationship Id="rId3" Type="http://schemas.openxmlformats.org/officeDocument/2006/relationships/image" Target="../media/image3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17" Type="http://schemas.openxmlformats.org/officeDocument/2006/relationships/image" Target="../media/image72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jpe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5" Type="http://schemas.openxmlformats.org/officeDocument/2006/relationships/image" Target="../media/image7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3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png"/><Relationship Id="rId18" Type="http://schemas.openxmlformats.org/officeDocument/2006/relationships/image" Target="../media/image96.png"/><Relationship Id="rId3" Type="http://schemas.openxmlformats.org/officeDocument/2006/relationships/image" Target="../media/image3.png"/><Relationship Id="rId21" Type="http://schemas.openxmlformats.org/officeDocument/2006/relationships/image" Target="../media/image99.png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17" Type="http://schemas.openxmlformats.org/officeDocument/2006/relationships/image" Target="../media/image95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94.png"/><Relationship Id="rId20" Type="http://schemas.openxmlformats.org/officeDocument/2006/relationships/image" Target="../media/image9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5" Type="http://schemas.openxmlformats.org/officeDocument/2006/relationships/image" Target="../media/image93.png"/><Relationship Id="rId10" Type="http://schemas.openxmlformats.org/officeDocument/2006/relationships/image" Target="../media/image88.png"/><Relationship Id="rId19" Type="http://schemas.openxmlformats.org/officeDocument/2006/relationships/image" Target="../media/image97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Relationship Id="rId14" Type="http://schemas.openxmlformats.org/officeDocument/2006/relationships/image" Target="../media/image9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31.png"/><Relationship Id="rId7" Type="http://schemas.openxmlformats.org/officeDocument/2006/relationships/image" Target="../media/image19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17.png"/><Relationship Id="rId15" Type="http://schemas.openxmlformats.org/officeDocument/2006/relationships/image" Target="../media/image25.emf"/><Relationship Id="rId10" Type="http://schemas.openxmlformats.org/officeDocument/2006/relationships/oleObject" Target="../embeddings/oleObject1.bin"/><Relationship Id="rId19" Type="http://schemas.openxmlformats.org/officeDocument/2006/relationships/image" Target="../media/image29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5.pn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3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727075" y="1798638"/>
            <a:ext cx="7843838" cy="757130"/>
          </a:xfrm>
        </p:spPr>
        <p:txBody>
          <a:bodyPr/>
          <a:lstStyle/>
          <a:p>
            <a:r>
              <a:rPr lang="en-US" altLang="ko-KR" sz="4800" dirty="0" smtClean="0"/>
              <a:t>Windows Server 2008 </a:t>
            </a:r>
            <a:r>
              <a:rPr lang="ko-KR" altLang="en-US" sz="4800" dirty="0" smtClean="0"/>
              <a:t>보안</a:t>
            </a:r>
            <a:endParaRPr lang="ko-KR" altLang="en-US" sz="4800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727075" y="4494993"/>
            <a:ext cx="8035925" cy="657809"/>
          </a:xfrm>
        </p:spPr>
        <p:txBody>
          <a:bodyPr/>
          <a:lstStyle/>
          <a:p>
            <a:pPr algn="r">
              <a:lnSpc>
                <a:spcPct val="150000"/>
              </a:lnSpc>
            </a:pPr>
            <a:r>
              <a:rPr lang="ko-KR" altLang="en-US" dirty="0" smtClean="0"/>
              <a:t>한국마이크로소프트</a:t>
            </a:r>
            <a:endParaRPr lang="en-US" altLang="ko-KR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14"/>
          <p:cNvSpPr>
            <a:spLocks noChangeArrowheads="1"/>
          </p:cNvSpPr>
          <p:nvPr/>
        </p:nvSpPr>
        <p:spPr bwMode="gray">
          <a:xfrm>
            <a:off x="764931" y="1865313"/>
            <a:ext cx="7696200" cy="26225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latinLnBrk="0">
              <a:defRPr/>
            </a:pPr>
            <a:endParaRPr lang="ko-KR" altLang="ko-KR" sz="14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</p:txBody>
      </p:sp>
      <p:sp>
        <p:nvSpPr>
          <p:cNvPr id="39942" name="Rectangle 23" descr="밝은 하향 대각선"/>
          <p:cNvSpPr>
            <a:spLocks noChangeArrowheads="1"/>
          </p:cNvSpPr>
          <p:nvPr/>
        </p:nvSpPr>
        <p:spPr bwMode="auto">
          <a:xfrm>
            <a:off x="832338" y="1938339"/>
            <a:ext cx="7561385" cy="2492375"/>
          </a:xfrm>
          <a:prstGeom prst="rect">
            <a:avLst/>
          </a:prstGeom>
          <a:pattFill prst="ltDnDiag">
            <a:fgClr>
              <a:srgbClr val="C0C0C0"/>
            </a:fgClr>
            <a:bgClr>
              <a:schemeClr val="bg1"/>
            </a:bgClr>
          </a:pattFill>
          <a:ln w="9525" algn="ctr">
            <a:noFill/>
            <a:prstDash val="dash"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defRPr/>
            </a:pPr>
            <a:endParaRPr lang="ko-KR" altLang="en-US">
              <a:latin typeface="+mn-ea"/>
              <a:ea typeface="+mn-ea"/>
            </a:endParaRPr>
          </a:p>
        </p:txBody>
      </p:sp>
      <p:pic>
        <p:nvPicPr>
          <p:cNvPr id="65" name="Picture 2" descr="D:\Aeshen\Templates\Sample Documents\New Graphics\Shapes and Graphics\Map Globe\map north america purple faded.png"/>
          <p:cNvPicPr>
            <a:picLocks noChangeAspect="1" noChangeArrowheads="1"/>
          </p:cNvPicPr>
          <p:nvPr/>
        </p:nvPicPr>
        <p:blipFill>
          <a:blip r:embed="rId3">
            <a:lum bright="50000"/>
          </a:blip>
          <a:srcRect/>
          <a:stretch>
            <a:fillRect/>
          </a:stretch>
        </p:blipFill>
        <p:spPr bwMode="auto">
          <a:xfrm>
            <a:off x="1166446" y="1962151"/>
            <a:ext cx="6696808" cy="25257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939" name="Rectangle 15"/>
          <p:cNvSpPr>
            <a:spLocks noChangeArrowheads="1"/>
          </p:cNvSpPr>
          <p:nvPr/>
        </p:nvSpPr>
        <p:spPr bwMode="gray">
          <a:xfrm>
            <a:off x="762000" y="1606550"/>
            <a:ext cx="7702062" cy="247650"/>
          </a:xfrm>
          <a:prstGeom prst="rect">
            <a:avLst/>
          </a:prstGeom>
          <a:solidFill>
            <a:srgbClr val="336699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latinLnBrk="0">
              <a:defRPr/>
            </a:pPr>
            <a:r>
              <a:rPr lang="en-US" altLang="ko-KR" sz="1200" b="1" dirty="0">
                <a:solidFill>
                  <a:schemeClr val="bg1"/>
                </a:solidFill>
                <a:latin typeface="+mn-ea"/>
                <a:ea typeface="+mn-ea"/>
              </a:rPr>
              <a:t>RODC </a:t>
            </a:r>
            <a:r>
              <a:rPr lang="ko-KR" altLang="en-US" sz="1200" b="1" dirty="0">
                <a:solidFill>
                  <a:schemeClr val="bg1"/>
                </a:solidFill>
                <a:latin typeface="+mn-ea"/>
                <a:ea typeface="+mn-ea"/>
              </a:rPr>
              <a:t>개요</a:t>
            </a:r>
            <a:endParaRPr lang="en-US" altLang="ko-KR" sz="12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45062" name="Rectangle 14"/>
          <p:cNvSpPr>
            <a:spLocks noChangeArrowheads="1"/>
          </p:cNvSpPr>
          <p:nvPr/>
        </p:nvSpPr>
        <p:spPr bwMode="gray">
          <a:xfrm>
            <a:off x="762000" y="4806950"/>
            <a:ext cx="7696200" cy="1473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marL="182563" lvl="1" indent="-182563" eaLnBrk="0" hangingPunct="0">
              <a:spcBef>
                <a:spcPct val="60000"/>
              </a:spcBef>
              <a:buClr>
                <a:srgbClr val="FFCC00"/>
              </a:buClr>
              <a:buSzPct val="80000"/>
              <a:buFontTx/>
              <a:buBlip>
                <a:blip r:embed="rId4"/>
              </a:buBlip>
            </a:pPr>
            <a:r>
              <a:rPr lang="ko-KR" altLang="en-US" sz="1200">
                <a:latin typeface="맑은 고딕" pitchFamily="50" charset="-127"/>
                <a:ea typeface="맑은 고딕" pitchFamily="50" charset="-127"/>
              </a:rPr>
              <a:t>읽기 전용 </a:t>
            </a:r>
            <a:r>
              <a:rPr lang="en-US" altLang="ko-KR" sz="1200">
                <a:latin typeface="맑은 고딕" pitchFamily="50" charset="-127"/>
                <a:ea typeface="맑은 고딕" pitchFamily="50" charset="-127"/>
              </a:rPr>
              <a:t>Active Directory </a:t>
            </a:r>
            <a:r>
              <a:rPr lang="ko-KR" altLang="en-US" sz="1200">
                <a:latin typeface="맑은 고딕" pitchFamily="50" charset="-127"/>
                <a:ea typeface="맑은 고딕" pitchFamily="50" charset="-127"/>
              </a:rPr>
              <a:t>데이터베이스</a:t>
            </a:r>
            <a:endParaRPr lang="en-US" altLang="ko-KR" sz="1200">
              <a:latin typeface="맑은 고딕" pitchFamily="50" charset="-127"/>
              <a:ea typeface="맑은 고딕" pitchFamily="50" charset="-127"/>
            </a:endParaRPr>
          </a:p>
          <a:p>
            <a:pPr marL="182563" lvl="1" indent="-182563" eaLnBrk="0" hangingPunct="0">
              <a:spcBef>
                <a:spcPct val="60000"/>
              </a:spcBef>
              <a:buClr>
                <a:srgbClr val="FFCC00"/>
              </a:buClr>
              <a:buSzPct val="80000"/>
              <a:buFontTx/>
              <a:buBlip>
                <a:blip r:embed="rId4"/>
              </a:buBlip>
            </a:pPr>
            <a:r>
              <a:rPr lang="ko-KR" altLang="en-US" sz="1200">
                <a:latin typeface="맑은 고딕" pitchFamily="50" charset="-127"/>
                <a:ea typeface="맑은 고딕" pitchFamily="50" charset="-127"/>
              </a:rPr>
              <a:t>허용된 사용자 자격 증명만 </a:t>
            </a:r>
            <a:r>
              <a:rPr lang="en-US" altLang="ko-KR" sz="1200">
                <a:latin typeface="맑은 고딕" pitchFamily="50" charset="-127"/>
                <a:ea typeface="맑은 고딕" pitchFamily="50" charset="-127"/>
              </a:rPr>
              <a:t>RODC</a:t>
            </a:r>
            <a:r>
              <a:rPr lang="ko-KR" altLang="en-US" sz="1200">
                <a:latin typeface="맑은 고딕" pitchFamily="50" charset="-127"/>
                <a:ea typeface="맑은 고딕" pitchFamily="50" charset="-127"/>
              </a:rPr>
              <a:t>에 저장</a:t>
            </a:r>
            <a:endParaRPr lang="en-US" altLang="ko-KR" sz="1200">
              <a:latin typeface="맑은 고딕" pitchFamily="50" charset="-127"/>
              <a:ea typeface="맑은 고딕" pitchFamily="50" charset="-127"/>
            </a:endParaRPr>
          </a:p>
          <a:p>
            <a:pPr marL="182563" lvl="1" indent="-182563" eaLnBrk="0" hangingPunct="0">
              <a:spcBef>
                <a:spcPct val="60000"/>
              </a:spcBef>
              <a:buClr>
                <a:srgbClr val="FFCC00"/>
              </a:buClr>
              <a:buSzPct val="80000"/>
              <a:buFontTx/>
              <a:buBlip>
                <a:blip r:embed="rId4"/>
              </a:buBlip>
            </a:pPr>
            <a:r>
              <a:rPr lang="ko-KR" altLang="en-US" sz="1200">
                <a:latin typeface="맑은 고딕" pitchFamily="50" charset="-127"/>
                <a:ea typeface="맑은 고딕" pitchFamily="50" charset="-127"/>
              </a:rPr>
              <a:t>단 방향 복제</a:t>
            </a:r>
            <a:endParaRPr lang="en-US" altLang="ko-KR" sz="1200">
              <a:latin typeface="맑은 고딕" pitchFamily="50" charset="-127"/>
              <a:ea typeface="맑은 고딕" pitchFamily="50" charset="-127"/>
            </a:endParaRPr>
          </a:p>
          <a:p>
            <a:pPr marL="182563" lvl="1" indent="-182563" eaLnBrk="0" hangingPunct="0">
              <a:spcBef>
                <a:spcPct val="60000"/>
              </a:spcBef>
              <a:buClr>
                <a:srgbClr val="FFCC00"/>
              </a:buClr>
              <a:buSzPct val="80000"/>
            </a:pPr>
            <a:r>
              <a:rPr lang="ko-KR" altLang="en-US" sz="1200" b="1">
                <a:latin typeface="맑은 고딕" pitchFamily="50" charset="-127"/>
                <a:ea typeface="맑은 고딕" pitchFamily="50" charset="-127"/>
              </a:rPr>
              <a:t>장점 </a:t>
            </a:r>
            <a:r>
              <a:rPr lang="en-US" altLang="ko-KR" sz="1200" b="1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200">
                <a:latin typeface="맑은 고딕" pitchFamily="50" charset="-127"/>
                <a:ea typeface="맑은 고딕" pitchFamily="50" charset="-127"/>
              </a:rPr>
              <a:t>물리적인 보안에 보장되지 않는 원격 도메인 컨트롤러에 대한 보안 강화</a:t>
            </a:r>
            <a:endParaRPr lang="en-US" altLang="ko-KR" sz="12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4" name="Rectangle 15"/>
          <p:cNvSpPr>
            <a:spLocks noChangeArrowheads="1"/>
          </p:cNvSpPr>
          <p:nvPr/>
        </p:nvSpPr>
        <p:spPr bwMode="gray">
          <a:xfrm>
            <a:off x="756138" y="4559300"/>
            <a:ext cx="7702062" cy="247650"/>
          </a:xfrm>
          <a:prstGeom prst="rect">
            <a:avLst/>
          </a:prstGeom>
          <a:solidFill>
            <a:srgbClr val="336699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latinLnBrk="0">
              <a:defRPr/>
            </a:pPr>
            <a:r>
              <a:rPr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rPr>
              <a:t>RODC</a:t>
            </a:r>
            <a:r>
              <a:rPr lang="ko-KR" alt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rPr>
              <a:t> 주요 기능</a:t>
            </a:r>
            <a:endParaRPr lang="en-US" altLang="ko-KR" sz="1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/>
              <a:ea typeface="+mn-ea"/>
            </a:endParaRPr>
          </a:p>
        </p:txBody>
      </p:sp>
      <p:sp>
        <p:nvSpPr>
          <p:cNvPr id="60" name="Title 24"/>
          <p:cNvSpPr>
            <a:spLocks/>
          </p:cNvSpPr>
          <p:nvPr/>
        </p:nvSpPr>
        <p:spPr bwMode="gray">
          <a:xfrm>
            <a:off x="643304" y="351024"/>
            <a:ext cx="780024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584575" indent="-3584575" defTabSz="7607300" eaLnBrk="0" fontAlgn="t" latinLnBrk="0" hangingPunct="0">
              <a:lnSpc>
                <a:spcPct val="90000"/>
              </a:lnSpc>
              <a:buClr>
                <a:schemeClr val="accent1"/>
              </a:buClr>
              <a:tabLst>
                <a:tab pos="8289925" algn="r"/>
              </a:tabLst>
              <a:defRPr/>
            </a:pPr>
            <a:r>
              <a:rPr lang="en-US" altLang="en-US" sz="3200" spc="-150" dirty="0"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latin typeface="맑은 고딕" pitchFamily="50" charset="-127"/>
                <a:ea typeface="맑은 고딕" pitchFamily="50" charset="-127"/>
                <a:cs typeface="Segoe UI" pitchFamily="34" charset="0"/>
              </a:rPr>
              <a:t>Read-Only Domain Controller</a:t>
            </a:r>
            <a:endParaRPr lang="en-US" altLang="ko-KR" sz="3200" spc="-150" dirty="0">
              <a:gradFill flip="none" rotWithShape="1">
                <a:gsLst>
                  <a:gs pos="28000">
                    <a:srgbClr val="FEF9DA"/>
                  </a:gs>
                  <a:gs pos="52000">
                    <a:srgbClr val="FCE974"/>
                  </a:gs>
                  <a:gs pos="68000">
                    <a:srgbClr val="F79A1D"/>
                  </a:gs>
                </a:gsLst>
                <a:lin ang="5400000" scaled="1"/>
                <a:tileRect/>
              </a:gradFill>
              <a:effectLst>
                <a:outerShdw blurRad="88900" dist="12700" dir="2700000" algn="tl" rotWithShape="0">
                  <a:prstClr val="black"/>
                </a:outerShdw>
              </a:effectLst>
              <a:latin typeface="맑은 고딕" pitchFamily="50" charset="-127"/>
              <a:ea typeface="맑은 고딕" pitchFamily="50" charset="-127"/>
              <a:cs typeface="Segoe UI" pitchFamily="34" charset="0"/>
            </a:endParaRPr>
          </a:p>
        </p:txBody>
      </p:sp>
      <p:sp>
        <p:nvSpPr>
          <p:cNvPr id="45065" name="Rectangle 7"/>
          <p:cNvSpPr>
            <a:spLocks noChangeArrowheads="1"/>
          </p:cNvSpPr>
          <p:nvPr/>
        </p:nvSpPr>
        <p:spPr bwMode="auto">
          <a:xfrm>
            <a:off x="734159" y="901701"/>
            <a:ext cx="7685942" cy="498475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120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RODC</a:t>
            </a:r>
            <a:r>
              <a:rPr lang="ko-KR" altLang="en-US" sz="120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는 도메인 컨트롤러의 물리적 보안이 보장될 수 없는 위치나 네트워크 연결로 인해 생산성이 저하될 수 있는 위치 또는 도메인 컨트롤러에서 다른 응용 프로그램을 실행해야 하고 서버 관리자</a:t>
            </a:r>
            <a:r>
              <a:rPr lang="en-US" altLang="ko-KR" sz="120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(</a:t>
            </a:r>
            <a:r>
              <a:rPr lang="ko-KR" altLang="en-US" sz="120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도메인 관리자 그룹의 구성원이 아닌 것이 좋음</a:t>
            </a:r>
            <a:r>
              <a:rPr lang="en-US" altLang="ko-KR" sz="120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)</a:t>
            </a:r>
            <a:r>
              <a:rPr lang="ko-KR" altLang="en-US" sz="120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가 이러한 프로그램을 유지 관리해야 하는 위치 등에 적합합니다</a:t>
            </a:r>
            <a:r>
              <a:rPr lang="en-US" altLang="ko-KR" sz="120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 </a:t>
            </a:r>
            <a:endParaRPr lang="ko-KR" altLang="en-US" sz="1200"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grpSp>
        <p:nvGrpSpPr>
          <p:cNvPr id="2" name="그룹 105"/>
          <p:cNvGrpSpPr>
            <a:grpSpLocks/>
          </p:cNvGrpSpPr>
          <p:nvPr/>
        </p:nvGrpSpPr>
        <p:grpSpPr bwMode="auto">
          <a:xfrm>
            <a:off x="1863969" y="1995488"/>
            <a:ext cx="5375031" cy="2411412"/>
            <a:chOff x="1918291" y="1962150"/>
            <a:chExt cx="6101758" cy="2411412"/>
          </a:xfrm>
        </p:grpSpPr>
        <p:pic>
          <p:nvPicPr>
            <p:cNvPr id="45074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80191" y="2838398"/>
              <a:ext cx="862122" cy="730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75" name="Picture 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86979" y="2832585"/>
              <a:ext cx="863152" cy="730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" name="Picture 1" descr="D:\Aeshen\TechNet 2006\12-December\Msft-longhorn-papers\TDM Deck\Windows Illustration Icons\Computer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967047" y="3830637"/>
              <a:ext cx="563930" cy="4191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9" name="Picture 4" descr="D:\Aeshen\TechNet 2006\12-December\Msft-longhorn-papers\TDM Deck\Windows Illustration Icons\Male User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650980" y="3889375"/>
              <a:ext cx="630470" cy="484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</p:pic>
        <p:sp>
          <p:nvSpPr>
            <p:cNvPr id="45078" name="AutoShape 5"/>
            <p:cNvSpPr>
              <a:spLocks noChangeArrowheads="1"/>
            </p:cNvSpPr>
            <p:nvPr/>
          </p:nvSpPr>
          <p:spPr bwMode="invGray">
            <a:xfrm>
              <a:off x="6898190" y="2623185"/>
              <a:ext cx="1121859" cy="442674"/>
            </a:xfrm>
            <a:prstGeom prst="roundRect">
              <a:avLst>
                <a:gd name="adj" fmla="val 16667"/>
              </a:avLst>
            </a:prstGeom>
            <a:noFill/>
            <a:ln w="127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altLang="ko-KR" sz="1000" b="1">
                  <a:latin typeface="맑은 고딕" pitchFamily="50" charset="-127"/>
                  <a:ea typeface="맑은 고딕" pitchFamily="50" charset="-127"/>
                </a:rPr>
                <a:t>Read Only DC</a:t>
              </a:r>
            </a:p>
          </p:txBody>
        </p:sp>
        <p:sp>
          <p:nvSpPr>
            <p:cNvPr id="73" name="Straight Connector 285710"/>
            <p:cNvSpPr>
              <a:spLocks noChangeShapeType="1"/>
            </p:cNvSpPr>
            <p:nvPr/>
          </p:nvSpPr>
          <p:spPr bwMode="auto">
            <a:xfrm flipH="1" flipV="1">
              <a:off x="4037604" y="2949575"/>
              <a:ext cx="1510468" cy="0"/>
            </a:xfrm>
            <a:prstGeom prst="line">
              <a:avLst/>
            </a:prstGeom>
            <a:noFill/>
            <a:ln w="38100" cap="rnd" algn="ctr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74" name="Straight Connector 285711"/>
            <p:cNvSpPr>
              <a:spLocks noChangeShapeType="1"/>
            </p:cNvSpPr>
            <p:nvPr/>
          </p:nvSpPr>
          <p:spPr bwMode="auto">
            <a:xfrm flipV="1">
              <a:off x="4037604" y="3068637"/>
              <a:ext cx="1510468" cy="0"/>
            </a:xfrm>
            <a:prstGeom prst="line">
              <a:avLst/>
            </a:prstGeom>
            <a:noFill/>
            <a:ln w="38100" cap="rnd" algn="ctr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75" name="Straight Connector 285718"/>
            <p:cNvSpPr>
              <a:spLocks noChangeShapeType="1"/>
            </p:cNvSpPr>
            <p:nvPr/>
          </p:nvSpPr>
          <p:spPr bwMode="auto">
            <a:xfrm>
              <a:off x="6308297" y="3444875"/>
              <a:ext cx="655423" cy="517525"/>
            </a:xfrm>
            <a:prstGeom prst="line">
              <a:avLst/>
            </a:prstGeom>
            <a:noFill/>
            <a:ln w="38100" cap="rnd" algn="ctr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5082" name="AutoShape 33"/>
            <p:cNvSpPr>
              <a:spLocks noChangeArrowheads="1"/>
            </p:cNvSpPr>
            <p:nvPr/>
          </p:nvSpPr>
          <p:spPr bwMode="invGray">
            <a:xfrm>
              <a:off x="1918291" y="2408476"/>
              <a:ext cx="1239107" cy="612934"/>
            </a:xfrm>
            <a:prstGeom prst="roundRect">
              <a:avLst>
                <a:gd name="adj" fmla="val 16667"/>
              </a:avLst>
            </a:prstGeom>
            <a:noFill/>
            <a:ln w="127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altLang="ko-KR" sz="1000" b="1">
                  <a:latin typeface="맑은 고딕" pitchFamily="50" charset="-127"/>
                  <a:ea typeface="맑은 고딕" pitchFamily="50" charset="-127"/>
                </a:rPr>
                <a:t>Windows </a:t>
              </a:r>
            </a:p>
            <a:p>
              <a:r>
                <a:rPr lang="en-US" altLang="ko-KR" sz="1000" b="1">
                  <a:latin typeface="맑은 고딕" pitchFamily="50" charset="-127"/>
                  <a:ea typeface="맑은 고딕" pitchFamily="50" charset="-127"/>
                </a:rPr>
                <a:t>Server 2008 DC</a:t>
              </a:r>
            </a:p>
          </p:txBody>
        </p:sp>
        <p:sp>
          <p:nvSpPr>
            <p:cNvPr id="80" name="Oval 55"/>
            <p:cNvSpPr>
              <a:spLocks noChangeArrowheads="1"/>
            </p:cNvSpPr>
            <p:nvPr/>
          </p:nvSpPr>
          <p:spPr bwMode="auto">
            <a:xfrm>
              <a:off x="6898192" y="3503382"/>
              <a:ext cx="247719" cy="184340"/>
            </a:xfrm>
            <a:prstGeom prst="ellipse">
              <a:avLst/>
            </a:prstGeom>
            <a:gradFill>
              <a:gsLst>
                <a:gs pos="0">
                  <a:srgbClr val="008E40">
                    <a:alpha val="90000"/>
                  </a:srgbClr>
                </a:gs>
                <a:gs pos="100000">
                  <a:srgbClr val="3DFF01">
                    <a:alpha val="89804"/>
                  </a:srgbClr>
                </a:gs>
              </a:gsLst>
              <a:lin ang="2700000" scaled="1"/>
            </a:gradFill>
            <a:ln w="9525" algn="ctr">
              <a:solidFill>
                <a:srgbClr val="FFFFFF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30" tIns="45715" rIns="91430" bIns="45715" anchor="ctr" anchorCtr="1"/>
            <a:lstStyle/>
            <a:p>
              <a:pPr fontAlgn="auto" latinLnBrk="0">
                <a:spcAft>
                  <a:spcPts val="0"/>
                </a:spcAft>
                <a:defRPr/>
              </a:pPr>
              <a:r>
                <a:rPr kumimoji="0" lang="en-US" sz="1200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1</a:t>
              </a:r>
              <a:endParaRPr kumimoji="0" lang="en-US" sz="1800" kern="0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81" name="Oval 56"/>
            <p:cNvSpPr>
              <a:spLocks noChangeArrowheads="1"/>
            </p:cNvSpPr>
            <p:nvPr/>
          </p:nvSpPr>
          <p:spPr bwMode="auto">
            <a:xfrm>
              <a:off x="6492890" y="2905325"/>
              <a:ext cx="247719" cy="184340"/>
            </a:xfrm>
            <a:prstGeom prst="ellipse">
              <a:avLst/>
            </a:prstGeom>
            <a:gradFill>
              <a:gsLst>
                <a:gs pos="0">
                  <a:srgbClr val="008E40">
                    <a:alpha val="90000"/>
                  </a:srgbClr>
                </a:gs>
                <a:gs pos="100000">
                  <a:srgbClr val="3DFF01">
                    <a:alpha val="89804"/>
                  </a:srgbClr>
                </a:gs>
              </a:gsLst>
              <a:lin ang="2700000" scaled="1"/>
            </a:gradFill>
            <a:ln w="9525" algn="ctr">
              <a:solidFill>
                <a:srgbClr val="FFFFFF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30" tIns="45715" rIns="91430" bIns="45715" anchor="ctr" anchorCtr="1"/>
            <a:lstStyle/>
            <a:p>
              <a:pPr fontAlgn="auto" latinLnBrk="0">
                <a:spcAft>
                  <a:spcPts val="0"/>
                </a:spcAft>
                <a:defRPr/>
              </a:pPr>
              <a:r>
                <a:rPr kumimoji="0" lang="en-US" sz="1200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2</a:t>
              </a:r>
              <a:endParaRPr kumimoji="0" lang="en-US" sz="1800" kern="0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83" name="Oval 58"/>
            <p:cNvSpPr>
              <a:spLocks noChangeArrowheads="1"/>
            </p:cNvSpPr>
            <p:nvPr/>
          </p:nvSpPr>
          <p:spPr bwMode="auto">
            <a:xfrm>
              <a:off x="2772818" y="2878513"/>
              <a:ext cx="247719" cy="184340"/>
            </a:xfrm>
            <a:prstGeom prst="ellipse">
              <a:avLst/>
            </a:prstGeom>
            <a:gradFill>
              <a:gsLst>
                <a:gs pos="0">
                  <a:srgbClr val="008E40">
                    <a:alpha val="90000"/>
                  </a:srgbClr>
                </a:gs>
                <a:gs pos="100000">
                  <a:srgbClr val="3DFF01">
                    <a:alpha val="89804"/>
                  </a:srgbClr>
                </a:gs>
              </a:gsLst>
              <a:lin ang="2700000" scaled="1"/>
            </a:gradFill>
            <a:ln w="9525" algn="ctr">
              <a:solidFill>
                <a:srgbClr val="FFFFFF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30" tIns="45715" rIns="91430" bIns="45715" anchor="ctr" anchorCtr="1"/>
            <a:lstStyle/>
            <a:p>
              <a:pPr fontAlgn="auto" latinLnBrk="0">
                <a:spcAft>
                  <a:spcPts val="0"/>
                </a:spcAft>
                <a:defRPr/>
              </a:pPr>
              <a:r>
                <a:rPr kumimoji="0" lang="en-US" sz="1200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4</a:t>
              </a:r>
              <a:endParaRPr kumimoji="0" lang="en-US" sz="1800" kern="0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84" name="Oval 59"/>
            <p:cNvSpPr>
              <a:spLocks noChangeArrowheads="1"/>
            </p:cNvSpPr>
            <p:nvPr/>
          </p:nvSpPr>
          <p:spPr bwMode="auto">
            <a:xfrm>
              <a:off x="4064661" y="3098368"/>
              <a:ext cx="247719" cy="184340"/>
            </a:xfrm>
            <a:prstGeom prst="ellipse">
              <a:avLst/>
            </a:prstGeom>
            <a:gradFill>
              <a:gsLst>
                <a:gs pos="0">
                  <a:srgbClr val="008E40">
                    <a:alpha val="90000"/>
                  </a:srgbClr>
                </a:gs>
                <a:gs pos="100000">
                  <a:srgbClr val="3DFF01">
                    <a:alpha val="89804"/>
                  </a:srgbClr>
                </a:gs>
              </a:gsLst>
              <a:lin ang="2700000" scaled="1"/>
            </a:gradFill>
            <a:ln w="9525" algn="ctr">
              <a:solidFill>
                <a:srgbClr val="FFFFFF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30" tIns="45715" rIns="91430" bIns="45715" anchor="ctr" anchorCtr="1"/>
            <a:lstStyle/>
            <a:p>
              <a:pPr fontAlgn="auto" latinLnBrk="0">
                <a:spcAft>
                  <a:spcPts val="0"/>
                </a:spcAft>
                <a:defRPr/>
              </a:pPr>
              <a:r>
                <a:rPr kumimoji="0" lang="en-US" sz="1200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5</a:t>
              </a:r>
              <a:endParaRPr kumimoji="0" lang="en-US" sz="1800" kern="0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86" name="Oval 61"/>
            <p:cNvSpPr>
              <a:spLocks noChangeArrowheads="1"/>
            </p:cNvSpPr>
            <p:nvPr/>
          </p:nvSpPr>
          <p:spPr bwMode="auto">
            <a:xfrm>
              <a:off x="6304345" y="3659829"/>
              <a:ext cx="247719" cy="184340"/>
            </a:xfrm>
            <a:prstGeom prst="ellipse">
              <a:avLst/>
            </a:prstGeom>
            <a:gradFill>
              <a:gsLst>
                <a:gs pos="0">
                  <a:srgbClr val="008E40">
                    <a:alpha val="90000"/>
                  </a:srgbClr>
                </a:gs>
                <a:gs pos="100000">
                  <a:srgbClr val="3DFF01">
                    <a:alpha val="89804"/>
                  </a:srgbClr>
                </a:gs>
              </a:gsLst>
              <a:lin ang="2700000" scaled="1"/>
            </a:gradFill>
            <a:ln w="9525" algn="ctr">
              <a:solidFill>
                <a:srgbClr val="FFFFFF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30" tIns="45715" rIns="91430" bIns="45715" anchor="ctr" anchorCtr="1"/>
            <a:lstStyle/>
            <a:p>
              <a:pPr fontAlgn="auto" latinLnBrk="0">
                <a:spcAft>
                  <a:spcPts val="0"/>
                </a:spcAft>
                <a:defRPr/>
              </a:pPr>
              <a:r>
                <a:rPr kumimoji="0" lang="en-US" sz="1200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6</a:t>
              </a:r>
              <a:endParaRPr kumimoji="0" lang="en-US" sz="1800" kern="0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87" name="Straight Connector 285706"/>
            <p:cNvSpPr>
              <a:spLocks noChangeShapeType="1"/>
            </p:cNvSpPr>
            <p:nvPr/>
          </p:nvSpPr>
          <p:spPr bwMode="auto">
            <a:xfrm flipH="1" flipV="1">
              <a:off x="6469657" y="3373437"/>
              <a:ext cx="746917" cy="582613"/>
            </a:xfrm>
            <a:prstGeom prst="line">
              <a:avLst/>
            </a:prstGeom>
            <a:noFill/>
            <a:ln w="38100" cap="rnd" algn="ctr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88" name="Oval 72"/>
            <p:cNvSpPr/>
            <p:nvPr/>
          </p:nvSpPr>
          <p:spPr bwMode="auto">
            <a:xfrm>
              <a:off x="3061685" y="2330102"/>
              <a:ext cx="1254483" cy="916239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1">
                    <a:lumMod val="75000"/>
                    <a:alpha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solidFill>
                <a:srgbClr val="4D4D4D">
                  <a:alpha val="7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alanced" dir="t"/>
            </a:scene3d>
            <a:sp3d>
              <a:bevelT/>
            </a:sp3d>
          </p:spPr>
          <p:txBody>
            <a:bodyPr anchor="ctr">
              <a:flatTx/>
            </a:bodyPr>
            <a:lstStyle/>
            <a:p>
              <a:pPr algn="ctr" eaLnBrk="0" latinLnBrk="0" hangingPunct="0">
                <a:lnSpc>
                  <a:spcPct val="85000"/>
                </a:lnSpc>
                <a:spcBef>
                  <a:spcPct val="20000"/>
                </a:spcBef>
                <a:defRPr/>
              </a:pPr>
              <a:endParaRPr kumimoji="0" lang="en-US" sz="18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89" name="Picture 1" descr="D:\Aeshen\TechNet 2006\12-December\Msft-longhorn-papers\TDM Deck\Windows Illustration Icons\Computer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275716" y="2751137"/>
              <a:ext cx="474101" cy="35242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0" name="Picture 2" descr="D:\Aeshen\TechNet 2006\12-December\Msft-longhorn-papers\TDM Deck\Windows Illustration Icons\Server.pn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362218" y="2405062"/>
              <a:ext cx="440831" cy="39528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1" name="Oval 92"/>
            <p:cNvSpPr/>
            <p:nvPr/>
          </p:nvSpPr>
          <p:spPr bwMode="auto">
            <a:xfrm>
              <a:off x="5708772" y="2362200"/>
              <a:ext cx="1254483" cy="916239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1">
                    <a:lumMod val="75000"/>
                    <a:alpha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solidFill>
                <a:srgbClr val="4D4D4D">
                  <a:alpha val="7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alanced" dir="t"/>
            </a:scene3d>
            <a:sp3d>
              <a:bevelT/>
            </a:sp3d>
          </p:spPr>
          <p:txBody>
            <a:bodyPr anchor="ctr">
              <a:flatTx/>
            </a:bodyPr>
            <a:lstStyle/>
            <a:p>
              <a:pPr algn="ctr" eaLnBrk="0" latinLnBrk="0" hangingPunct="0">
                <a:lnSpc>
                  <a:spcPct val="85000"/>
                </a:lnSpc>
                <a:spcBef>
                  <a:spcPct val="20000"/>
                </a:spcBef>
                <a:defRPr/>
              </a:pPr>
              <a:endParaRPr kumimoji="0" lang="en-US" sz="18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92" name="Picture 1" descr="D:\Aeshen\TechNet 2006\12-December\Msft-longhorn-papers\TDM Deck\Windows Illustration Icons\Computer.pn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5930679" y="2820987"/>
              <a:ext cx="475764" cy="35401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3" name="Picture 1" descr="D:\Aeshen\TechNet 2006\12-December\Msft-longhorn-papers\TDM Deck\Windows Illustration Icons\Computer.pn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5909054" y="2468562"/>
              <a:ext cx="475764" cy="35401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6" name="Arc 95"/>
            <p:cNvSpPr/>
            <p:nvPr/>
          </p:nvSpPr>
          <p:spPr bwMode="auto">
            <a:xfrm rot="16509344">
              <a:off x="4731048" y="2039741"/>
              <a:ext cx="551797" cy="1840026"/>
            </a:xfrm>
            <a:prstGeom prst="arc">
              <a:avLst>
                <a:gd name="adj1" fmla="val 17062574"/>
                <a:gd name="adj2" fmla="val 4402144"/>
              </a:avLst>
            </a:prstGeom>
            <a:noFill/>
            <a:ln w="12700" cap="flat" cmpd="sng" algn="ctr">
              <a:solidFill>
                <a:srgbClr val="FFFFA3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C00000">
                  <a:alpha val="40000"/>
                </a:srgb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anchor="ctr">
              <a:scene3d>
                <a:camera prst="orthographicFront"/>
                <a:lightRig rig="balanced" dir="t"/>
              </a:scene3d>
              <a:flatTx/>
            </a:bodyPr>
            <a:lstStyle/>
            <a:p>
              <a:pPr algn="ctr" eaLnBrk="0" latinLnBrk="0" hangingPunct="0">
                <a:lnSpc>
                  <a:spcPct val="85000"/>
                </a:lnSpc>
                <a:spcBef>
                  <a:spcPct val="20000"/>
                </a:spcBef>
                <a:defRPr/>
              </a:pPr>
              <a:endParaRPr kumimoji="0" lang="en-US" sz="18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3" name="Group 38"/>
            <p:cNvGrpSpPr>
              <a:grpSpLocks/>
            </p:cNvGrpSpPr>
            <p:nvPr/>
          </p:nvGrpSpPr>
          <p:grpSpPr bwMode="auto">
            <a:xfrm>
              <a:off x="4205908" y="3064256"/>
              <a:ext cx="376985" cy="332975"/>
              <a:chOff x="9144000" y="1757412"/>
              <a:chExt cx="1411706" cy="1669182"/>
            </a:xfrm>
          </p:grpSpPr>
          <p:pic>
            <p:nvPicPr>
              <p:cNvPr id="103" name="Picture 6" descr="D:\Aeshen\TechNet 2006\12-December\Msft-longhorn-papers\TDM Deck\Windows Illustration Icons\Generic Doc.png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9142917" y="1755502"/>
                <a:ext cx="1414072" cy="141653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04" name="Picture 3" descr="D:\Aeshen\TechNet 2006\12-December\Msft-longhorn-papers\TDM Deck\Windows Illustration Icons\New\seal-for-doc5.png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9261274" y="2599054"/>
                <a:ext cx="679007" cy="827636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4" name="Group 38"/>
            <p:cNvGrpSpPr>
              <a:grpSpLocks/>
            </p:cNvGrpSpPr>
            <p:nvPr/>
          </p:nvGrpSpPr>
          <p:grpSpPr bwMode="auto">
            <a:xfrm>
              <a:off x="5767409" y="3249427"/>
              <a:ext cx="376985" cy="333805"/>
              <a:chOff x="9144000" y="1757412"/>
              <a:chExt cx="1411706" cy="1669182"/>
            </a:xfrm>
          </p:grpSpPr>
          <p:pic>
            <p:nvPicPr>
              <p:cNvPr id="101" name="Picture 6" descr="D:\Aeshen\TechNet 2006\12-December\Msft-longhorn-papers\TDM Deck\Windows Illustration Icons\Generic Doc.png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9144922" y="1758337"/>
                <a:ext cx="1407845" cy="1413008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02" name="Picture 3" descr="D:\Aeshen\TechNet 2006\12-December\Msft-longhorn-papers\TDM Deck\Windows Illustration Icons\New\seal-for-doc5.png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9263283" y="2607732"/>
                <a:ext cx="672775" cy="81763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pic>
          <p:nvPicPr>
            <p:cNvPr id="45114" name="Picture 1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6339924" y="2441876"/>
              <a:ext cx="558268" cy="472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115" name="Picture 1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749611" y="2574343"/>
              <a:ext cx="558268" cy="472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" name="Oval 57"/>
            <p:cNvSpPr>
              <a:spLocks noChangeArrowheads="1"/>
            </p:cNvSpPr>
            <p:nvPr/>
          </p:nvSpPr>
          <p:spPr bwMode="auto">
            <a:xfrm>
              <a:off x="5315648" y="2730012"/>
              <a:ext cx="247719" cy="184340"/>
            </a:xfrm>
            <a:prstGeom prst="ellipse">
              <a:avLst/>
            </a:prstGeom>
            <a:gradFill>
              <a:gsLst>
                <a:gs pos="0">
                  <a:srgbClr val="008E40">
                    <a:alpha val="90000"/>
                  </a:srgbClr>
                </a:gs>
                <a:gs pos="100000">
                  <a:srgbClr val="3DFF01">
                    <a:alpha val="89804"/>
                  </a:srgbClr>
                </a:gs>
              </a:gsLst>
              <a:lin ang="2700000" scaled="1"/>
            </a:gradFill>
            <a:ln w="9525" algn="ctr">
              <a:solidFill>
                <a:srgbClr val="FFFFFF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30" tIns="45715" rIns="91430" bIns="45715" anchor="ctr" anchorCtr="1"/>
            <a:lstStyle/>
            <a:p>
              <a:pPr fontAlgn="auto" latinLnBrk="0">
                <a:spcAft>
                  <a:spcPts val="0"/>
                </a:spcAft>
                <a:defRPr/>
              </a:pPr>
              <a:r>
                <a:rPr kumimoji="0" lang="en-US" sz="1200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3</a:t>
              </a:r>
              <a:endParaRPr kumimoji="0" lang="en-US" sz="1800" kern="0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85" name="Oval 60"/>
            <p:cNvSpPr>
              <a:spLocks noChangeArrowheads="1"/>
            </p:cNvSpPr>
            <p:nvPr/>
          </p:nvSpPr>
          <p:spPr bwMode="auto">
            <a:xfrm>
              <a:off x="6481032" y="3158355"/>
              <a:ext cx="247719" cy="184340"/>
            </a:xfrm>
            <a:prstGeom prst="ellipse">
              <a:avLst/>
            </a:prstGeom>
            <a:gradFill>
              <a:gsLst>
                <a:gs pos="0">
                  <a:srgbClr val="008E40">
                    <a:alpha val="90000"/>
                  </a:srgbClr>
                </a:gs>
                <a:gs pos="100000">
                  <a:srgbClr val="3DFF01">
                    <a:alpha val="89804"/>
                  </a:srgbClr>
                </a:gs>
              </a:gsLst>
              <a:lin ang="2700000" scaled="1"/>
            </a:gradFill>
            <a:ln w="9525" algn="ctr">
              <a:solidFill>
                <a:srgbClr val="FFFFFF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30" tIns="45715" rIns="91430" bIns="45715" anchor="ctr" anchorCtr="1"/>
            <a:lstStyle/>
            <a:p>
              <a:pPr fontAlgn="auto" latinLnBrk="0">
                <a:spcAft>
                  <a:spcPts val="0"/>
                </a:spcAft>
                <a:defRPr/>
              </a:pPr>
              <a:r>
                <a:rPr kumimoji="0" lang="en-US" sz="1200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6</a:t>
              </a:r>
              <a:endParaRPr kumimoji="0" lang="en-US" sz="1800" kern="0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107702" y="1962150"/>
              <a:ext cx="1134514" cy="246062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ko-KR" altLang="en-US" sz="1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본사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5752684" y="1982787"/>
              <a:ext cx="1134514" cy="246063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ko-KR" altLang="en-US" sz="1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지사</a:t>
              </a:r>
            </a:p>
          </p:txBody>
        </p:sp>
      </p:grpSp>
      <p:sp>
        <p:nvSpPr>
          <p:cNvPr id="45067" name="TextBox 106"/>
          <p:cNvSpPr txBox="1">
            <a:spLocks noChangeArrowheads="1"/>
          </p:cNvSpPr>
          <p:nvPr/>
        </p:nvSpPr>
        <p:spPr bwMode="auto">
          <a:xfrm>
            <a:off x="6433039" y="3524250"/>
            <a:ext cx="143021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800" b="1" dirty="0">
                <a:solidFill>
                  <a:schemeClr val="bg2"/>
                </a:solidFill>
                <a:latin typeface="맑은 고딕" pitchFamily="50" charset="-127"/>
                <a:ea typeface="맑은 고딕" pitchFamily="50" charset="-127"/>
              </a:rPr>
              <a:t>사용자 로그온 및 인증</a:t>
            </a:r>
            <a:endParaRPr lang="en-US" altLang="ko-KR" sz="800" b="1" dirty="0">
              <a:solidFill>
                <a:schemeClr val="bg2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5068" name="TextBox 107"/>
          <p:cNvSpPr txBox="1">
            <a:spLocks noChangeArrowheads="1"/>
          </p:cNvSpPr>
          <p:nvPr/>
        </p:nvSpPr>
        <p:spPr bwMode="auto">
          <a:xfrm>
            <a:off x="6049108" y="2901950"/>
            <a:ext cx="14287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800" b="1" dirty="0">
                <a:solidFill>
                  <a:schemeClr val="bg2"/>
                </a:solidFill>
                <a:latin typeface="맑은 고딕" pitchFamily="50" charset="-127"/>
                <a:ea typeface="맑은 고딕" pitchFamily="50" charset="-127"/>
              </a:rPr>
              <a:t>RODC DB </a:t>
            </a:r>
            <a:r>
              <a:rPr lang="ko-KR" altLang="en-US" sz="800" b="1" dirty="0">
                <a:solidFill>
                  <a:schemeClr val="bg2"/>
                </a:solidFill>
                <a:latin typeface="맑은 고딕" pitchFamily="50" charset="-127"/>
                <a:ea typeface="맑은 고딕" pitchFamily="50" charset="-127"/>
              </a:rPr>
              <a:t>검색</a:t>
            </a:r>
            <a:endParaRPr lang="en-US" altLang="ko-KR" sz="800" b="1" dirty="0">
              <a:solidFill>
                <a:schemeClr val="bg2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5069" name="TextBox 108"/>
          <p:cNvSpPr txBox="1">
            <a:spLocks noChangeArrowheads="1"/>
          </p:cNvSpPr>
          <p:nvPr/>
        </p:nvSpPr>
        <p:spPr bwMode="auto">
          <a:xfrm>
            <a:off x="3851031" y="2757488"/>
            <a:ext cx="1059474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ko-KR" altLang="en-US" sz="800" b="1" dirty="0">
                <a:solidFill>
                  <a:schemeClr val="bg2"/>
                </a:solidFill>
                <a:latin typeface="맑은 고딕" pitchFamily="50" charset="-127"/>
                <a:ea typeface="맑은 고딕" pitchFamily="50" charset="-127"/>
              </a:rPr>
              <a:t>요 청 전달</a:t>
            </a:r>
            <a:endParaRPr lang="en-US" altLang="ko-KR" sz="800" b="1" dirty="0">
              <a:solidFill>
                <a:schemeClr val="bg2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5070" name="TextBox 109"/>
          <p:cNvSpPr txBox="1">
            <a:spLocks noChangeArrowheads="1"/>
          </p:cNvSpPr>
          <p:nvPr/>
        </p:nvSpPr>
        <p:spPr bwMode="auto">
          <a:xfrm>
            <a:off x="1781908" y="3079750"/>
            <a:ext cx="10609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ko-KR" altLang="en-US" sz="800" b="1" dirty="0">
                <a:solidFill>
                  <a:schemeClr val="bg2"/>
                </a:solidFill>
                <a:latin typeface="맑은 고딕" pitchFamily="50" charset="-127"/>
                <a:ea typeface="맑은 고딕" pitchFamily="50" charset="-127"/>
              </a:rPr>
              <a:t>요청에 대한 인증</a:t>
            </a:r>
            <a:endParaRPr lang="en-US" altLang="ko-KR" sz="800" b="1" dirty="0">
              <a:solidFill>
                <a:schemeClr val="bg2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5071" name="직사각형 112"/>
          <p:cNvSpPr>
            <a:spLocks noChangeArrowheads="1"/>
          </p:cNvSpPr>
          <p:nvPr/>
        </p:nvSpPr>
        <p:spPr bwMode="auto">
          <a:xfrm>
            <a:off x="3516923" y="3367088"/>
            <a:ext cx="890954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800" b="1" dirty="0">
                <a:solidFill>
                  <a:schemeClr val="bg2"/>
                </a:solidFill>
                <a:latin typeface="맑은 고딕" pitchFamily="50" charset="-127"/>
                <a:ea typeface="맑은 고딕" pitchFamily="50" charset="-127"/>
              </a:rPr>
              <a:t>인증 응답 및 </a:t>
            </a:r>
            <a:r>
              <a:rPr lang="en-US" altLang="ko-KR" sz="800" b="1" dirty="0">
                <a:solidFill>
                  <a:schemeClr val="bg2"/>
                </a:solidFill>
                <a:latin typeface="맑은 고딕" pitchFamily="50" charset="-127"/>
                <a:ea typeface="맑은 고딕" pitchFamily="50" charset="-127"/>
              </a:rPr>
              <a:t>TGT</a:t>
            </a:r>
            <a:r>
              <a:rPr lang="ko-KR" altLang="en-US" sz="800" b="1" dirty="0">
                <a:solidFill>
                  <a:schemeClr val="bg2"/>
                </a:solidFill>
                <a:latin typeface="맑은 고딕" pitchFamily="50" charset="-127"/>
                <a:ea typeface="맑은 고딕" pitchFamily="50" charset="-127"/>
              </a:rPr>
              <a:t>를 </a:t>
            </a:r>
            <a:r>
              <a:rPr lang="en-US" altLang="ko-KR" sz="800" b="1" dirty="0">
                <a:solidFill>
                  <a:schemeClr val="bg2"/>
                </a:solidFill>
                <a:latin typeface="맑은 고딕" pitchFamily="50" charset="-127"/>
                <a:ea typeface="맑은 고딕" pitchFamily="50" charset="-127"/>
              </a:rPr>
              <a:t>RODC</a:t>
            </a:r>
            <a:r>
              <a:rPr lang="ko-KR" altLang="en-US" sz="800" b="1" dirty="0">
                <a:solidFill>
                  <a:schemeClr val="bg2"/>
                </a:solidFill>
                <a:latin typeface="맑은 고딕" pitchFamily="50" charset="-127"/>
                <a:ea typeface="맑은 고딕" pitchFamily="50" charset="-127"/>
              </a:rPr>
              <a:t>로 </a:t>
            </a:r>
            <a:r>
              <a:rPr lang="en-US" altLang="ko-KR" sz="800" b="1" dirty="0">
                <a:solidFill>
                  <a:schemeClr val="bg2"/>
                </a:solidFill>
                <a:latin typeface="맑은 고딕" pitchFamily="50" charset="-127"/>
                <a:ea typeface="맑은 고딕" pitchFamily="50" charset="-127"/>
              </a:rPr>
              <a:t>Return</a:t>
            </a:r>
          </a:p>
        </p:txBody>
      </p:sp>
      <p:sp>
        <p:nvSpPr>
          <p:cNvPr id="45072" name="직사각형 113"/>
          <p:cNvSpPr>
            <a:spLocks noChangeArrowheads="1"/>
          </p:cNvSpPr>
          <p:nvPr/>
        </p:nvSpPr>
        <p:spPr bwMode="auto">
          <a:xfrm>
            <a:off x="6038851" y="3168650"/>
            <a:ext cx="116730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800" b="1" dirty="0">
                <a:solidFill>
                  <a:schemeClr val="bg2"/>
                </a:solidFill>
                <a:latin typeface="맑은 고딕" pitchFamily="50" charset="-127"/>
                <a:ea typeface="맑은 고딕" pitchFamily="50" charset="-127"/>
              </a:rPr>
              <a:t>Credential </a:t>
            </a:r>
            <a:r>
              <a:rPr lang="ko-KR" altLang="en-US" sz="800" b="1" dirty="0">
                <a:solidFill>
                  <a:schemeClr val="bg2"/>
                </a:solidFill>
                <a:latin typeface="맑은 고딕" pitchFamily="50" charset="-127"/>
                <a:ea typeface="맑은 고딕" pitchFamily="50" charset="-127"/>
              </a:rPr>
              <a:t>정보 캐시</a:t>
            </a:r>
            <a:endParaRPr lang="en-US" altLang="ko-KR" sz="800" b="1" dirty="0">
              <a:solidFill>
                <a:schemeClr val="bg2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5073" name="직사각형 114"/>
          <p:cNvSpPr>
            <a:spLocks noChangeArrowheads="1"/>
          </p:cNvSpPr>
          <p:nvPr/>
        </p:nvSpPr>
        <p:spPr bwMode="auto">
          <a:xfrm>
            <a:off x="5023339" y="3873500"/>
            <a:ext cx="9466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ko-KR" sz="800" b="1">
                <a:solidFill>
                  <a:schemeClr val="bg2"/>
                </a:solidFill>
                <a:latin typeface="맑은 고딕" pitchFamily="50" charset="-127"/>
                <a:ea typeface="맑은 고딕" pitchFamily="50" charset="-127"/>
              </a:rPr>
              <a:t>RODC </a:t>
            </a:r>
            <a:r>
              <a:rPr lang="ko-KR" altLang="en-US" sz="800" b="1">
                <a:solidFill>
                  <a:schemeClr val="bg2"/>
                </a:solidFill>
                <a:latin typeface="맑은 고딕" pitchFamily="50" charset="-127"/>
                <a:ea typeface="맑은 고딕" pitchFamily="50" charset="-127"/>
              </a:rPr>
              <a:t>는 사용자에게</a:t>
            </a:r>
            <a:r>
              <a:rPr lang="en-US" altLang="ko-KR" sz="800" b="1">
                <a:solidFill>
                  <a:schemeClr val="bg2"/>
                </a:solidFill>
                <a:latin typeface="맑은 고딕" pitchFamily="50" charset="-127"/>
                <a:ea typeface="맑은 고딕" pitchFamily="50" charset="-127"/>
              </a:rPr>
              <a:t> TGT </a:t>
            </a:r>
            <a:r>
              <a:rPr lang="ko-KR" altLang="en-US" sz="800" b="1">
                <a:solidFill>
                  <a:schemeClr val="bg2"/>
                </a:solidFill>
                <a:latin typeface="맑은 고딕" pitchFamily="50" charset="-127"/>
                <a:ea typeface="맑은 고딕" pitchFamily="50" charset="-127"/>
              </a:rPr>
              <a:t>발급</a:t>
            </a:r>
            <a:endParaRPr lang="en-US" altLang="ko-KR" sz="800" b="1">
              <a:solidFill>
                <a:schemeClr val="bg2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0"/>
          <p:cNvSpPr>
            <a:spLocks noChangeArrowheads="1"/>
          </p:cNvSpPr>
          <p:nvPr/>
        </p:nvSpPr>
        <p:spPr bwMode="auto">
          <a:xfrm>
            <a:off x="624254" y="2058988"/>
            <a:ext cx="4539762" cy="42084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162000" tIns="36000" bIns="36000"/>
          <a:lstStyle/>
          <a:p>
            <a:pPr marL="182563" lvl="1" indent="-182563">
              <a:spcBef>
                <a:spcPct val="50000"/>
              </a:spcBef>
              <a:buClr>
                <a:schemeClr val="accent1"/>
              </a:buClr>
              <a:defRPr/>
            </a:pPr>
            <a:endParaRPr lang="en-US" altLang="en-US" sz="105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6083" name="Rectangle 10"/>
          <p:cNvSpPr>
            <a:spLocks noChangeArrowheads="1"/>
          </p:cNvSpPr>
          <p:nvPr/>
        </p:nvSpPr>
        <p:spPr bwMode="auto">
          <a:xfrm>
            <a:off x="5578720" y="2066925"/>
            <a:ext cx="2932234" cy="42005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lIns="126000" tIns="118800"/>
          <a:lstStyle/>
          <a:p>
            <a:pPr marL="290513" indent="-290513" defTabSz="1044575">
              <a:spcBef>
                <a:spcPct val="60000"/>
              </a:spcBef>
              <a:buFont typeface="Wingdings" pitchFamily="2" charset="2"/>
              <a:buBlip>
                <a:blip r:embed="rId3"/>
              </a:buBlip>
            </a:pPr>
            <a:endParaRPr lang="en-US" altLang="ko-KR" sz="1600">
              <a:latin typeface="맑은 고딕" pitchFamily="50" charset="-127"/>
              <a:ea typeface="맑은 고딕" pitchFamily="50" charset="-127"/>
            </a:endParaRPr>
          </a:p>
          <a:p>
            <a:pPr marL="290513" indent="-290513" defTabSz="1044575">
              <a:spcBef>
                <a:spcPct val="60000"/>
              </a:spcBef>
              <a:buFont typeface="Wingdings" pitchFamily="2" charset="2"/>
              <a:buBlip>
                <a:blip r:embed="rId3"/>
              </a:buBlip>
            </a:pPr>
            <a:endParaRPr lang="en-US" altLang="ko-KR" sz="1600">
              <a:latin typeface="맑은 고딕" pitchFamily="50" charset="-127"/>
              <a:ea typeface="맑은 고딕" pitchFamily="50" charset="-127"/>
            </a:endParaRPr>
          </a:p>
          <a:p>
            <a:pPr marL="290513" indent="-290513" defTabSz="1044575">
              <a:spcBef>
                <a:spcPct val="60000"/>
              </a:spcBef>
              <a:buFont typeface="Wingdings" pitchFamily="2" charset="2"/>
              <a:buBlip>
                <a:blip r:embed="rId3"/>
              </a:buBlip>
            </a:pPr>
            <a:endParaRPr lang="en-US" altLang="ko-KR" sz="1600">
              <a:latin typeface="맑은 고딕" pitchFamily="50" charset="-127"/>
              <a:ea typeface="맑은 고딕" pitchFamily="50" charset="-127"/>
            </a:endParaRPr>
          </a:p>
          <a:p>
            <a:pPr marL="290513" indent="-290513" defTabSz="1044575">
              <a:spcBef>
                <a:spcPct val="60000"/>
              </a:spcBef>
              <a:buFont typeface="Wingdings" pitchFamily="2" charset="2"/>
              <a:buBlip>
                <a:blip r:embed="rId3"/>
              </a:buBlip>
            </a:pPr>
            <a:endParaRPr lang="en-US" altLang="ko-KR" sz="16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6084" name="Rectangle 11"/>
          <p:cNvSpPr>
            <a:spLocks noChangeArrowheads="1"/>
          </p:cNvSpPr>
          <p:nvPr/>
        </p:nvSpPr>
        <p:spPr bwMode="gray">
          <a:xfrm>
            <a:off x="5578720" y="1784350"/>
            <a:ext cx="2932234" cy="274638"/>
          </a:xfrm>
          <a:prstGeom prst="rect">
            <a:avLst/>
          </a:prstGeom>
          <a:solidFill>
            <a:schemeClr val="hlink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>
              <a:buClr>
                <a:schemeClr val="accent1"/>
              </a:buClr>
              <a:buFont typeface="Monotype Sorts"/>
              <a:buNone/>
            </a:pPr>
            <a:r>
              <a:rPr lang="ko-KR" altLang="en-US" sz="1200" b="1">
                <a:latin typeface="맑은 고딕" pitchFamily="50" charset="-127"/>
                <a:ea typeface="맑은 고딕" pitchFamily="50" charset="-127"/>
              </a:rPr>
              <a:t>주요 기능</a:t>
            </a:r>
            <a:endParaRPr lang="en-US" altLang="ko-KR" sz="1200" b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6085" name="Rectangle 32"/>
          <p:cNvSpPr>
            <a:spLocks noChangeArrowheads="1"/>
          </p:cNvSpPr>
          <p:nvPr/>
        </p:nvSpPr>
        <p:spPr bwMode="auto">
          <a:xfrm>
            <a:off x="624254" y="1784350"/>
            <a:ext cx="4539762" cy="274638"/>
          </a:xfrm>
          <a:prstGeom prst="rect">
            <a:avLst/>
          </a:prstGeom>
          <a:solidFill>
            <a:schemeClr val="hlink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marL="3584575" indent="-3584575" algn="ctr" defTabSz="7607300" eaLnBrk="0" hangingPunct="0">
              <a:lnSpc>
                <a:spcPct val="90000"/>
              </a:lnSpc>
              <a:buClr>
                <a:schemeClr val="accent1"/>
              </a:buClr>
              <a:tabLst>
                <a:tab pos="8289925" algn="r"/>
              </a:tabLst>
            </a:pPr>
            <a:r>
              <a:rPr lang="en-US" altLang="ko-KR" sz="1200" b="1">
                <a:latin typeface="맑은 고딕" pitchFamily="50" charset="-127"/>
                <a:ea typeface="맑은 고딕" pitchFamily="50" charset="-127"/>
              </a:rPr>
              <a:t>Active Directory Certificate Services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 rot="5400000">
            <a:off x="4145574" y="3873988"/>
            <a:ext cx="2457450" cy="297474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45882"/>
                  <a:invGamma/>
                </a:schemeClr>
              </a:gs>
            </a:gsLst>
            <a:lin ang="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5578720" y="2058988"/>
            <a:ext cx="2932234" cy="42084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lIns="126000" tIns="118800"/>
          <a:lstStyle/>
          <a:p>
            <a:pPr marL="182563" lvl="1" indent="-182563" defTabSz="1044575" eaLnBrk="0" hangingPunct="0">
              <a:lnSpc>
                <a:spcPct val="150000"/>
              </a:lnSpc>
              <a:spcBef>
                <a:spcPct val="60000"/>
              </a:spcBef>
              <a:buClr>
                <a:srgbClr val="FFCC00"/>
              </a:buClr>
              <a:buSzPct val="80000"/>
              <a:buFontTx/>
              <a:buBlip>
                <a:blip r:embed="rId3"/>
              </a:buBlip>
              <a:tabLst>
                <a:tab pos="177800" algn="l"/>
              </a:tabLst>
              <a:defRPr/>
            </a:pPr>
            <a:r>
              <a:rPr lang="ko-KR" altLang="en-US" sz="1000" dirty="0">
                <a:latin typeface="맑은 고딕" pitchFamily="50" charset="-127"/>
                <a:ea typeface="맑은 고딕" pitchFamily="50" charset="-127"/>
              </a:rPr>
              <a:t>관리성의 향상</a:t>
            </a:r>
          </a:p>
          <a:p>
            <a:pPr marL="355600" lvl="1" indent="-177800" eaLnBrk="0" hangingPunct="0">
              <a:lnSpc>
                <a:spcPct val="150000"/>
              </a:lnSpc>
              <a:buClr>
                <a:schemeClr val="folHlink"/>
              </a:buClr>
              <a:buSzPct val="75000"/>
              <a:buFontTx/>
              <a:buBlip>
                <a:blip r:embed="rId4"/>
              </a:buBlip>
              <a:tabLst>
                <a:tab pos="355600" algn="l"/>
              </a:tabLst>
              <a:defRPr/>
            </a:pP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PKI View -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인증 기관 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(CA)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의 통합 관리 기능</a:t>
            </a:r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  <a:p>
            <a:pPr marL="355600" lvl="1" indent="-177800" eaLnBrk="0" hangingPunct="0">
              <a:lnSpc>
                <a:spcPct val="150000"/>
              </a:lnSpc>
              <a:buClr>
                <a:schemeClr val="folHlink"/>
              </a:buClr>
              <a:buSzPct val="75000"/>
              <a:buFontTx/>
              <a:buBlip>
                <a:blip r:embed="rId4"/>
              </a:buBlip>
              <a:tabLst>
                <a:tab pos="355600" algn="l"/>
              </a:tabLst>
              <a:defRPr/>
            </a:pP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인증서 관련 새로운 그룹 정책</a:t>
            </a:r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  <a:p>
            <a:pPr marL="355600" lvl="1" indent="-177800" eaLnBrk="0" hangingPunct="0">
              <a:lnSpc>
                <a:spcPct val="150000"/>
              </a:lnSpc>
              <a:buClr>
                <a:schemeClr val="folHlink"/>
              </a:buClr>
              <a:buSzPct val="75000"/>
              <a:tabLst>
                <a:tab pos="355600" algn="l"/>
              </a:tabLst>
              <a:defRPr/>
            </a:pPr>
            <a:endParaRPr lang="en-US" altLang="ko-KR" sz="1000" dirty="0">
              <a:latin typeface="맑은 고딕" pitchFamily="50" charset="-127"/>
              <a:ea typeface="맑은 고딕" pitchFamily="50" charset="-127"/>
            </a:endParaRPr>
          </a:p>
          <a:p>
            <a:pPr marL="182563" lvl="1" indent="-182563" defTabSz="1044575" eaLnBrk="0" hangingPunct="0">
              <a:lnSpc>
                <a:spcPct val="150000"/>
              </a:lnSpc>
              <a:spcBef>
                <a:spcPct val="60000"/>
              </a:spcBef>
              <a:buClr>
                <a:srgbClr val="FFCC00"/>
              </a:buClr>
              <a:buSzPct val="80000"/>
              <a:buFontTx/>
              <a:buBlip>
                <a:blip r:embed="rId3"/>
              </a:buBlip>
              <a:tabLst>
                <a:tab pos="177800" algn="l"/>
              </a:tabLst>
              <a:defRPr/>
            </a:pPr>
            <a:r>
              <a:rPr lang="ko-KR" altLang="en-US" sz="1000" dirty="0">
                <a:latin typeface="맑은 고딕" pitchFamily="50" charset="-127"/>
                <a:ea typeface="맑은 고딕" pitchFamily="50" charset="-127"/>
              </a:rPr>
              <a:t>최신 표준의 지원</a:t>
            </a:r>
            <a:endParaRPr lang="en-US" altLang="ko-KR" sz="1000" dirty="0">
              <a:latin typeface="맑은 고딕" pitchFamily="50" charset="-127"/>
              <a:ea typeface="맑은 고딕" pitchFamily="50" charset="-127"/>
            </a:endParaRPr>
          </a:p>
          <a:p>
            <a:pPr marL="355600" lvl="2" indent="-177800" eaLnBrk="0" hangingPunct="0">
              <a:lnSpc>
                <a:spcPct val="150000"/>
              </a:lnSpc>
              <a:buClr>
                <a:schemeClr val="folHlink"/>
              </a:buClr>
              <a:buSzPct val="75000"/>
              <a:buFontTx/>
              <a:buBlip>
                <a:blip r:embed="rId4"/>
              </a:buBlip>
              <a:tabLst>
                <a:tab pos="177800" algn="l"/>
              </a:tabLst>
              <a:defRPr/>
            </a:pP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CNG -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차세대의 암호화 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API</a:t>
            </a:r>
          </a:p>
          <a:p>
            <a:pPr marL="355600" lvl="2" indent="-177800" eaLnBrk="0" hangingPunct="0">
              <a:lnSpc>
                <a:spcPct val="150000"/>
              </a:lnSpc>
              <a:buClr>
                <a:schemeClr val="folHlink"/>
              </a:buClr>
              <a:buSzPct val="75000"/>
              <a:buFontTx/>
              <a:buBlip>
                <a:blip r:embed="rId4"/>
              </a:buBlip>
              <a:tabLst>
                <a:tab pos="177800" algn="l"/>
              </a:tabLst>
              <a:defRPr/>
            </a:pPr>
            <a:r>
              <a:rPr lang="en-US" altLang="ja-JP" sz="1200" dirty="0">
                <a:latin typeface="맑은 고딕" pitchFamily="50" charset="-127"/>
                <a:ea typeface="맑은 고딕" pitchFamily="50" charset="-127"/>
              </a:rPr>
              <a:t>Network Device Enrollment </a:t>
            </a:r>
            <a:br>
              <a:rPr lang="en-US" altLang="ja-JP" sz="1200" dirty="0">
                <a:latin typeface="맑은 고딕" pitchFamily="50" charset="-127"/>
                <a:ea typeface="맑은 고딕" pitchFamily="50" charset="-127"/>
              </a:rPr>
            </a:br>
            <a:r>
              <a:rPr lang="en-US" altLang="ja-JP" sz="1200" dirty="0">
                <a:latin typeface="맑은 고딕" pitchFamily="50" charset="-127"/>
                <a:ea typeface="맑은 고딕" pitchFamily="50" charset="-127"/>
              </a:rPr>
              <a:t>Service (NDES)</a:t>
            </a:r>
          </a:p>
          <a:p>
            <a:pPr marL="355600" lvl="2" indent="-177800" eaLnBrk="0" hangingPunct="0">
              <a:lnSpc>
                <a:spcPct val="150000"/>
              </a:lnSpc>
              <a:buClr>
                <a:schemeClr val="folHlink"/>
              </a:buClr>
              <a:buSzPct val="75000"/>
              <a:buFontTx/>
              <a:buBlip>
                <a:blip r:embed="rId4"/>
              </a:buBlip>
              <a:tabLst>
                <a:tab pos="177800" algn="l"/>
              </a:tabLst>
              <a:defRPr/>
            </a:pPr>
            <a:r>
              <a:rPr lang="it-IT" altLang="ja-JP" sz="1200" dirty="0">
                <a:latin typeface="맑은 고딕" pitchFamily="50" charset="-127"/>
                <a:ea typeface="맑은 고딕" pitchFamily="50" charset="-127"/>
              </a:rPr>
              <a:t>Online Certificate Status </a:t>
            </a:r>
            <a:br>
              <a:rPr lang="it-IT" altLang="ja-JP" sz="1200" dirty="0">
                <a:latin typeface="맑은 고딕" pitchFamily="50" charset="-127"/>
                <a:ea typeface="맑은 고딕" pitchFamily="50" charset="-127"/>
              </a:rPr>
            </a:br>
            <a:r>
              <a:rPr lang="it-IT" altLang="ja-JP" sz="1200" dirty="0">
                <a:latin typeface="맑은 고딕" pitchFamily="50" charset="-127"/>
                <a:ea typeface="맑은 고딕" pitchFamily="50" charset="-127"/>
              </a:rPr>
              <a:t>Protocol (OCSP)</a:t>
            </a:r>
          </a:p>
          <a:p>
            <a:pPr marL="355600" lvl="2" indent="-177800" eaLnBrk="0" hangingPunct="0">
              <a:lnSpc>
                <a:spcPct val="150000"/>
              </a:lnSpc>
              <a:buClr>
                <a:schemeClr val="folHlink"/>
              </a:buClr>
              <a:buSzPct val="75000"/>
              <a:buFontTx/>
              <a:buBlip>
                <a:blip r:embed="rId4"/>
              </a:buBlip>
              <a:tabLst>
                <a:tab pos="177800" algn="l"/>
              </a:tabLst>
              <a:defRPr/>
            </a:pPr>
            <a:endParaRPr lang="it-IT" altLang="ja-JP" sz="1000" dirty="0">
              <a:latin typeface="맑은 고딕" pitchFamily="50" charset="-127"/>
              <a:ea typeface="맑은 고딕" pitchFamily="50" charset="-127"/>
            </a:endParaRPr>
          </a:p>
          <a:p>
            <a:pPr marL="182563" lvl="1" indent="-182563" defTabSz="1044575" eaLnBrk="0" hangingPunct="0">
              <a:lnSpc>
                <a:spcPct val="150000"/>
              </a:lnSpc>
              <a:spcBef>
                <a:spcPct val="60000"/>
              </a:spcBef>
              <a:buClr>
                <a:srgbClr val="FFCC00"/>
              </a:buClr>
              <a:buSzPct val="80000"/>
              <a:buFontTx/>
              <a:buBlip>
                <a:blip r:embed="rId3"/>
              </a:buBlip>
              <a:tabLst>
                <a:tab pos="177800" algn="l"/>
              </a:tabLst>
              <a:defRPr/>
            </a:pPr>
            <a:r>
              <a:rPr lang="ko-KR" altLang="en-US" sz="1000" dirty="0">
                <a:latin typeface="맑은 고딕" pitchFamily="50" charset="-127"/>
                <a:ea typeface="맑은 고딕" pitchFamily="50" charset="-127"/>
              </a:rPr>
              <a:t>유연한 인증서의 발행</a:t>
            </a:r>
            <a:endParaRPr lang="en-US" altLang="ko-KR" sz="1000" dirty="0">
              <a:latin typeface="맑은 고딕" pitchFamily="50" charset="-127"/>
              <a:ea typeface="맑은 고딕" pitchFamily="50" charset="-127"/>
            </a:endParaRPr>
          </a:p>
          <a:p>
            <a:pPr marL="355600" lvl="2" indent="-177800" eaLnBrk="0" hangingPunct="0">
              <a:lnSpc>
                <a:spcPct val="150000"/>
              </a:lnSpc>
              <a:buClr>
                <a:schemeClr val="folHlink"/>
              </a:buClr>
              <a:buSzPct val="75000"/>
              <a:buFontTx/>
              <a:buBlip>
                <a:blip r:embed="rId4"/>
              </a:buBlip>
              <a:tabLst>
                <a:tab pos="177800" algn="l"/>
              </a:tabLst>
              <a:defRPr/>
            </a:pP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인증서의 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Web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발급 기능을 강화</a:t>
            </a:r>
          </a:p>
        </p:txBody>
      </p:sp>
      <p:sp>
        <p:nvSpPr>
          <p:cNvPr id="24" name="Title 24"/>
          <p:cNvSpPr>
            <a:spLocks/>
          </p:cNvSpPr>
          <p:nvPr/>
        </p:nvSpPr>
        <p:spPr bwMode="gray">
          <a:xfrm>
            <a:off x="643304" y="351024"/>
            <a:ext cx="780024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584575" indent="-3584575" defTabSz="7607300" eaLnBrk="0" fontAlgn="t" latinLnBrk="0" hangingPunct="0">
              <a:lnSpc>
                <a:spcPct val="90000"/>
              </a:lnSpc>
              <a:buClr>
                <a:schemeClr val="accent1"/>
              </a:buClr>
              <a:tabLst>
                <a:tab pos="8289925" algn="r"/>
              </a:tabLst>
              <a:defRPr/>
            </a:pPr>
            <a:r>
              <a:rPr lang="en-US" altLang="ko-KR" sz="3200" spc="-150" dirty="0"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latin typeface="맑은 고딕" pitchFamily="50" charset="-127"/>
                <a:ea typeface="맑은 고딕" pitchFamily="50" charset="-127"/>
                <a:cs typeface="Segoe UI" pitchFamily="34" charset="0"/>
              </a:rPr>
              <a:t>Active Directory Certificate Services</a:t>
            </a:r>
          </a:p>
        </p:txBody>
      </p:sp>
      <p:sp>
        <p:nvSpPr>
          <p:cNvPr id="46089" name="Rectangle 7"/>
          <p:cNvSpPr>
            <a:spLocks noChangeArrowheads="1"/>
          </p:cNvSpPr>
          <p:nvPr/>
        </p:nvSpPr>
        <p:spPr bwMode="auto">
          <a:xfrm>
            <a:off x="734159" y="901700"/>
            <a:ext cx="7685942" cy="430887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altLang="ko-KR" sz="140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Windows Server 2008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의 인증서 서비스의 근본적인 향상점은 조직의 보안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, 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관리성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, 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그리고 상호 운영성에 중점을 두고 있습니다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</a:t>
            </a:r>
          </a:p>
        </p:txBody>
      </p:sp>
      <p:sp>
        <p:nvSpPr>
          <p:cNvPr id="60" name="Text Box 15"/>
          <p:cNvSpPr txBox="1">
            <a:spLocks noChangeArrowheads="1"/>
          </p:cNvSpPr>
          <p:nvPr/>
        </p:nvSpPr>
        <p:spPr bwMode="auto">
          <a:xfrm>
            <a:off x="3829050" y="2317751"/>
            <a:ext cx="1085555" cy="5632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latinLnBrk="0" hangingPunct="0">
              <a:lnSpc>
                <a:spcPct val="85000"/>
              </a:lnSpc>
              <a:spcBef>
                <a:spcPct val="50000"/>
              </a:spcBef>
              <a:defRPr/>
            </a:pPr>
            <a:r>
              <a:rPr kumimoji="0" lang="en-US" altLang="ja-JP">
                <a:latin typeface="맑은 고딕" pitchFamily="50" charset="-127"/>
                <a:ea typeface="맑은 고딕" pitchFamily="50" charset="-127"/>
              </a:rPr>
              <a:t>AD CS</a:t>
            </a:r>
            <a:br>
              <a:rPr kumimoji="0" lang="en-US" altLang="ja-JP">
                <a:latin typeface="맑은 고딕" pitchFamily="50" charset="-127"/>
                <a:ea typeface="맑은 고딕" pitchFamily="50" charset="-127"/>
              </a:rPr>
            </a:br>
            <a:r>
              <a:rPr kumimoji="0" lang="en-US" altLang="ja-JP">
                <a:latin typeface="맑은 고딕" pitchFamily="50" charset="-127"/>
                <a:ea typeface="맑은 고딕" pitchFamily="50" charset="-127"/>
              </a:rPr>
              <a:t>(CA</a:t>
            </a:r>
            <a:r>
              <a:rPr kumimoji="0" lang="ja-JP" altLang="en-US">
                <a:latin typeface="맑은 고딕" pitchFamily="50" charset="-127"/>
              </a:rPr>
              <a:t>서버</a:t>
            </a:r>
            <a:r>
              <a:rPr kumimoji="0" lang="en-US" altLang="ja-JP">
                <a:latin typeface="맑은 고딕" pitchFamily="50" charset="-127"/>
                <a:ea typeface="맑은 고딕" pitchFamily="50" charset="-127"/>
              </a:rPr>
              <a:t>)</a:t>
            </a:r>
            <a:endParaRPr kumimoji="0" lang="en-US" altLang="ja-JP" sz="105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6091" name="Picture 31" descr="CA server_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85493" y="2803525"/>
            <a:ext cx="461597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2" name="Text Box 43"/>
          <p:cNvSpPr txBox="1">
            <a:spLocks noChangeArrowheads="1"/>
          </p:cNvSpPr>
          <p:nvPr/>
        </p:nvSpPr>
        <p:spPr bwMode="auto">
          <a:xfrm>
            <a:off x="838200" y="2493963"/>
            <a:ext cx="2023311" cy="5632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latinLnBrk="0" hangingPunct="0">
              <a:lnSpc>
                <a:spcPct val="85000"/>
              </a:lnSpc>
              <a:spcBef>
                <a:spcPct val="50000"/>
              </a:spcBef>
            </a:pPr>
            <a:r>
              <a:rPr kumimoji="0" lang="en-US" altLang="ko-KR">
                <a:latin typeface="맑은 고딕" pitchFamily="50" charset="-127"/>
                <a:ea typeface="맑은 고딕" pitchFamily="50" charset="-127"/>
              </a:rPr>
              <a:t>AD DS</a:t>
            </a:r>
            <a:br>
              <a:rPr kumimoji="0" lang="en-US" altLang="ko-KR">
                <a:latin typeface="맑은 고딕" pitchFamily="50" charset="-127"/>
                <a:ea typeface="맑은 고딕" pitchFamily="50" charset="-127"/>
              </a:rPr>
            </a:br>
            <a:r>
              <a:rPr kumimoji="0" lang="en-US" altLang="ko-KR"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>
                <a:latin typeface="맑은 고딕" pitchFamily="50" charset="-127"/>
                <a:ea typeface="맑은 고딕" pitchFamily="50" charset="-127"/>
              </a:rPr>
              <a:t>도메인 컨트롤러</a:t>
            </a:r>
            <a:r>
              <a:rPr kumimoji="0" lang="en-US" altLang="ko-KR">
                <a:latin typeface="맑은 고딕" pitchFamily="50" charset="-127"/>
                <a:ea typeface="맑은 고딕" pitchFamily="50" charset="-127"/>
              </a:rPr>
              <a:t>)</a:t>
            </a:r>
            <a:endParaRPr kumimoji="0" lang="en-US" altLang="ja-JP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6093" name="Text Box 46"/>
          <p:cNvSpPr txBox="1">
            <a:spLocks noChangeArrowheads="1"/>
          </p:cNvSpPr>
          <p:nvPr/>
        </p:nvSpPr>
        <p:spPr bwMode="auto">
          <a:xfrm>
            <a:off x="923193" y="5538789"/>
            <a:ext cx="1082920" cy="32778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latinLnBrk="0" hangingPunct="0">
              <a:lnSpc>
                <a:spcPct val="85000"/>
              </a:lnSpc>
              <a:spcBef>
                <a:spcPct val="50000"/>
              </a:spcBef>
            </a:pPr>
            <a:r>
              <a:rPr kumimoji="0" lang="ko-KR" altLang="en-US">
                <a:latin typeface="맑은 고딕" pitchFamily="50" charset="-127"/>
                <a:ea typeface="맑은 고딕" pitchFamily="50" charset="-127"/>
              </a:rPr>
              <a:t>사용자</a:t>
            </a:r>
            <a:endParaRPr kumimoji="0" lang="en-US" altLang="ja-JP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6094" name="Picture 31" descr="CA server_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79681" y="2805114"/>
            <a:ext cx="461596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5" name="Picture 31" descr="CA server_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71596" y="3124200"/>
            <a:ext cx="461596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6" name="Text Box 46"/>
          <p:cNvSpPr txBox="1">
            <a:spLocks noChangeArrowheads="1"/>
          </p:cNvSpPr>
          <p:nvPr/>
        </p:nvSpPr>
        <p:spPr bwMode="auto">
          <a:xfrm>
            <a:off x="2892669" y="5627689"/>
            <a:ext cx="885092" cy="32778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latinLnBrk="0" hangingPunct="0">
              <a:lnSpc>
                <a:spcPct val="85000"/>
              </a:lnSpc>
              <a:spcBef>
                <a:spcPct val="50000"/>
              </a:spcBef>
            </a:pPr>
            <a:r>
              <a:rPr kumimoji="0" lang="ko-KR" altLang="en-US">
                <a:latin typeface="맑은 고딕" pitchFamily="50" charset="-127"/>
                <a:ea typeface="맑은 고딕" pitchFamily="50" charset="-127"/>
              </a:rPr>
              <a:t>관리자</a:t>
            </a:r>
            <a:endParaRPr kumimoji="0" lang="en-US" altLang="ja-JP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4" name="Picture 3" descr="C:\WIP\Screenshots\ScreenShot00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81754" y="4978400"/>
            <a:ext cx="6096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098" name="Picture 6" descr="C:\Program Files\Microsoft Resource DVD Artwork\DVD_ART\Artwork_Imagery\Shapes and Graphics\MSN Illustration Icon\web page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50428" y="4932364"/>
            <a:ext cx="482111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9" name="Picture 7" descr="C:\Program Files\Microsoft Resource DVD Artwork\DVD_ART\BoxShots_Logos\Internet Explorer\INTERNET EXPLORER IE E logo shadowed large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28851" y="4806951"/>
            <a:ext cx="33117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00" name="Picture 8" descr="C:\Program Files\Microsoft Resource DVD Artwork\DVD_ART\Artwork_Imagery\HARDWARE_IMAGERY\Illustration - Misc Hardware\Windows Security\Security Proactive Content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21774" y="3163889"/>
            <a:ext cx="3048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01" name="Picture 9" descr="C:\Program Files\Microsoft Resource DVD Artwork\DVD_ART\Artwork_Imagery\Shapes and Graphics\trustworthy computing - security\Security ovals blue - Policy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92062" y="2806701"/>
            <a:ext cx="426427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" name="正方形/長方形 26"/>
          <p:cNvSpPr/>
          <p:nvPr/>
        </p:nvSpPr>
        <p:spPr bwMode="auto">
          <a:xfrm>
            <a:off x="1998785" y="3968763"/>
            <a:ext cx="535724" cy="2296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latinLnBrk="0" hangingPunct="0">
              <a:lnSpc>
                <a:spcPct val="85000"/>
              </a:lnSpc>
              <a:spcBef>
                <a:spcPct val="20000"/>
              </a:spcBef>
              <a:defRPr/>
            </a:pPr>
            <a:r>
              <a:rPr kumimoji="0" lang="en-US" altLang="ja-JP" sz="1050" b="1" dirty="0">
                <a:solidFill>
                  <a:schemeClr val="bg2"/>
                </a:solidFill>
                <a:latin typeface="맑은 고딕" pitchFamily="50" charset="-127"/>
                <a:ea typeface="맑은 고딕" pitchFamily="50" charset="-127"/>
              </a:rPr>
              <a:t>OCSP</a:t>
            </a:r>
          </a:p>
        </p:txBody>
      </p:sp>
      <p:sp>
        <p:nvSpPr>
          <p:cNvPr id="80" name="正方形/長方形 27"/>
          <p:cNvSpPr/>
          <p:nvPr/>
        </p:nvSpPr>
        <p:spPr bwMode="auto">
          <a:xfrm>
            <a:off x="2007577" y="3717938"/>
            <a:ext cx="542136" cy="2296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latinLnBrk="0" hangingPunct="0">
              <a:lnSpc>
                <a:spcPct val="85000"/>
              </a:lnSpc>
              <a:spcBef>
                <a:spcPct val="20000"/>
              </a:spcBef>
              <a:defRPr/>
            </a:pPr>
            <a:r>
              <a:rPr kumimoji="0" lang="en-US" altLang="ja-JP" sz="1050" b="1" dirty="0">
                <a:solidFill>
                  <a:schemeClr val="bg2"/>
                </a:solidFill>
                <a:latin typeface="맑은 고딕" pitchFamily="50" charset="-127"/>
                <a:ea typeface="맑은 고딕" pitchFamily="50" charset="-127"/>
              </a:rPr>
              <a:t>NDES</a:t>
            </a:r>
          </a:p>
        </p:txBody>
      </p:sp>
      <p:sp>
        <p:nvSpPr>
          <p:cNvPr id="81" name="正方形/長方形 28"/>
          <p:cNvSpPr/>
          <p:nvPr/>
        </p:nvSpPr>
        <p:spPr bwMode="auto">
          <a:xfrm>
            <a:off x="4261339" y="3794138"/>
            <a:ext cx="476412" cy="2296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latinLnBrk="0" hangingPunct="0">
              <a:lnSpc>
                <a:spcPct val="85000"/>
              </a:lnSpc>
              <a:spcBef>
                <a:spcPct val="20000"/>
              </a:spcBef>
              <a:defRPr/>
            </a:pPr>
            <a:r>
              <a:rPr kumimoji="0" lang="en-US" altLang="ja-JP" sz="1050" b="1" dirty="0">
                <a:solidFill>
                  <a:schemeClr val="bg2"/>
                </a:solidFill>
                <a:latin typeface="맑은 고딕" pitchFamily="50" charset="-127"/>
                <a:ea typeface="맑은 고딕" pitchFamily="50" charset="-127"/>
              </a:rPr>
              <a:t>CNG</a:t>
            </a:r>
          </a:p>
        </p:txBody>
      </p:sp>
      <p:sp>
        <p:nvSpPr>
          <p:cNvPr id="82" name="正方形/長方形 29"/>
          <p:cNvSpPr/>
          <p:nvPr/>
        </p:nvSpPr>
        <p:spPr bwMode="auto">
          <a:xfrm>
            <a:off x="3836378" y="5500702"/>
            <a:ext cx="752129" cy="2296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latinLnBrk="0" hangingPunct="0">
              <a:lnSpc>
                <a:spcPct val="85000"/>
              </a:lnSpc>
              <a:spcBef>
                <a:spcPct val="20000"/>
              </a:spcBef>
              <a:defRPr/>
            </a:pPr>
            <a:r>
              <a:rPr kumimoji="0" lang="en-US" altLang="ja-JP" sz="1050" b="1" dirty="0">
                <a:solidFill>
                  <a:schemeClr val="bg2"/>
                </a:solidFill>
                <a:latin typeface="맑은 고딕" pitchFamily="50" charset="-127"/>
                <a:ea typeface="맑은 고딕" pitchFamily="50" charset="-127"/>
              </a:rPr>
              <a:t>PKI View</a:t>
            </a:r>
          </a:p>
        </p:txBody>
      </p:sp>
      <p:sp>
        <p:nvSpPr>
          <p:cNvPr id="83" name="正方形/長方形 30"/>
          <p:cNvSpPr/>
          <p:nvPr/>
        </p:nvSpPr>
        <p:spPr bwMode="auto">
          <a:xfrm>
            <a:off x="3113943" y="2406663"/>
            <a:ext cx="771365" cy="3993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latinLnBrk="0" hangingPunct="0">
              <a:lnSpc>
                <a:spcPct val="85000"/>
              </a:lnSpc>
              <a:spcBef>
                <a:spcPct val="20000"/>
              </a:spcBef>
              <a:defRPr/>
            </a:pPr>
            <a:r>
              <a:rPr kumimoji="0" lang="ko-KR" altLang="en-US" sz="1050" b="1" dirty="0">
                <a:solidFill>
                  <a:schemeClr val="bg2"/>
                </a:solidFill>
                <a:latin typeface="맑은 고딕" pitchFamily="50" charset="-127"/>
                <a:ea typeface="맑은 고딕" pitchFamily="50" charset="-127"/>
              </a:rPr>
              <a:t>새로운 </a:t>
            </a:r>
            <a:endParaRPr kumimoji="0" lang="en-US" altLang="ko-KR" sz="1050" b="1" dirty="0">
              <a:solidFill>
                <a:schemeClr val="bg2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eaLnBrk="0" latinLnBrk="0" hangingPunct="0">
              <a:lnSpc>
                <a:spcPct val="85000"/>
              </a:lnSpc>
              <a:spcBef>
                <a:spcPct val="20000"/>
              </a:spcBef>
              <a:defRPr/>
            </a:pPr>
            <a:r>
              <a:rPr kumimoji="0" lang="ko-KR" altLang="en-US" sz="1050" b="1" dirty="0">
                <a:solidFill>
                  <a:schemeClr val="bg2"/>
                </a:solidFill>
                <a:latin typeface="맑은 고딕" pitchFamily="50" charset="-127"/>
                <a:ea typeface="맑은 고딕" pitchFamily="50" charset="-127"/>
              </a:rPr>
              <a:t>그룹 정책</a:t>
            </a:r>
            <a:endParaRPr kumimoji="0" lang="en-US" altLang="ja-JP" sz="1050" b="1" dirty="0">
              <a:solidFill>
                <a:schemeClr val="bg2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4" name="正方形/長方形 31"/>
          <p:cNvSpPr/>
          <p:nvPr/>
        </p:nvSpPr>
        <p:spPr bwMode="auto">
          <a:xfrm>
            <a:off x="1846385" y="5359400"/>
            <a:ext cx="797014" cy="3670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latinLnBrk="0" hangingPunct="0">
              <a:lnSpc>
                <a:spcPct val="85000"/>
              </a:lnSpc>
              <a:spcBef>
                <a:spcPct val="20000"/>
              </a:spcBef>
              <a:defRPr/>
            </a:pPr>
            <a:r>
              <a:rPr kumimoji="0" lang="ko-KR" altLang="en-US" sz="1050" b="1" dirty="0">
                <a:solidFill>
                  <a:schemeClr val="bg2"/>
                </a:solidFill>
                <a:latin typeface="맑은 고딕" pitchFamily="50" charset="-127"/>
                <a:ea typeface="맑은 고딕" pitchFamily="50" charset="-127"/>
              </a:rPr>
              <a:t>인증서 </a:t>
            </a:r>
            <a:br>
              <a:rPr kumimoji="0" lang="ko-KR" altLang="en-US" sz="1050" b="1" dirty="0">
                <a:solidFill>
                  <a:schemeClr val="bg2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kumimoji="0" lang="en-US" altLang="ko-KR" sz="1050" b="1" dirty="0">
                <a:solidFill>
                  <a:schemeClr val="bg2"/>
                </a:solidFill>
                <a:latin typeface="맑은 고딕" pitchFamily="50" charset="-127"/>
                <a:ea typeface="맑은 고딕" pitchFamily="50" charset="-127"/>
              </a:rPr>
              <a:t>Web </a:t>
            </a:r>
            <a:r>
              <a:rPr kumimoji="0" lang="ko-KR" altLang="en-US" sz="1050" b="1" dirty="0">
                <a:solidFill>
                  <a:schemeClr val="bg2"/>
                </a:solidFill>
                <a:latin typeface="맑은 고딕" pitchFamily="50" charset="-127"/>
                <a:ea typeface="맑은 고딕" pitchFamily="50" charset="-127"/>
              </a:rPr>
              <a:t>발급</a:t>
            </a:r>
            <a:endParaRPr kumimoji="0" lang="en-US" altLang="ja-JP" sz="1050" b="1" dirty="0">
              <a:solidFill>
                <a:schemeClr val="bg2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6108" name="Picture 71" descr="arrow 0 blue arrow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-3821120">
            <a:off x="3368859" y="4059055"/>
            <a:ext cx="1354137" cy="395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09" name="Picture 1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113943" y="5059363"/>
            <a:ext cx="508488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5086" name="직선 화살표 연결선 95"/>
          <p:cNvCxnSpPr>
            <a:cxnSpLocks noChangeShapeType="1"/>
          </p:cNvCxnSpPr>
          <p:nvPr/>
        </p:nvCxnSpPr>
        <p:spPr bwMode="auto">
          <a:xfrm rot="5400000">
            <a:off x="850534" y="4436331"/>
            <a:ext cx="1450975" cy="1465"/>
          </a:xfrm>
          <a:prstGeom prst="straightConnector1">
            <a:avLst/>
          </a:prstGeom>
          <a:noFill/>
          <a:ln w="50800">
            <a:gradFill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5400000" scaled="0"/>
            </a:gra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pic>
        <p:nvPicPr>
          <p:cNvPr id="46111" name="Picture 16" descr="E:\Clip_Installer\DVD_ART\Artwork_Imagery\HARDWARE_IMAGERY\Illustration - Misc Hardware\Miscellaneous\disk person pc laptop person blue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113692" y="5091114"/>
            <a:ext cx="545123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" name="Oval 123"/>
          <p:cNvSpPr>
            <a:spLocks noChangeArrowheads="1"/>
          </p:cNvSpPr>
          <p:nvPr/>
        </p:nvSpPr>
        <p:spPr bwMode="auto">
          <a:xfrm>
            <a:off x="1274885" y="3357563"/>
            <a:ext cx="675543" cy="347662"/>
          </a:xfrm>
          <a:prstGeom prst="ellipse">
            <a:avLst/>
          </a:prstGeom>
          <a:gradFill rotWithShape="1">
            <a:gsLst>
              <a:gs pos="0">
                <a:srgbClr val="A8D8DC"/>
              </a:gs>
              <a:gs pos="100000">
                <a:srgbClr val="E4F3F4"/>
              </a:gs>
            </a:gsLst>
            <a:lin ang="0" scaled="1"/>
          </a:gra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+mn-lt"/>
              <a:ea typeface="+mn-ea"/>
            </a:endParaRPr>
          </a:p>
        </p:txBody>
      </p:sp>
      <p:pic>
        <p:nvPicPr>
          <p:cNvPr id="46113" name="Picture 35" descr="Domein controller_s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405305" y="2986088"/>
            <a:ext cx="45866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그룹 85"/>
          <p:cNvGrpSpPr>
            <a:grpSpLocks/>
          </p:cNvGrpSpPr>
          <p:nvPr/>
        </p:nvGrpSpPr>
        <p:grpSpPr bwMode="auto">
          <a:xfrm>
            <a:off x="1635370" y="5137150"/>
            <a:ext cx="325315" cy="401638"/>
            <a:chOff x="4310063" y="5421313"/>
            <a:chExt cx="731837" cy="650875"/>
          </a:xfrm>
        </p:grpSpPr>
        <p:pic>
          <p:nvPicPr>
            <p:cNvPr id="46120" name="Picture 74" descr="C:\Program Files\Microsoft Resource DVD Artwork\DVD_ART\Artwork_Imagery\HARDWARE_IMAGERY\Illustration - Misc Hardware\XML Icons\Smart Card reader.png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4310063" y="5580063"/>
              <a:ext cx="731837" cy="492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121" name="Picture 75" descr="C:\Program Files\Microsoft Resource DVD Artwork\DVD_ART\Artwork_Imagery\HARDWARE_IMAGERY\Photos - OEM Hardware\Smart Card\SmartCard for Windows.png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4319588" y="5421313"/>
              <a:ext cx="528637" cy="344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45091" name="직선 화살표 연결선 105"/>
          <p:cNvCxnSpPr>
            <a:cxnSpLocks noChangeShapeType="1"/>
          </p:cNvCxnSpPr>
          <p:nvPr/>
        </p:nvCxnSpPr>
        <p:spPr bwMode="auto">
          <a:xfrm flipV="1">
            <a:off x="2070589" y="3384550"/>
            <a:ext cx="1844919" cy="1492250"/>
          </a:xfrm>
          <a:prstGeom prst="straightConnector1">
            <a:avLst/>
          </a:prstGeom>
          <a:noFill/>
          <a:ln w="50800">
            <a:gradFill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5400000" scaled="0"/>
            </a:gra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5092" name="직선 화살표 연결선 108"/>
          <p:cNvCxnSpPr>
            <a:cxnSpLocks noChangeShapeType="1"/>
          </p:cNvCxnSpPr>
          <p:nvPr/>
        </p:nvCxnSpPr>
        <p:spPr bwMode="auto">
          <a:xfrm rot="10800000" flipV="1">
            <a:off x="2233247" y="3570288"/>
            <a:ext cx="1663212" cy="1370012"/>
          </a:xfrm>
          <a:prstGeom prst="straightConnector1">
            <a:avLst/>
          </a:prstGeom>
          <a:noFill/>
          <a:ln w="50800">
            <a:gradFill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5400000" scaled="0"/>
            </a:gra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pic>
        <p:nvPicPr>
          <p:cNvPr id="46117" name="Picture 92" descr="user certificate_s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602524" y="4043364"/>
            <a:ext cx="490904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5094" name="직선 화살표 연결선 111"/>
          <p:cNvCxnSpPr>
            <a:cxnSpLocks noChangeShapeType="1"/>
          </p:cNvCxnSpPr>
          <p:nvPr/>
        </p:nvCxnSpPr>
        <p:spPr bwMode="auto">
          <a:xfrm rot="10800000">
            <a:off x="1781908" y="3298826"/>
            <a:ext cx="2439866" cy="1"/>
          </a:xfrm>
          <a:prstGeom prst="straightConnector1">
            <a:avLst/>
          </a:prstGeom>
          <a:noFill/>
          <a:ln w="50800">
            <a:gradFill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5400000" scaled="0"/>
            </a:gra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pic>
        <p:nvPicPr>
          <p:cNvPr id="46119" name="Picture 1" descr="D:\Aeshen\TechNet 2006\12-December\Msft-longhorn-papers\TDM Deck\Windows Illustration Icons\Keys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467958" y="2225676"/>
            <a:ext cx="467457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0"/>
          <p:cNvSpPr>
            <a:spLocks noChangeArrowheads="1"/>
          </p:cNvSpPr>
          <p:nvPr/>
        </p:nvSpPr>
        <p:spPr bwMode="auto">
          <a:xfrm>
            <a:off x="628651" y="2058988"/>
            <a:ext cx="4539762" cy="42084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162000" tIns="36000" bIns="36000"/>
          <a:lstStyle/>
          <a:p>
            <a:pPr marL="182563" lvl="1" indent="-182563">
              <a:spcBef>
                <a:spcPct val="50000"/>
              </a:spcBef>
              <a:buClr>
                <a:schemeClr val="accent1"/>
              </a:buClr>
              <a:defRPr/>
            </a:pPr>
            <a:endParaRPr lang="en-US" altLang="en-US" sz="105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0" name="Oval 4"/>
          <p:cNvSpPr>
            <a:spLocks noChangeArrowheads="1"/>
          </p:cNvSpPr>
          <p:nvPr/>
        </p:nvSpPr>
        <p:spPr bwMode="auto">
          <a:xfrm rot="5400000">
            <a:off x="-172488" y="3400243"/>
            <a:ext cx="3532188" cy="1900603"/>
          </a:xfrm>
          <a:prstGeom prst="ellipse">
            <a:avLst/>
          </a:prstGeom>
          <a:gradFill rotWithShape="1">
            <a:gsLst>
              <a:gs pos="0">
                <a:srgbClr val="D4FC9E">
                  <a:alpha val="80000"/>
                </a:srgbClr>
              </a:gs>
              <a:gs pos="100000">
                <a:schemeClr val="accent2">
                  <a:gamma/>
                  <a:tint val="4000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47108" name="Rectangle 10"/>
          <p:cNvSpPr>
            <a:spLocks noChangeArrowheads="1"/>
          </p:cNvSpPr>
          <p:nvPr/>
        </p:nvSpPr>
        <p:spPr bwMode="auto">
          <a:xfrm>
            <a:off x="5578720" y="2066925"/>
            <a:ext cx="2932234" cy="42005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lIns="126000" tIns="118800"/>
          <a:lstStyle/>
          <a:p>
            <a:pPr marL="290513" indent="-290513" defTabSz="1044575">
              <a:spcBef>
                <a:spcPct val="60000"/>
              </a:spcBef>
              <a:buFont typeface="Wingdings" pitchFamily="2" charset="2"/>
              <a:buBlip>
                <a:blip r:embed="rId3"/>
              </a:buBlip>
            </a:pPr>
            <a:endParaRPr lang="en-US" altLang="ko-KR" sz="1600">
              <a:latin typeface="맑은 고딕" pitchFamily="50" charset="-127"/>
              <a:ea typeface="맑은 고딕" pitchFamily="50" charset="-127"/>
            </a:endParaRPr>
          </a:p>
          <a:p>
            <a:pPr marL="290513" indent="-290513" defTabSz="1044575">
              <a:spcBef>
                <a:spcPct val="60000"/>
              </a:spcBef>
              <a:buFont typeface="Wingdings" pitchFamily="2" charset="2"/>
              <a:buBlip>
                <a:blip r:embed="rId3"/>
              </a:buBlip>
            </a:pPr>
            <a:endParaRPr lang="en-US" altLang="ko-KR" sz="1600">
              <a:latin typeface="맑은 고딕" pitchFamily="50" charset="-127"/>
              <a:ea typeface="맑은 고딕" pitchFamily="50" charset="-127"/>
            </a:endParaRPr>
          </a:p>
          <a:p>
            <a:pPr marL="290513" indent="-290513" defTabSz="1044575">
              <a:spcBef>
                <a:spcPct val="60000"/>
              </a:spcBef>
              <a:buFont typeface="Wingdings" pitchFamily="2" charset="2"/>
              <a:buBlip>
                <a:blip r:embed="rId3"/>
              </a:buBlip>
            </a:pPr>
            <a:endParaRPr lang="en-US" altLang="ko-KR" sz="1600">
              <a:latin typeface="맑은 고딕" pitchFamily="50" charset="-127"/>
              <a:ea typeface="맑은 고딕" pitchFamily="50" charset="-127"/>
            </a:endParaRPr>
          </a:p>
          <a:p>
            <a:pPr marL="290513" indent="-290513" defTabSz="1044575">
              <a:spcBef>
                <a:spcPct val="60000"/>
              </a:spcBef>
              <a:buFont typeface="Wingdings" pitchFamily="2" charset="2"/>
              <a:buBlip>
                <a:blip r:embed="rId3"/>
              </a:buBlip>
            </a:pPr>
            <a:endParaRPr lang="en-US" altLang="ko-KR" sz="16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7109" name="Rectangle 11"/>
          <p:cNvSpPr>
            <a:spLocks noChangeArrowheads="1"/>
          </p:cNvSpPr>
          <p:nvPr/>
        </p:nvSpPr>
        <p:spPr bwMode="gray">
          <a:xfrm>
            <a:off x="5578720" y="1784350"/>
            <a:ext cx="2932234" cy="274638"/>
          </a:xfrm>
          <a:prstGeom prst="rect">
            <a:avLst/>
          </a:prstGeom>
          <a:solidFill>
            <a:schemeClr val="hlink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>
              <a:buClr>
                <a:schemeClr val="accent1"/>
              </a:buClr>
              <a:buFont typeface="Monotype Sorts"/>
              <a:buNone/>
            </a:pPr>
            <a:r>
              <a:rPr lang="ko-KR" altLang="en-US" sz="1200" b="1">
                <a:latin typeface="맑은 고딕" pitchFamily="50" charset="-127"/>
                <a:ea typeface="맑은 고딕" pitchFamily="50" charset="-127"/>
              </a:rPr>
              <a:t>주요 기능</a:t>
            </a:r>
            <a:endParaRPr lang="en-US" altLang="ko-KR" sz="1200" b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7110" name="Rectangle 32"/>
          <p:cNvSpPr>
            <a:spLocks noChangeArrowheads="1"/>
          </p:cNvSpPr>
          <p:nvPr/>
        </p:nvSpPr>
        <p:spPr bwMode="auto">
          <a:xfrm>
            <a:off x="624254" y="1784350"/>
            <a:ext cx="4539762" cy="274638"/>
          </a:xfrm>
          <a:prstGeom prst="rect">
            <a:avLst/>
          </a:prstGeom>
          <a:solidFill>
            <a:schemeClr val="hlink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marL="3584575" indent="-3584575" algn="ctr" defTabSz="7607300" eaLnBrk="0" hangingPunct="0">
              <a:lnSpc>
                <a:spcPct val="90000"/>
              </a:lnSpc>
              <a:buClr>
                <a:schemeClr val="accent1"/>
              </a:buClr>
              <a:tabLst>
                <a:tab pos="8289925" algn="r"/>
              </a:tabLst>
            </a:pPr>
            <a:r>
              <a:rPr lang="en-US" altLang="ko-KR" sz="1200" b="1">
                <a:latin typeface="맑은 고딕" pitchFamily="50" charset="-127"/>
                <a:ea typeface="맑은 고딕" pitchFamily="50" charset="-127"/>
              </a:rPr>
              <a:t>Active Directory Federation Services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 rot="5400000">
            <a:off x="4145574" y="3873988"/>
            <a:ext cx="2457450" cy="297474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45882"/>
                  <a:invGamma/>
                </a:schemeClr>
              </a:gs>
            </a:gsLst>
            <a:lin ang="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7112" name="Rectangle 10"/>
          <p:cNvSpPr>
            <a:spLocks noChangeArrowheads="1"/>
          </p:cNvSpPr>
          <p:nvPr/>
        </p:nvSpPr>
        <p:spPr bwMode="auto">
          <a:xfrm>
            <a:off x="5578720" y="2058988"/>
            <a:ext cx="2932234" cy="42084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lIns="126000" tIns="118800"/>
          <a:lstStyle/>
          <a:p>
            <a:pPr marL="182563" lvl="1" indent="-182563" defTabSz="1044575" eaLnBrk="0" hangingPunct="0">
              <a:lnSpc>
                <a:spcPct val="150000"/>
              </a:lnSpc>
              <a:spcBef>
                <a:spcPct val="60000"/>
              </a:spcBef>
              <a:buClr>
                <a:srgbClr val="FFCC00"/>
              </a:buClr>
              <a:buSzPct val="80000"/>
              <a:buFontTx/>
              <a:buBlip>
                <a:blip r:embed="rId3"/>
              </a:buBlip>
              <a:tabLst>
                <a:tab pos="177800" algn="l"/>
              </a:tabLst>
            </a:pPr>
            <a:endParaRPr lang="en-US" altLang="ko-KR" sz="1200">
              <a:latin typeface="맑은 고딕" pitchFamily="50" charset="-127"/>
              <a:ea typeface="맑은 고딕" pitchFamily="50" charset="-127"/>
            </a:endParaRPr>
          </a:p>
          <a:p>
            <a:pPr marL="182563" lvl="1" indent="-182563" defTabSz="1044575" eaLnBrk="0" hangingPunct="0">
              <a:lnSpc>
                <a:spcPct val="150000"/>
              </a:lnSpc>
              <a:spcBef>
                <a:spcPct val="60000"/>
              </a:spcBef>
              <a:buClr>
                <a:srgbClr val="FFCC00"/>
              </a:buClr>
              <a:buSzPct val="80000"/>
              <a:buFontTx/>
              <a:buBlip>
                <a:blip r:embed="rId3"/>
              </a:buBlip>
              <a:tabLst>
                <a:tab pos="177800" algn="l"/>
              </a:tabLst>
            </a:pPr>
            <a:endParaRPr lang="en-US" altLang="ko-KR" sz="1200">
              <a:latin typeface="맑은 고딕" pitchFamily="50" charset="-127"/>
              <a:ea typeface="맑은 고딕" pitchFamily="50" charset="-127"/>
            </a:endParaRPr>
          </a:p>
          <a:p>
            <a:pPr marL="182563" lvl="1" indent="-182563" defTabSz="1044575" eaLnBrk="0" hangingPunct="0">
              <a:lnSpc>
                <a:spcPct val="150000"/>
              </a:lnSpc>
              <a:spcBef>
                <a:spcPct val="60000"/>
              </a:spcBef>
              <a:buClr>
                <a:srgbClr val="FFCC00"/>
              </a:buClr>
              <a:buSzPct val="80000"/>
              <a:buFontTx/>
              <a:buBlip>
                <a:blip r:embed="rId3"/>
              </a:buBlip>
              <a:tabLst>
                <a:tab pos="177800" algn="l"/>
              </a:tabLst>
            </a:pPr>
            <a:r>
              <a:rPr lang="en-US" altLang="ko-KR" sz="1200">
                <a:latin typeface="맑은 고딕" pitchFamily="50" charset="-127"/>
                <a:ea typeface="맑은 고딕" pitchFamily="50" charset="-127"/>
              </a:rPr>
              <a:t>AD FS </a:t>
            </a:r>
            <a:r>
              <a:rPr lang="ko-KR" altLang="en-US" sz="1200">
                <a:latin typeface="맑은 고딕" pitchFamily="50" charset="-127"/>
                <a:ea typeface="맑은 고딕" pitchFamily="50" charset="-127"/>
              </a:rPr>
              <a:t>는 </a:t>
            </a:r>
            <a:r>
              <a:rPr lang="en-US" altLang="ko-KR" sz="1200">
                <a:latin typeface="맑은 고딕" pitchFamily="50" charset="-127"/>
                <a:ea typeface="맑은 고딕" pitchFamily="50" charset="-127"/>
              </a:rPr>
              <a:t>ID </a:t>
            </a:r>
            <a:r>
              <a:rPr lang="ko-KR" altLang="en-US" sz="1200">
                <a:latin typeface="맑은 고딕" pitchFamily="50" charset="-127"/>
                <a:ea typeface="맑은 고딕" pitchFamily="50" charset="-127"/>
              </a:rPr>
              <a:t>액세스 솔루션을 제공</a:t>
            </a:r>
            <a:endParaRPr lang="en-US" altLang="ko-KR" sz="1200">
              <a:latin typeface="맑은 고딕" pitchFamily="50" charset="-127"/>
              <a:ea typeface="맑은 고딕" pitchFamily="50" charset="-127"/>
            </a:endParaRPr>
          </a:p>
          <a:p>
            <a:pPr marL="182563" lvl="1" indent="-182563" defTabSz="1044575" eaLnBrk="0" hangingPunct="0">
              <a:lnSpc>
                <a:spcPct val="150000"/>
              </a:lnSpc>
              <a:spcBef>
                <a:spcPct val="60000"/>
              </a:spcBef>
              <a:buClr>
                <a:srgbClr val="FFCC00"/>
              </a:buClr>
              <a:buSzPct val="80000"/>
              <a:buFontTx/>
              <a:buBlip>
                <a:blip r:embed="rId3"/>
              </a:buBlip>
              <a:tabLst>
                <a:tab pos="177800" algn="l"/>
              </a:tabLst>
            </a:pPr>
            <a:r>
              <a:rPr lang="ko-KR" altLang="en-US" sz="1200">
                <a:latin typeface="맑은 고딕" pitchFamily="50" charset="-127"/>
                <a:ea typeface="맑은 고딕" pitchFamily="50" charset="-127"/>
              </a:rPr>
              <a:t>다수의 조직에 </a:t>
            </a:r>
            <a:r>
              <a:rPr lang="en-US" altLang="ko-KR" sz="1200">
                <a:latin typeface="맑은 고딕" pitchFamily="50" charset="-127"/>
                <a:ea typeface="맑은 고딕" pitchFamily="50" charset="-127"/>
              </a:rPr>
              <a:t>Federation </a:t>
            </a:r>
            <a:r>
              <a:rPr lang="ko-KR" altLang="en-US" sz="1200">
                <a:latin typeface="맑은 고딕" pitchFamily="50" charset="-127"/>
                <a:ea typeface="맑은 고딕" pitchFamily="50" charset="-127"/>
              </a:rPr>
              <a:t>서버를 배포하여 비즈니스 </a:t>
            </a:r>
            <a:r>
              <a:rPr lang="en-US" altLang="ko-KR" sz="1200">
                <a:latin typeface="맑은 고딕" pitchFamily="50" charset="-127"/>
                <a:ea typeface="맑은 고딕" pitchFamily="50" charset="-127"/>
              </a:rPr>
              <a:t>(B2B)</a:t>
            </a:r>
            <a:r>
              <a:rPr lang="ko-KR" altLang="en-US" sz="1200">
                <a:latin typeface="맑은 고딕" pitchFamily="50" charset="-127"/>
                <a:ea typeface="맑은 고딕" pitchFamily="50" charset="-127"/>
              </a:rPr>
              <a:t> 간의 트랜잭션을 용이 함</a:t>
            </a:r>
            <a:r>
              <a:rPr lang="en-US" altLang="ko-KR" sz="1200"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marL="182563" lvl="1" indent="-182563" defTabSz="1044575" eaLnBrk="0" hangingPunct="0">
              <a:lnSpc>
                <a:spcPct val="150000"/>
              </a:lnSpc>
              <a:spcBef>
                <a:spcPct val="60000"/>
              </a:spcBef>
              <a:buClr>
                <a:srgbClr val="FFCC00"/>
              </a:buClr>
              <a:buSzPct val="80000"/>
              <a:buFontTx/>
              <a:buBlip>
                <a:blip r:embed="rId3"/>
              </a:buBlip>
              <a:tabLst>
                <a:tab pos="177800" algn="l"/>
              </a:tabLst>
            </a:pPr>
            <a:r>
              <a:rPr lang="en-US" altLang="ko-KR" sz="1200">
                <a:latin typeface="맑은 고딕" pitchFamily="50" charset="-127"/>
                <a:ea typeface="맑은 고딕" pitchFamily="50" charset="-127"/>
              </a:rPr>
              <a:t>AD FS </a:t>
            </a:r>
            <a:r>
              <a:rPr lang="ko-KR" altLang="en-US" sz="1200">
                <a:latin typeface="맑은 고딕" pitchFamily="50" charset="-127"/>
                <a:ea typeface="맑은 고딕" pitchFamily="50" charset="-127"/>
              </a:rPr>
              <a:t>는 웹 기반의 </a:t>
            </a:r>
            <a:r>
              <a:rPr lang="en-US" altLang="ko-KR" sz="1200">
                <a:latin typeface="맑은 고딕" pitchFamily="50" charset="-127"/>
                <a:ea typeface="맑은 고딕" pitchFamily="50" charset="-127"/>
              </a:rPr>
              <a:t>SSO </a:t>
            </a:r>
            <a:r>
              <a:rPr lang="ko-KR" altLang="en-US" sz="1200">
                <a:latin typeface="맑은 고딕" pitchFamily="50" charset="-127"/>
                <a:ea typeface="맑은 고딕" pitchFamily="50" charset="-127"/>
              </a:rPr>
              <a:t>솔루션을 제공 </a:t>
            </a:r>
            <a:r>
              <a:rPr lang="en-US" altLang="ko-KR" sz="1200">
                <a:latin typeface="맑은 고딕" pitchFamily="50" charset="-127"/>
                <a:ea typeface="맑은 고딕" pitchFamily="50" charset="-127"/>
              </a:rPr>
              <a:t>– </a:t>
            </a:r>
            <a:r>
              <a:rPr lang="ko-KR" altLang="en-US" sz="1200">
                <a:latin typeface="맑은 고딕" pitchFamily="50" charset="-127"/>
                <a:ea typeface="맑은 고딕" pitchFamily="50" charset="-127"/>
              </a:rPr>
              <a:t>인증은 </a:t>
            </a:r>
            <a:r>
              <a:rPr lang="en-US" altLang="ko-KR" sz="1200">
                <a:latin typeface="맑은 고딕" pitchFamily="50" charset="-127"/>
                <a:ea typeface="맑은 고딕" pitchFamily="50" charset="-127"/>
              </a:rPr>
              <a:t>Account </a:t>
            </a:r>
            <a:r>
              <a:rPr lang="ko-KR" altLang="en-US" sz="1200">
                <a:latin typeface="맑은 고딕" pitchFamily="50" charset="-127"/>
                <a:ea typeface="맑은 고딕" pitchFamily="50" charset="-127"/>
              </a:rPr>
              <a:t>측에서 수행</a:t>
            </a:r>
            <a:endParaRPr lang="en-US" altLang="ko-KR" sz="1200">
              <a:latin typeface="맑은 고딕" pitchFamily="50" charset="-127"/>
              <a:ea typeface="맑은 고딕" pitchFamily="50" charset="-127"/>
            </a:endParaRPr>
          </a:p>
          <a:p>
            <a:pPr marL="182563" lvl="1" indent="-182563" defTabSz="1044575" eaLnBrk="0" hangingPunct="0">
              <a:lnSpc>
                <a:spcPct val="150000"/>
              </a:lnSpc>
              <a:spcBef>
                <a:spcPct val="60000"/>
              </a:spcBef>
              <a:buClr>
                <a:srgbClr val="FFCC00"/>
              </a:buClr>
              <a:buSzPct val="80000"/>
              <a:buFontTx/>
              <a:buBlip>
                <a:blip r:embed="rId3"/>
              </a:buBlip>
              <a:tabLst>
                <a:tab pos="177800" algn="l"/>
              </a:tabLst>
            </a:pPr>
            <a:r>
              <a:rPr lang="en-US" altLang="ko-KR" sz="1200">
                <a:latin typeface="맑은 고딕" pitchFamily="50" charset="-127"/>
                <a:ea typeface="맑은 고딕" pitchFamily="50" charset="-127"/>
              </a:rPr>
              <a:t>AD FS </a:t>
            </a:r>
            <a:r>
              <a:rPr lang="ko-KR" altLang="en-US" sz="1200">
                <a:latin typeface="맑은 고딕" pitchFamily="50" charset="-127"/>
                <a:ea typeface="맑은 고딕" pitchFamily="50" charset="-127"/>
              </a:rPr>
              <a:t>는 </a:t>
            </a:r>
            <a:r>
              <a:rPr lang="en-US" altLang="ko-KR" sz="1200">
                <a:latin typeface="맑은 고딕" pitchFamily="50" charset="-127"/>
                <a:ea typeface="맑은 고딕" pitchFamily="50" charset="-127"/>
              </a:rPr>
              <a:t>Web Service (WS-*)</a:t>
            </a:r>
            <a:r>
              <a:rPr lang="ko-KR" altLang="en-US" sz="1200">
                <a:latin typeface="맑은 고딕" pitchFamily="50" charset="-127"/>
                <a:ea typeface="맑은 고딕" pitchFamily="50" charset="-127"/>
              </a:rPr>
              <a:t>를 지원하는 다른 보안 제품과의 상호 운영을 제공</a:t>
            </a:r>
            <a:endParaRPr lang="en-US" altLang="ko-KR" sz="12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Title 24"/>
          <p:cNvSpPr>
            <a:spLocks/>
          </p:cNvSpPr>
          <p:nvPr/>
        </p:nvSpPr>
        <p:spPr bwMode="gray">
          <a:xfrm>
            <a:off x="643304" y="351024"/>
            <a:ext cx="780024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584575" indent="-3584575" defTabSz="7607300" eaLnBrk="0" fontAlgn="t" latinLnBrk="0" hangingPunct="0">
              <a:lnSpc>
                <a:spcPct val="90000"/>
              </a:lnSpc>
              <a:buClr>
                <a:schemeClr val="accent1"/>
              </a:buClr>
              <a:tabLst>
                <a:tab pos="8289925" algn="r"/>
              </a:tabLst>
              <a:defRPr/>
            </a:pPr>
            <a:r>
              <a:rPr lang="en-US" altLang="ko-KR" sz="3200" spc="-150" dirty="0"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latin typeface="맑은 고딕" pitchFamily="50" charset="-127"/>
                <a:ea typeface="맑은 고딕" pitchFamily="50" charset="-127"/>
                <a:cs typeface="Segoe UI" pitchFamily="34" charset="0"/>
              </a:rPr>
              <a:t>Active Directory Federation Services</a:t>
            </a:r>
          </a:p>
        </p:txBody>
      </p:sp>
      <p:sp>
        <p:nvSpPr>
          <p:cNvPr id="47114" name="Rectangle 7"/>
          <p:cNvSpPr>
            <a:spLocks noChangeArrowheads="1"/>
          </p:cNvSpPr>
          <p:nvPr/>
        </p:nvSpPr>
        <p:spPr bwMode="auto">
          <a:xfrm>
            <a:off x="734159" y="901700"/>
            <a:ext cx="7685942" cy="646331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7607300" fontAlgn="t">
              <a:buClr>
                <a:schemeClr val="accent1"/>
              </a:buClr>
            </a:pPr>
            <a:r>
              <a:rPr lang="en-US" altLang="ko-KR" sz="140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AD FS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를 사용하면 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Windows 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환경 및 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Windows 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이외 환경 모두를 포함하여 여러 플랫폼에서 작동할 수 있는 확장성이 뛰어나고 인터넷을 통한 확장이 가능한 보안 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ID 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액세스 솔루션을 만들 수 있습니다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</a:t>
            </a:r>
            <a:endParaRPr lang="ko-KR" altLang="en-US" sz="1400" dirty="0"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91" name="Oval 5"/>
          <p:cNvSpPr>
            <a:spLocks noChangeArrowheads="1"/>
          </p:cNvSpPr>
          <p:nvPr/>
        </p:nvSpPr>
        <p:spPr bwMode="auto">
          <a:xfrm rot="5400000">
            <a:off x="2368385" y="3397067"/>
            <a:ext cx="3513138" cy="1976804"/>
          </a:xfrm>
          <a:prstGeom prst="ellipse">
            <a:avLst/>
          </a:prstGeom>
          <a:gradFill>
            <a:gsLst>
              <a:gs pos="0">
                <a:srgbClr val="8488C4">
                  <a:alpha val="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t" latinLnBrk="0" hangingPunct="0">
              <a:defRPr/>
            </a:pPr>
            <a:endParaRPr lang="ko-KR" altLang="ko-KR" sz="12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1" name="Line 6"/>
          <p:cNvSpPr>
            <a:spLocks noChangeShapeType="1"/>
          </p:cNvSpPr>
          <p:nvPr/>
        </p:nvSpPr>
        <p:spPr bwMode="auto">
          <a:xfrm>
            <a:off x="1897139" y="2298700"/>
            <a:ext cx="1762834" cy="0"/>
          </a:xfrm>
          <a:prstGeom prst="line">
            <a:avLst/>
          </a:prstGeom>
          <a:noFill/>
          <a:ln w="50800">
            <a:gradFill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5400000" scaled="0"/>
            </a:gra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47121" name="Text Box 7"/>
          <p:cNvSpPr txBox="1">
            <a:spLocks noChangeArrowheads="1"/>
          </p:cNvSpPr>
          <p:nvPr/>
        </p:nvSpPr>
        <p:spPr bwMode="auto">
          <a:xfrm>
            <a:off x="4174881" y="5160964"/>
            <a:ext cx="6433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>
                <a:latin typeface="맑은 고딕" pitchFamily="50" charset="-127"/>
                <a:ea typeface="맑은 고딕" pitchFamily="50" charset="-127"/>
              </a:rPr>
              <a:t>웹 서버</a:t>
            </a:r>
            <a:endParaRPr lang="en-US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64" name="Picture 1" descr="D:\Aeshen\TechNet 2006\12-December\Msft-longhorn-papers\TDM Deck\Windows Illustration Icons\Serve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5266" y="5064126"/>
            <a:ext cx="515815" cy="5492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1186962" y="2709863"/>
            <a:ext cx="742950" cy="658812"/>
            <a:chOff x="3665403" y="1890583"/>
            <a:chExt cx="964362" cy="1097280"/>
          </a:xfrm>
        </p:grpSpPr>
        <p:pic>
          <p:nvPicPr>
            <p:cNvPr id="47159" name="Picture 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65403" y="1890583"/>
              <a:ext cx="964362" cy="1097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" name="Text Box 16"/>
            <p:cNvSpPr txBox="1">
              <a:spLocks noChangeArrowheads="1"/>
            </p:cNvSpPr>
            <p:nvPr/>
          </p:nvSpPr>
          <p:spPr bwMode="auto">
            <a:xfrm rot="612865">
              <a:off x="3998235" y="1926086"/>
              <a:ext cx="559146" cy="512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perspectiveContrastingRightFacing"/>
              <a:lightRig rig="threePt" dir="t"/>
            </a:scene3d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400" dirty="0">
                  <a:solidFill>
                    <a:schemeClr val="bg2"/>
                  </a:solidFill>
                  <a:latin typeface="+mn-lt"/>
                </a:rPr>
                <a:t>AD</a:t>
              </a:r>
            </a:p>
          </p:txBody>
        </p:sp>
      </p:grpSp>
      <p:pic>
        <p:nvPicPr>
          <p:cNvPr id="68" name="Picture 1" descr="D:\Aeshen\TechNet 2006\12-December\Msft-longhorn-papers\TDM Deck\Windows Illustration Icons\Serve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07019" y="3690939"/>
            <a:ext cx="514350" cy="5492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3719147" y="2709863"/>
            <a:ext cx="742950" cy="658812"/>
            <a:chOff x="3665403" y="1890583"/>
            <a:chExt cx="964362" cy="1097280"/>
          </a:xfrm>
        </p:grpSpPr>
        <p:pic>
          <p:nvPicPr>
            <p:cNvPr id="47157" name="Picture 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65403" y="1890583"/>
              <a:ext cx="964362" cy="1097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" name="Text Box 16"/>
            <p:cNvSpPr txBox="1">
              <a:spLocks noChangeArrowheads="1"/>
            </p:cNvSpPr>
            <p:nvPr/>
          </p:nvSpPr>
          <p:spPr bwMode="auto">
            <a:xfrm rot="612865">
              <a:off x="3987843" y="1915696"/>
              <a:ext cx="559146" cy="512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perspectiveContrastingRightFacing"/>
              <a:lightRig rig="threePt" dir="t"/>
            </a:scene3d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400" dirty="0">
                  <a:solidFill>
                    <a:schemeClr val="bg2"/>
                  </a:solidFill>
                  <a:latin typeface="+mn-lt"/>
                </a:rPr>
                <a:t>AD</a:t>
              </a:r>
            </a:p>
          </p:txBody>
        </p:sp>
      </p:grpSp>
      <p:pic>
        <p:nvPicPr>
          <p:cNvPr id="72" name="Picture 1" descr="D:\Aeshen\TechNet 2006\12-December\Msft-longhorn-papers\TDM Deck\Windows Illustration Icons\Serve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0105" y="3730625"/>
            <a:ext cx="515815" cy="5476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3" name="Text Box 7"/>
          <p:cNvSpPr txBox="1">
            <a:spLocks noChangeArrowheads="1"/>
          </p:cNvSpPr>
          <p:nvPr/>
        </p:nvSpPr>
        <p:spPr bwMode="auto">
          <a:xfrm>
            <a:off x="811824" y="3789363"/>
            <a:ext cx="100085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1200" dirty="0">
                <a:latin typeface="+mn-lt"/>
              </a:rPr>
              <a:t>계정</a:t>
            </a:r>
            <a:r>
              <a:rPr lang="en-US" sz="1200" dirty="0">
                <a:latin typeface="+mn-lt"/>
              </a:rPr>
              <a:t/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Federation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Server</a:t>
            </a:r>
            <a:endParaRPr lang="en-US" sz="1200" i="1" dirty="0">
              <a:latin typeface="+mn-lt"/>
            </a:endParaRPr>
          </a:p>
        </p:txBody>
      </p:sp>
      <p:sp>
        <p:nvSpPr>
          <p:cNvPr id="74" name="Text Box 7"/>
          <p:cNvSpPr txBox="1">
            <a:spLocks noChangeArrowheads="1"/>
          </p:cNvSpPr>
          <p:nvPr/>
        </p:nvSpPr>
        <p:spPr bwMode="auto">
          <a:xfrm>
            <a:off x="3786554" y="3763963"/>
            <a:ext cx="100232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1200" dirty="0">
                <a:latin typeface="+mn-lt"/>
              </a:rPr>
              <a:t>리소스       </a:t>
            </a:r>
            <a:r>
              <a:rPr lang="en-US" sz="1200" dirty="0">
                <a:latin typeface="+mn-lt"/>
              </a:rPr>
              <a:t>Federation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Server</a:t>
            </a:r>
            <a:endParaRPr lang="en-US" sz="1200" i="1" dirty="0">
              <a:latin typeface="+mn-lt"/>
            </a:endParaRPr>
          </a:p>
        </p:txBody>
      </p:sp>
      <p:sp>
        <p:nvSpPr>
          <p:cNvPr id="79" name="Line 6"/>
          <p:cNvSpPr>
            <a:spLocks noChangeShapeType="1"/>
          </p:cNvSpPr>
          <p:nvPr/>
        </p:nvSpPr>
        <p:spPr bwMode="auto">
          <a:xfrm flipV="1">
            <a:off x="1819544" y="4184821"/>
            <a:ext cx="1554328" cy="861848"/>
          </a:xfrm>
          <a:prstGeom prst="line">
            <a:avLst/>
          </a:prstGeom>
          <a:noFill/>
          <a:ln w="50800">
            <a:gradFill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5400000" scaled="0"/>
            </a:gra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0" name="Line 6"/>
          <p:cNvSpPr>
            <a:spLocks noChangeShapeType="1"/>
          </p:cNvSpPr>
          <p:nvPr/>
        </p:nvSpPr>
        <p:spPr bwMode="auto">
          <a:xfrm flipV="1">
            <a:off x="1546590" y="4273366"/>
            <a:ext cx="219880" cy="737883"/>
          </a:xfrm>
          <a:prstGeom prst="line">
            <a:avLst/>
          </a:prstGeom>
          <a:noFill/>
          <a:ln w="50800">
            <a:gradFill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5400000" scaled="0"/>
            </a:gra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1" name="Line 6"/>
          <p:cNvSpPr>
            <a:spLocks noChangeShapeType="1"/>
          </p:cNvSpPr>
          <p:nvPr/>
        </p:nvSpPr>
        <p:spPr bwMode="auto">
          <a:xfrm flipH="1">
            <a:off x="1667903" y="4323541"/>
            <a:ext cx="223672" cy="717222"/>
          </a:xfrm>
          <a:prstGeom prst="line">
            <a:avLst/>
          </a:prstGeom>
          <a:noFill/>
          <a:ln w="50800">
            <a:gradFill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5400000" scaled="0"/>
            </a:gra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2" name="Line 6"/>
          <p:cNvSpPr>
            <a:spLocks noChangeShapeType="1"/>
          </p:cNvSpPr>
          <p:nvPr/>
        </p:nvSpPr>
        <p:spPr bwMode="auto">
          <a:xfrm rot="10800000" flipV="1">
            <a:off x="1906738" y="4276318"/>
            <a:ext cx="1554328" cy="861848"/>
          </a:xfrm>
          <a:prstGeom prst="line">
            <a:avLst/>
          </a:prstGeom>
          <a:noFill/>
          <a:ln w="50800">
            <a:gradFill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5400000" scaled="0"/>
            </a:gra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3" name="Line 4"/>
          <p:cNvSpPr>
            <a:spLocks noChangeShapeType="1"/>
          </p:cNvSpPr>
          <p:nvPr/>
        </p:nvSpPr>
        <p:spPr bwMode="auto">
          <a:xfrm flipH="1" flipV="1">
            <a:off x="1675483" y="3334778"/>
            <a:ext cx="219881" cy="371892"/>
          </a:xfrm>
          <a:prstGeom prst="line">
            <a:avLst/>
          </a:prstGeom>
          <a:noFill/>
          <a:ln w="50800">
            <a:gradFill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5400000" scaled="0"/>
            </a:gradFill>
            <a:round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4" name="Line 4"/>
          <p:cNvSpPr>
            <a:spLocks noChangeShapeType="1"/>
          </p:cNvSpPr>
          <p:nvPr/>
        </p:nvSpPr>
        <p:spPr bwMode="auto">
          <a:xfrm rot="10800000" flipH="1" flipV="1">
            <a:off x="1800588" y="3331827"/>
            <a:ext cx="219881" cy="371892"/>
          </a:xfrm>
          <a:prstGeom prst="line">
            <a:avLst/>
          </a:prstGeom>
          <a:noFill/>
          <a:ln w="50800">
            <a:gradFill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5400000" scaled="0"/>
            </a:gradFill>
            <a:round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084385" y="2317751"/>
            <a:ext cx="898281" cy="246221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ko-KR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기업 </a:t>
            </a:r>
            <a:r>
              <a:rPr lang="en-US" altLang="ko-KR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A</a:t>
            </a:r>
            <a:endParaRPr lang="ko-KR" altLang="en-US" sz="1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675185" y="2317751"/>
            <a:ext cx="898281" cy="246221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ko-KR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기업 </a:t>
            </a:r>
            <a:r>
              <a:rPr lang="en-US" altLang="ko-KR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B</a:t>
            </a:r>
            <a:endParaRPr lang="ko-KR" altLang="en-US" sz="1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63" name="Picture 2" descr="D:\Aeshen\TechNet 2006\12-December\Msft-longhorn-papers\TDM Deck\Windows Illustration Icons\Computer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08943" y="4957764"/>
            <a:ext cx="556846" cy="4349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150" name="Picture 9" descr="E:\Clip_Installer\DVD_ART\Artwork_Imagery\HARDWARE_IMAGERY\Illustration - Misc Hardware\Windows Vista Illustration Icons\Generic User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62758" y="5118100"/>
            <a:ext cx="367811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51" name="Picture 2" descr="X:\Clip_Installer\DVD_ART\Artwork_Imagery\Shapes and Graphics\Arrows - arrow\Straight\Double Yellow Arrow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51185" y="3259139"/>
            <a:ext cx="1356946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52" name="Picture 3" descr="internet cloud 75 opac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356339" y="3605213"/>
            <a:ext cx="1016977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Text Box 7"/>
          <p:cNvSpPr txBox="1">
            <a:spLocks noChangeArrowheads="1"/>
          </p:cNvSpPr>
          <p:nvPr/>
        </p:nvSpPr>
        <p:spPr bwMode="auto">
          <a:xfrm>
            <a:off x="2154115" y="3609976"/>
            <a:ext cx="127342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C00000"/>
                </a:solidFill>
                <a:latin typeface="+mn-lt"/>
              </a:rPr>
              <a:t>Federation       </a:t>
            </a:r>
            <a:r>
              <a:rPr lang="ko-KR" altLang="en-US" sz="1200" b="1" dirty="0">
                <a:solidFill>
                  <a:srgbClr val="C00000"/>
                </a:solidFill>
                <a:latin typeface="+mn-lt"/>
              </a:rPr>
              <a:t>트러스트</a:t>
            </a:r>
            <a:endParaRPr lang="en-US" sz="1200" b="1" i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7154" name="Picture 1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116623" y="3011489"/>
            <a:ext cx="429358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55" name="Picture 1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660531" y="3049589"/>
            <a:ext cx="429358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56" name="Text Box 7"/>
          <p:cNvSpPr txBox="1">
            <a:spLocks noChangeArrowheads="1"/>
          </p:cNvSpPr>
          <p:nvPr/>
        </p:nvSpPr>
        <p:spPr bwMode="auto">
          <a:xfrm>
            <a:off x="1157654" y="5500689"/>
            <a:ext cx="6433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>
                <a:latin typeface="맑은 고딕" pitchFamily="50" charset="-127"/>
                <a:ea typeface="맑은 고딕" pitchFamily="50" charset="-127"/>
              </a:rPr>
              <a:t>사용자</a:t>
            </a:r>
            <a:endParaRPr lang="en-US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0"/>
          <p:cNvSpPr>
            <a:spLocks noChangeArrowheads="1"/>
          </p:cNvSpPr>
          <p:nvPr/>
        </p:nvSpPr>
        <p:spPr bwMode="auto">
          <a:xfrm>
            <a:off x="624254" y="2058988"/>
            <a:ext cx="4539762" cy="42084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162000" tIns="36000" bIns="36000"/>
          <a:lstStyle/>
          <a:p>
            <a:pPr marL="182563" lvl="1" indent="-182563">
              <a:spcBef>
                <a:spcPct val="50000"/>
              </a:spcBef>
              <a:buClr>
                <a:schemeClr val="accent1"/>
              </a:buClr>
              <a:defRPr/>
            </a:pPr>
            <a:endParaRPr lang="en-US" altLang="en-US" sz="105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8131" name="Rectangle 10"/>
          <p:cNvSpPr>
            <a:spLocks noChangeArrowheads="1"/>
          </p:cNvSpPr>
          <p:nvPr/>
        </p:nvSpPr>
        <p:spPr bwMode="auto">
          <a:xfrm>
            <a:off x="5578720" y="2066925"/>
            <a:ext cx="2932234" cy="42005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lIns="126000" tIns="118800"/>
          <a:lstStyle/>
          <a:p>
            <a:pPr marL="290513" indent="-290513" defTabSz="1044575">
              <a:spcBef>
                <a:spcPct val="60000"/>
              </a:spcBef>
              <a:buFont typeface="Wingdings" pitchFamily="2" charset="2"/>
              <a:buBlip>
                <a:blip r:embed="rId3"/>
              </a:buBlip>
            </a:pPr>
            <a:endParaRPr lang="en-US" altLang="ko-KR" sz="1600">
              <a:latin typeface="맑은 고딕" pitchFamily="50" charset="-127"/>
              <a:ea typeface="맑은 고딕" pitchFamily="50" charset="-127"/>
            </a:endParaRPr>
          </a:p>
          <a:p>
            <a:pPr marL="290513" indent="-290513" defTabSz="1044575">
              <a:spcBef>
                <a:spcPct val="60000"/>
              </a:spcBef>
              <a:buFont typeface="Wingdings" pitchFamily="2" charset="2"/>
              <a:buBlip>
                <a:blip r:embed="rId3"/>
              </a:buBlip>
            </a:pPr>
            <a:endParaRPr lang="en-US" altLang="ko-KR" sz="1600">
              <a:latin typeface="맑은 고딕" pitchFamily="50" charset="-127"/>
              <a:ea typeface="맑은 고딕" pitchFamily="50" charset="-127"/>
            </a:endParaRPr>
          </a:p>
          <a:p>
            <a:pPr marL="290513" indent="-290513" defTabSz="1044575">
              <a:spcBef>
                <a:spcPct val="60000"/>
              </a:spcBef>
              <a:buFont typeface="Wingdings" pitchFamily="2" charset="2"/>
              <a:buBlip>
                <a:blip r:embed="rId3"/>
              </a:buBlip>
            </a:pPr>
            <a:endParaRPr lang="en-US" altLang="ko-KR" sz="1600">
              <a:latin typeface="맑은 고딕" pitchFamily="50" charset="-127"/>
              <a:ea typeface="맑은 고딕" pitchFamily="50" charset="-127"/>
            </a:endParaRPr>
          </a:p>
          <a:p>
            <a:pPr marL="290513" indent="-290513" defTabSz="1044575">
              <a:spcBef>
                <a:spcPct val="60000"/>
              </a:spcBef>
              <a:buFont typeface="Wingdings" pitchFamily="2" charset="2"/>
              <a:buBlip>
                <a:blip r:embed="rId3"/>
              </a:buBlip>
            </a:pPr>
            <a:endParaRPr lang="en-US" altLang="ko-KR" sz="16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8132" name="Rectangle 11"/>
          <p:cNvSpPr>
            <a:spLocks noChangeArrowheads="1"/>
          </p:cNvSpPr>
          <p:nvPr/>
        </p:nvSpPr>
        <p:spPr bwMode="gray">
          <a:xfrm>
            <a:off x="5578720" y="1784350"/>
            <a:ext cx="2932234" cy="274638"/>
          </a:xfrm>
          <a:prstGeom prst="rect">
            <a:avLst/>
          </a:prstGeom>
          <a:solidFill>
            <a:schemeClr val="hlink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>
              <a:buClr>
                <a:schemeClr val="accent1"/>
              </a:buClr>
              <a:buFont typeface="Monotype Sorts"/>
              <a:buNone/>
            </a:pPr>
            <a:r>
              <a:rPr lang="ko-KR" altLang="en-US" sz="1200" b="1">
                <a:latin typeface="맑은 고딕" pitchFamily="50" charset="-127"/>
                <a:ea typeface="맑은 고딕" pitchFamily="50" charset="-127"/>
              </a:rPr>
              <a:t>주요 기능</a:t>
            </a:r>
            <a:endParaRPr lang="en-US" altLang="ko-KR" sz="1200" b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8133" name="Rectangle 32"/>
          <p:cNvSpPr>
            <a:spLocks noChangeArrowheads="1"/>
          </p:cNvSpPr>
          <p:nvPr/>
        </p:nvSpPr>
        <p:spPr bwMode="auto">
          <a:xfrm>
            <a:off x="624254" y="1784350"/>
            <a:ext cx="4539762" cy="274638"/>
          </a:xfrm>
          <a:prstGeom prst="rect">
            <a:avLst/>
          </a:prstGeom>
          <a:solidFill>
            <a:schemeClr val="hlink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marL="3584575" indent="-3584575" algn="ctr" defTabSz="7607300" eaLnBrk="0" hangingPunct="0">
              <a:lnSpc>
                <a:spcPct val="90000"/>
              </a:lnSpc>
              <a:buClr>
                <a:schemeClr val="accent1"/>
              </a:buClr>
              <a:tabLst>
                <a:tab pos="8289925" algn="r"/>
              </a:tabLst>
            </a:pPr>
            <a:r>
              <a:rPr lang="en-US" altLang="ko-KR" sz="1200" b="1">
                <a:latin typeface="맑은 고딕" pitchFamily="50" charset="-127"/>
                <a:ea typeface="맑은 고딕" pitchFamily="50" charset="-127"/>
              </a:rPr>
              <a:t>AD Rights Management Services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 rot="5400000">
            <a:off x="4145574" y="3873988"/>
            <a:ext cx="2457450" cy="297474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45882"/>
                  <a:invGamma/>
                </a:schemeClr>
              </a:gs>
            </a:gsLst>
            <a:lin ang="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8135" name="Rectangle 10"/>
          <p:cNvSpPr>
            <a:spLocks noChangeArrowheads="1"/>
          </p:cNvSpPr>
          <p:nvPr/>
        </p:nvSpPr>
        <p:spPr bwMode="auto">
          <a:xfrm>
            <a:off x="5578720" y="2058988"/>
            <a:ext cx="2932234" cy="42084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lIns="126000" tIns="118800"/>
          <a:lstStyle/>
          <a:p>
            <a:pPr marL="182563" lvl="1" indent="-182563" defTabSz="1044575" eaLnBrk="0" hangingPunct="0">
              <a:lnSpc>
                <a:spcPct val="150000"/>
              </a:lnSpc>
              <a:spcBef>
                <a:spcPct val="60000"/>
              </a:spcBef>
              <a:buClr>
                <a:srgbClr val="FFCC00"/>
              </a:buClr>
              <a:buSzPct val="80000"/>
              <a:buFontTx/>
              <a:buBlip>
                <a:blip r:embed="rId3"/>
              </a:buBlip>
              <a:tabLst>
                <a:tab pos="177800" algn="l"/>
              </a:tabLst>
            </a:pPr>
            <a:endParaRPr lang="en-US" altLang="ko-KR" sz="1200">
              <a:latin typeface="맑은 고딕" pitchFamily="50" charset="-127"/>
              <a:ea typeface="맑은 고딕" pitchFamily="50" charset="-127"/>
            </a:endParaRPr>
          </a:p>
          <a:p>
            <a:pPr marL="182563" lvl="1" indent="-182563" defTabSz="1044575" eaLnBrk="0" hangingPunct="0">
              <a:lnSpc>
                <a:spcPct val="150000"/>
              </a:lnSpc>
              <a:spcBef>
                <a:spcPct val="60000"/>
              </a:spcBef>
              <a:buClr>
                <a:srgbClr val="FFCC00"/>
              </a:buClr>
              <a:buSzPct val="80000"/>
              <a:buFontTx/>
              <a:buBlip>
                <a:blip r:embed="rId3"/>
              </a:buBlip>
              <a:tabLst>
                <a:tab pos="177800" algn="l"/>
              </a:tabLst>
            </a:pPr>
            <a:r>
              <a:rPr lang="en-US" altLang="ko-KR" sz="1200">
                <a:latin typeface="맑은 고딕" pitchFamily="50" charset="-127"/>
                <a:ea typeface="맑은 고딕" pitchFamily="50" charset="-127"/>
              </a:rPr>
              <a:t>AD RMS </a:t>
            </a:r>
            <a:r>
              <a:rPr lang="ko-KR" altLang="en-US" sz="1200">
                <a:latin typeface="맑은 고딕" pitchFamily="50" charset="-127"/>
                <a:ea typeface="맑은 고딕" pitchFamily="50" charset="-127"/>
              </a:rPr>
              <a:t>는 조직의 디지털 파일에 대한 액세스 보호를 제공</a:t>
            </a:r>
            <a:endParaRPr lang="en-US" altLang="ko-KR" sz="1200">
              <a:latin typeface="맑은 고딕" pitchFamily="50" charset="-127"/>
              <a:ea typeface="맑은 고딕" pitchFamily="50" charset="-127"/>
            </a:endParaRPr>
          </a:p>
          <a:p>
            <a:pPr marL="182563" lvl="1" indent="-182563" defTabSz="1044575" eaLnBrk="0" hangingPunct="0">
              <a:lnSpc>
                <a:spcPct val="150000"/>
              </a:lnSpc>
              <a:spcBef>
                <a:spcPct val="60000"/>
              </a:spcBef>
              <a:buClr>
                <a:srgbClr val="FFCC00"/>
              </a:buClr>
              <a:buSzPct val="80000"/>
              <a:buFontTx/>
              <a:buBlip>
                <a:blip r:embed="rId3"/>
              </a:buBlip>
              <a:tabLst>
                <a:tab pos="177800" algn="l"/>
              </a:tabLst>
            </a:pPr>
            <a:r>
              <a:rPr lang="ko-KR" altLang="en-US" sz="1200">
                <a:latin typeface="맑은 고딕" pitchFamily="50" charset="-127"/>
                <a:ea typeface="맑은 고딕" pitchFamily="50" charset="-127"/>
              </a:rPr>
              <a:t>향상된 설치 및 관리 환경</a:t>
            </a:r>
            <a:endParaRPr lang="en-US" altLang="ko-KR" sz="1200">
              <a:latin typeface="맑은 고딕" pitchFamily="50" charset="-127"/>
              <a:ea typeface="맑은 고딕" pitchFamily="50" charset="-127"/>
            </a:endParaRPr>
          </a:p>
          <a:p>
            <a:pPr marL="182563" lvl="1" indent="-182563" defTabSz="1044575" eaLnBrk="0" hangingPunct="0">
              <a:lnSpc>
                <a:spcPct val="150000"/>
              </a:lnSpc>
              <a:spcBef>
                <a:spcPct val="60000"/>
              </a:spcBef>
              <a:buClr>
                <a:srgbClr val="FFCC00"/>
              </a:buClr>
              <a:buSzPct val="80000"/>
              <a:buFontTx/>
              <a:buBlip>
                <a:blip r:embed="rId3"/>
              </a:buBlip>
              <a:tabLst>
                <a:tab pos="177800" algn="l"/>
              </a:tabLst>
            </a:pPr>
            <a:r>
              <a:rPr lang="en-US" altLang="ko-KR" sz="1200">
                <a:latin typeface="맑은 고딕" pitchFamily="50" charset="-127"/>
                <a:ea typeface="맑은 고딕" pitchFamily="50" charset="-127"/>
              </a:rPr>
              <a:t>AD RMS </a:t>
            </a:r>
            <a:r>
              <a:rPr lang="ko-KR" altLang="en-US" sz="1200">
                <a:latin typeface="맑은 고딕" pitchFamily="50" charset="-127"/>
                <a:ea typeface="맑은 고딕" pitchFamily="50" charset="-127"/>
              </a:rPr>
              <a:t>클러스터의 </a:t>
            </a:r>
            <a:r>
              <a:rPr lang="en-US" altLang="ko-KR" sz="1200">
                <a:latin typeface="맑은 고딕" pitchFamily="50" charset="-127"/>
                <a:ea typeface="맑은 고딕" pitchFamily="50" charset="-127"/>
              </a:rPr>
              <a:t>Self </a:t>
            </a:r>
            <a:r>
              <a:rPr lang="ko-KR" altLang="en-US" sz="1200">
                <a:latin typeface="맑은 고딕" pitchFamily="50" charset="-127"/>
                <a:ea typeface="맑은 고딕" pitchFamily="50" charset="-127"/>
              </a:rPr>
              <a:t>등록</a:t>
            </a:r>
            <a:endParaRPr lang="en-US" altLang="ko-KR" sz="1200">
              <a:latin typeface="맑은 고딕" pitchFamily="50" charset="-127"/>
              <a:ea typeface="맑은 고딕" pitchFamily="50" charset="-127"/>
            </a:endParaRPr>
          </a:p>
          <a:p>
            <a:pPr marL="182563" lvl="1" indent="-182563" defTabSz="1044575" eaLnBrk="0" hangingPunct="0">
              <a:lnSpc>
                <a:spcPct val="150000"/>
              </a:lnSpc>
              <a:spcBef>
                <a:spcPct val="60000"/>
              </a:spcBef>
              <a:buClr>
                <a:srgbClr val="FFCC00"/>
              </a:buClr>
              <a:buSzPct val="80000"/>
              <a:buFontTx/>
              <a:buBlip>
                <a:blip r:embed="rId3"/>
              </a:buBlip>
              <a:tabLst>
                <a:tab pos="177800" algn="l"/>
              </a:tabLst>
            </a:pPr>
            <a:r>
              <a:rPr lang="en-US" altLang="ko-KR" sz="1200">
                <a:latin typeface="맑은 고딕" pitchFamily="50" charset="-127"/>
                <a:ea typeface="맑은 고딕" pitchFamily="50" charset="-127"/>
              </a:rPr>
              <a:t>AD Federation Services</a:t>
            </a:r>
            <a:r>
              <a:rPr lang="ko-KR" altLang="en-US" sz="1200">
                <a:latin typeface="맑은 고딕" pitchFamily="50" charset="-127"/>
                <a:ea typeface="맑은 고딕" pitchFamily="50" charset="-127"/>
              </a:rPr>
              <a:t>와의 통합</a:t>
            </a:r>
            <a:endParaRPr lang="en-US" altLang="ko-KR" sz="1200">
              <a:latin typeface="맑은 고딕" pitchFamily="50" charset="-127"/>
              <a:ea typeface="맑은 고딕" pitchFamily="50" charset="-127"/>
            </a:endParaRPr>
          </a:p>
          <a:p>
            <a:pPr marL="182563" lvl="1" indent="-182563" defTabSz="1044575" eaLnBrk="0" hangingPunct="0">
              <a:lnSpc>
                <a:spcPct val="150000"/>
              </a:lnSpc>
              <a:spcBef>
                <a:spcPct val="60000"/>
              </a:spcBef>
              <a:buClr>
                <a:srgbClr val="FFCC00"/>
              </a:buClr>
              <a:buSzPct val="80000"/>
              <a:buFontTx/>
              <a:buBlip>
                <a:blip r:embed="rId3"/>
              </a:buBlip>
              <a:tabLst>
                <a:tab pos="177800" algn="l"/>
              </a:tabLst>
            </a:pPr>
            <a:r>
              <a:rPr lang="ko-KR" altLang="en-US" sz="1200">
                <a:latin typeface="맑은 고딕" pitchFamily="50" charset="-127"/>
                <a:ea typeface="맑은 고딕" pitchFamily="50" charset="-127"/>
              </a:rPr>
              <a:t>새로운</a:t>
            </a:r>
            <a:r>
              <a:rPr lang="en-US" altLang="ko-KR" sz="1200">
                <a:latin typeface="맑은 고딕" pitchFamily="50" charset="-127"/>
                <a:ea typeface="맑은 고딕" pitchFamily="50" charset="-127"/>
              </a:rPr>
              <a:t> AD RMS </a:t>
            </a:r>
            <a:r>
              <a:rPr lang="ko-KR" altLang="en-US" sz="1200">
                <a:latin typeface="맑은 고딕" pitchFamily="50" charset="-127"/>
                <a:ea typeface="맑은 고딕" pitchFamily="50" charset="-127"/>
              </a:rPr>
              <a:t>서버 역할로 제공</a:t>
            </a:r>
            <a:endParaRPr lang="en-US" altLang="ko-KR" sz="12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Title 24"/>
          <p:cNvSpPr>
            <a:spLocks/>
          </p:cNvSpPr>
          <p:nvPr/>
        </p:nvSpPr>
        <p:spPr bwMode="gray">
          <a:xfrm>
            <a:off x="643304" y="351024"/>
            <a:ext cx="780024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584575" indent="-3584575" defTabSz="7607300" eaLnBrk="0" fontAlgn="t" latinLnBrk="0" hangingPunct="0">
              <a:lnSpc>
                <a:spcPct val="90000"/>
              </a:lnSpc>
              <a:buClr>
                <a:schemeClr val="accent1"/>
              </a:buClr>
              <a:tabLst>
                <a:tab pos="8289925" algn="r"/>
              </a:tabLst>
              <a:defRPr/>
            </a:pPr>
            <a:r>
              <a:rPr lang="en-US" altLang="ko-KR" sz="3200" spc="-150" dirty="0"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latin typeface="맑은 고딕" pitchFamily="50" charset="-127"/>
                <a:ea typeface="맑은 고딕" pitchFamily="50" charset="-127"/>
                <a:cs typeface="Segoe UI" pitchFamily="34" charset="0"/>
              </a:rPr>
              <a:t>AD Rights Management Services</a:t>
            </a:r>
          </a:p>
        </p:txBody>
      </p:sp>
      <p:sp>
        <p:nvSpPr>
          <p:cNvPr id="48137" name="Rectangle 7"/>
          <p:cNvSpPr>
            <a:spLocks noChangeArrowheads="1"/>
          </p:cNvSpPr>
          <p:nvPr/>
        </p:nvSpPr>
        <p:spPr bwMode="auto">
          <a:xfrm>
            <a:off x="734159" y="901700"/>
            <a:ext cx="7685942" cy="646331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7607300" fontAlgn="t">
              <a:buClr>
                <a:schemeClr val="accent1"/>
              </a:buClr>
            </a:pPr>
            <a:r>
              <a:rPr lang="en-US" altLang="ko-KR" sz="140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Windows Server 2008 Active Directory Rights Management Services 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는 디지털 정보가 무단으로 사용되지 않도록 보호하기 위해 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RMS 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지원 응용 프로그램에서 사용되는 정보 보호 기술입니다</a:t>
            </a:r>
            <a:r>
              <a:rPr lang="en-US" altLang="ko-KR" sz="1400" dirty="0">
                <a:ea typeface="맑은 고딕" pitchFamily="50" charset="-127"/>
                <a:cs typeface="Arial" pitchFamily="34" charset="0"/>
              </a:rPr>
              <a:t>.</a:t>
            </a:r>
            <a:endParaRPr lang="ko-KR" altLang="en-US" sz="1400" dirty="0"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grpSp>
        <p:nvGrpSpPr>
          <p:cNvPr id="2" name="그룹 48"/>
          <p:cNvGrpSpPr>
            <a:grpSpLocks/>
          </p:cNvGrpSpPr>
          <p:nvPr/>
        </p:nvGrpSpPr>
        <p:grpSpPr bwMode="auto">
          <a:xfrm>
            <a:off x="994997" y="2416176"/>
            <a:ext cx="3590192" cy="3427413"/>
            <a:chOff x="1077913" y="2416175"/>
            <a:chExt cx="3889375" cy="3427413"/>
          </a:xfrm>
        </p:grpSpPr>
        <p:sp>
          <p:nvSpPr>
            <p:cNvPr id="27" name="Line 4"/>
            <p:cNvSpPr>
              <a:spLocks noChangeShapeType="1"/>
            </p:cNvSpPr>
            <p:nvPr/>
          </p:nvSpPr>
          <p:spPr bwMode="auto">
            <a:xfrm flipH="1" flipV="1">
              <a:off x="3078021" y="3869453"/>
              <a:ext cx="788154" cy="889998"/>
            </a:xfrm>
            <a:prstGeom prst="line">
              <a:avLst/>
            </a:prstGeom>
            <a:noFill/>
            <a:ln w="50800">
              <a:gradFill>
                <a:gsLst>
                  <a:gs pos="0">
                    <a:srgbClr val="E6DCAC"/>
                  </a:gs>
                  <a:gs pos="12000">
                    <a:srgbClr val="E6D78A"/>
                  </a:gs>
                  <a:gs pos="30000">
                    <a:srgbClr val="C7AC4C"/>
                  </a:gs>
                  <a:gs pos="45000">
                    <a:srgbClr val="E6D78A"/>
                  </a:gs>
                  <a:gs pos="77000">
                    <a:srgbClr val="C7AC4C"/>
                  </a:gs>
                  <a:gs pos="100000">
                    <a:srgbClr val="E6DCAC"/>
                  </a:gs>
                </a:gsLst>
                <a:lin ang="5400000" scaled="0"/>
              </a:gradFill>
              <a:round/>
              <a:headEnd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8" name="Line 5"/>
            <p:cNvSpPr>
              <a:spLocks noChangeShapeType="1"/>
            </p:cNvSpPr>
            <p:nvPr/>
          </p:nvSpPr>
          <p:spPr bwMode="auto">
            <a:xfrm>
              <a:off x="3270761" y="3869453"/>
              <a:ext cx="715176" cy="838539"/>
            </a:xfrm>
            <a:prstGeom prst="line">
              <a:avLst/>
            </a:prstGeom>
            <a:noFill/>
            <a:ln w="50800">
              <a:gradFill>
                <a:gsLst>
                  <a:gs pos="0">
                    <a:srgbClr val="E6DCAC"/>
                  </a:gs>
                  <a:gs pos="12000">
                    <a:srgbClr val="E6D78A"/>
                  </a:gs>
                  <a:gs pos="30000">
                    <a:srgbClr val="C7AC4C"/>
                  </a:gs>
                  <a:gs pos="45000">
                    <a:srgbClr val="E6D78A"/>
                  </a:gs>
                  <a:gs pos="77000">
                    <a:srgbClr val="C7AC4C"/>
                  </a:gs>
                  <a:gs pos="100000">
                    <a:srgbClr val="E6DCAC"/>
                  </a:gs>
                </a:gsLst>
                <a:lin ang="5400000" scaled="0"/>
              </a:gradFill>
              <a:round/>
              <a:headEnd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9" name="Line 6"/>
            <p:cNvSpPr>
              <a:spLocks noChangeShapeType="1"/>
            </p:cNvSpPr>
            <p:nvPr/>
          </p:nvSpPr>
          <p:spPr bwMode="auto">
            <a:xfrm>
              <a:off x="2390788" y="4529328"/>
              <a:ext cx="1228712" cy="0"/>
            </a:xfrm>
            <a:prstGeom prst="line">
              <a:avLst/>
            </a:prstGeom>
            <a:noFill/>
            <a:ln w="50800">
              <a:gradFill>
                <a:gsLst>
                  <a:gs pos="0">
                    <a:srgbClr val="E6DCAC"/>
                  </a:gs>
                  <a:gs pos="12000">
                    <a:srgbClr val="E6D78A"/>
                  </a:gs>
                  <a:gs pos="30000">
                    <a:srgbClr val="C7AC4C"/>
                  </a:gs>
                  <a:gs pos="45000">
                    <a:srgbClr val="E6D78A"/>
                  </a:gs>
                  <a:gs pos="77000">
                    <a:srgbClr val="C7AC4C"/>
                  </a:gs>
                  <a:gs pos="100000">
                    <a:srgbClr val="E6DCAC"/>
                  </a:gs>
                </a:gsLst>
                <a:lin ang="5400000" scaled="0"/>
              </a:gradFill>
              <a:round/>
              <a:headEnd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0" name="Line 15"/>
            <p:cNvSpPr>
              <a:spLocks noChangeShapeType="1"/>
            </p:cNvSpPr>
            <p:nvPr/>
          </p:nvSpPr>
          <p:spPr bwMode="auto">
            <a:xfrm flipH="1" flipV="1">
              <a:off x="1921587" y="2615184"/>
              <a:ext cx="642463" cy="0"/>
            </a:xfrm>
            <a:prstGeom prst="line">
              <a:avLst/>
            </a:prstGeom>
            <a:noFill/>
            <a:ln w="50800">
              <a:gradFill flip="none" rotWithShape="1">
                <a:gsLst>
                  <a:gs pos="0">
                    <a:srgbClr val="E6DCAC"/>
                  </a:gs>
                  <a:gs pos="12000">
                    <a:srgbClr val="E6D78A"/>
                  </a:gs>
                  <a:gs pos="30000">
                    <a:srgbClr val="C7AC4C"/>
                  </a:gs>
                  <a:gs pos="45000">
                    <a:srgbClr val="E6D78A"/>
                  </a:gs>
                  <a:gs pos="77000">
                    <a:srgbClr val="C7AC4C"/>
                  </a:gs>
                  <a:gs pos="100000">
                    <a:srgbClr val="E6DCAC"/>
                  </a:gs>
                </a:gsLst>
                <a:lin ang="2700000" scaled="0"/>
                <a:tileRect/>
              </a:gradFill>
              <a:round/>
              <a:headEnd type="triangl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1" name="Line 22"/>
            <p:cNvSpPr>
              <a:spLocks noChangeShapeType="1"/>
            </p:cNvSpPr>
            <p:nvPr/>
          </p:nvSpPr>
          <p:spPr bwMode="auto">
            <a:xfrm flipH="1" flipV="1">
              <a:off x="3397250" y="3206755"/>
              <a:ext cx="690649" cy="2629"/>
            </a:xfrm>
            <a:prstGeom prst="line">
              <a:avLst/>
            </a:prstGeom>
            <a:noFill/>
            <a:ln w="50800">
              <a:gradFill>
                <a:gsLst>
                  <a:gs pos="0">
                    <a:srgbClr val="E6DCAC"/>
                  </a:gs>
                  <a:gs pos="12000">
                    <a:srgbClr val="E6D78A"/>
                  </a:gs>
                  <a:gs pos="30000">
                    <a:srgbClr val="C7AC4C"/>
                  </a:gs>
                  <a:gs pos="45000">
                    <a:srgbClr val="E6D78A"/>
                  </a:gs>
                  <a:gs pos="77000">
                    <a:srgbClr val="C7AC4C"/>
                  </a:gs>
                  <a:gs pos="100000">
                    <a:srgbClr val="E6DCAC"/>
                  </a:gs>
                </a:gsLst>
                <a:lin ang="5400000" scaled="0"/>
              </a:gradFill>
              <a:round/>
              <a:headEnd type="triangl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2" name="Line 27"/>
            <p:cNvSpPr>
              <a:spLocks noChangeShapeType="1"/>
            </p:cNvSpPr>
            <p:nvPr/>
          </p:nvSpPr>
          <p:spPr bwMode="auto">
            <a:xfrm flipH="1">
              <a:off x="2307065" y="3912833"/>
              <a:ext cx="385478" cy="694080"/>
            </a:xfrm>
            <a:prstGeom prst="line">
              <a:avLst/>
            </a:prstGeom>
            <a:noFill/>
            <a:ln w="50800">
              <a:gradFill>
                <a:gsLst>
                  <a:gs pos="0">
                    <a:srgbClr val="E6DCAC"/>
                  </a:gs>
                  <a:gs pos="12000">
                    <a:srgbClr val="E6D78A"/>
                  </a:gs>
                  <a:gs pos="30000">
                    <a:srgbClr val="C7AC4C"/>
                  </a:gs>
                  <a:gs pos="45000">
                    <a:srgbClr val="E6D78A"/>
                  </a:gs>
                  <a:gs pos="77000">
                    <a:srgbClr val="C7AC4C"/>
                  </a:gs>
                  <a:gs pos="100000">
                    <a:srgbClr val="E6DCAC"/>
                  </a:gs>
                </a:gsLst>
                <a:lin ang="5400000" scaled="0"/>
              </a:gradFill>
              <a:prstDash val="sysDot"/>
              <a:round/>
              <a:headEnd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4" name="Group 37"/>
            <p:cNvGrpSpPr>
              <a:grpSpLocks/>
            </p:cNvGrpSpPr>
            <p:nvPr/>
          </p:nvGrpSpPr>
          <p:grpSpPr bwMode="auto">
            <a:xfrm>
              <a:off x="1077913" y="4715258"/>
              <a:ext cx="2000108" cy="1128330"/>
              <a:chOff x="164646" y="4322557"/>
              <a:chExt cx="2372248" cy="1362088"/>
            </a:xfrm>
          </p:grpSpPr>
          <p:sp>
            <p:nvSpPr>
              <p:cNvPr id="48184" name="Text Box 7"/>
              <p:cNvSpPr txBox="1">
                <a:spLocks noChangeArrowheads="1"/>
              </p:cNvSpPr>
              <p:nvPr/>
            </p:nvSpPr>
            <p:spPr bwMode="auto">
              <a:xfrm>
                <a:off x="164646" y="5350200"/>
                <a:ext cx="2372248" cy="3344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ko-KR" altLang="en-US" sz="1200" i="1">
                    <a:latin typeface="맑은 고딕" pitchFamily="50" charset="-127"/>
                    <a:ea typeface="맑은 고딕" pitchFamily="50" charset="-127"/>
                  </a:rPr>
                  <a:t>정보 생성자</a:t>
                </a:r>
                <a:endParaRPr lang="en-US" altLang="ko-KR" sz="1200" i="1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pic>
            <p:nvPicPr>
              <p:cNvPr id="57" name="Picture 2" descr="D:\Aeshen\TechNet 2006\12-December\Msft-longhorn-papers\TDM Deck\Windows Illustration Icons\Computer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01056" y="4322095"/>
                <a:ext cx="1071353" cy="107126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58" name="Picture 3" descr="D:\Aeshen\TechNet 2006\12-December\Msft-longhorn-papers\TDM Deck\Windows Illustration Icons\Female User.pn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56906" y="4360422"/>
                <a:ext cx="1173029" cy="1213072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pic>
          <p:nvPicPr>
            <p:cNvPr id="34" name="Picture 1" descr="D:\Aeshen\TechNet 2006\12-December\Msft-longhorn-papers\TDM Deck\Windows Illustration Icons\Server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597150" y="2416175"/>
              <a:ext cx="930275" cy="124936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5" name="Group 58"/>
            <p:cNvGrpSpPr>
              <a:grpSpLocks/>
            </p:cNvGrpSpPr>
            <p:nvPr/>
          </p:nvGrpSpPr>
          <p:grpSpPr bwMode="auto">
            <a:xfrm>
              <a:off x="1742616" y="4434708"/>
              <a:ext cx="581924" cy="570513"/>
              <a:chOff x="-1053488" y="3114000"/>
              <a:chExt cx="689503" cy="689503"/>
            </a:xfrm>
          </p:grpSpPr>
          <p:pic>
            <p:nvPicPr>
              <p:cNvPr id="52" name="Picture 5" descr="D:\Aeshen\TechNet 2006\12-December\Msft-longhorn-papers\TDM Deck\Windows Illustration Icons\Generic Doc.png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-1052944" y="3114927"/>
                <a:ext cx="688438" cy="688778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53" name="Picture 2" descr="D:\Aeshen\Templates\Sample Documents\New Graphics\Shapes and Graphics\Symbols\green checkmark2.png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-941966" y="3147544"/>
                <a:ext cx="242646" cy="237906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54" name="Picture 4" descr="D:\Aeshen\Templates\Sample Documents\New Graphics\Shapes and Graphics\Symbols\minus.pn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-943847" y="3395043"/>
                <a:ext cx="238885" cy="109361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55" name="Picture 2" descr="D:\Aeshen\Templates\Sample Documents\New Graphics\Shapes and Graphics\Symbols\green checkmark2.pn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-943847" y="3506321"/>
                <a:ext cx="240765" cy="235988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6" name="Group 38"/>
            <p:cNvGrpSpPr>
              <a:grpSpLocks/>
            </p:cNvGrpSpPr>
            <p:nvPr/>
          </p:nvGrpSpPr>
          <p:grpSpPr bwMode="auto">
            <a:xfrm>
              <a:off x="3370263" y="4715258"/>
              <a:ext cx="1597024" cy="1128321"/>
              <a:chOff x="2882933" y="4322178"/>
              <a:chExt cx="1893528" cy="1362471"/>
            </a:xfrm>
          </p:grpSpPr>
          <p:sp>
            <p:nvSpPr>
              <p:cNvPr id="48177" name="Text Box 8"/>
              <p:cNvSpPr txBox="1">
                <a:spLocks noChangeArrowheads="1"/>
              </p:cNvSpPr>
              <p:nvPr/>
            </p:nvSpPr>
            <p:spPr bwMode="auto">
              <a:xfrm>
                <a:off x="3049356" y="5350107"/>
                <a:ext cx="1727105" cy="3345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/>
                <a:r>
                  <a:rPr lang="ko-KR" altLang="en-US" sz="1200" i="1">
                    <a:latin typeface="맑은 고딕" pitchFamily="50" charset="-127"/>
                    <a:ea typeface="맑은 고딕" pitchFamily="50" charset="-127"/>
                  </a:rPr>
                  <a:t>정보 수신자</a:t>
                </a:r>
                <a:endParaRPr lang="en-US" altLang="ko-KR" sz="1200" i="1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pic>
            <p:nvPicPr>
              <p:cNvPr id="50" name="Picture 2" descr="D:\Aeshen\TechNet 2006\12-December\Msft-longhorn-papers\TDM Deck\Windows Illustration Icons\Computer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479601" y="4321716"/>
                <a:ext cx="1072874" cy="107157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51" name="Picture 4" descr="D:\Aeshen\TechNet 2006\12-December\Msft-longhorn-papers\TDM Deck\Windows Illustration Icons\Male User.png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 flipH="1">
                <a:off x="2882933" y="4377307"/>
                <a:ext cx="1082285" cy="1117575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8" name="Group 60"/>
            <p:cNvGrpSpPr>
              <a:grpSpLocks/>
            </p:cNvGrpSpPr>
            <p:nvPr/>
          </p:nvGrpSpPr>
          <p:grpSpPr bwMode="auto">
            <a:xfrm>
              <a:off x="3982590" y="4383441"/>
              <a:ext cx="580688" cy="571828"/>
              <a:chOff x="-1053488" y="3114000"/>
              <a:chExt cx="689503" cy="689503"/>
            </a:xfrm>
          </p:grpSpPr>
          <p:pic>
            <p:nvPicPr>
              <p:cNvPr id="45" name="Picture 5" descr="D:\Aeshen\TechNet 2006\12-December\Msft-longhorn-papers\TDM Deck\Windows Illustration Icons\Generic Doc.png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-1052956" y="3113574"/>
                <a:ext cx="689903" cy="689108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46" name="Picture 2" descr="D:\Aeshen\Templates\Sample Documents\New Graphics\Shapes and Graphics\Symbols\green checkmark2.png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-941743" y="3146115"/>
                <a:ext cx="243163" cy="237359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47" name="Picture 4" descr="D:\Aeshen\Templates\Sample Documents\New Graphics\Shapes and Graphics\Symbols\minus.png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-945513" y="3393046"/>
                <a:ext cx="241278" cy="111023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48" name="Picture 2" descr="D:\Aeshen\Templates\Sample Documents\New Graphics\Shapes and Graphics\Symbols\green checkmark2.png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-945513" y="3504069"/>
                <a:ext cx="243163" cy="239273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38" name="Text Box 16"/>
            <p:cNvSpPr txBox="1">
              <a:spLocks noChangeArrowheads="1"/>
            </p:cNvSpPr>
            <p:nvPr/>
          </p:nvSpPr>
          <p:spPr bwMode="auto">
            <a:xfrm rot="612865">
              <a:off x="2823524" y="2578100"/>
              <a:ext cx="792991" cy="846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perspectiveContrastingRightFacing"/>
              <a:lightRig rig="threePt" dir="t"/>
            </a:scene3d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400" dirty="0">
                  <a:solidFill>
                    <a:schemeClr val="bg2"/>
                  </a:solidFill>
                  <a:latin typeface="맑은 고딕" pitchFamily="50" charset="-127"/>
                  <a:ea typeface="맑은 고딕" pitchFamily="50" charset="-127"/>
                </a:rPr>
                <a:t>RMS   Server</a:t>
              </a:r>
            </a:p>
            <a:p>
              <a:pPr>
                <a:spcBef>
                  <a:spcPct val="50000"/>
                </a:spcBef>
                <a:defRPr/>
              </a:pPr>
              <a:endParaRPr lang="en-US" sz="1400" dirty="0">
                <a:solidFill>
                  <a:schemeClr val="bg2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9" name="Group 43"/>
            <p:cNvGrpSpPr>
              <a:grpSpLocks/>
            </p:cNvGrpSpPr>
            <p:nvPr/>
          </p:nvGrpSpPr>
          <p:grpSpPr bwMode="auto">
            <a:xfrm>
              <a:off x="1285478" y="2727113"/>
              <a:ext cx="885581" cy="938585"/>
              <a:chOff x="410172" y="1920240"/>
              <a:chExt cx="1051240" cy="1133933"/>
            </a:xfrm>
          </p:grpSpPr>
          <p:pic>
            <p:nvPicPr>
              <p:cNvPr id="42" name="Picture 1" descr="D:\Aeshen\TechNet 2006\12-December\Msft-longhorn-papers\TDM Deck\Windows Illustration Icons\Server.png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10643" y="1920496"/>
                <a:ext cx="829163" cy="113348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43" name="Text Box 16"/>
              <p:cNvSpPr txBox="1">
                <a:spLocks noChangeArrowheads="1"/>
              </p:cNvSpPr>
              <p:nvPr/>
            </p:nvSpPr>
            <p:spPr bwMode="auto">
              <a:xfrm rot="612865">
                <a:off x="642909" y="2009626"/>
                <a:ext cx="818503" cy="3718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perspectiveContrastingRightFacing"/>
                <a:lightRig rig="threePt" dir="t"/>
              </a:scene3d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400" dirty="0">
                    <a:solidFill>
                      <a:schemeClr val="bg2"/>
                    </a:solidFill>
                    <a:latin typeface="맑은 고딕" pitchFamily="50" charset="-127"/>
                    <a:ea typeface="맑은 고딕" pitchFamily="50" charset="-127"/>
                  </a:rPr>
                  <a:t>SQL</a:t>
                </a:r>
              </a:p>
            </p:txBody>
          </p:sp>
          <p:pic>
            <p:nvPicPr>
              <p:cNvPr id="44" name="Picture 1" descr="D:\Aeshen\TechNet 2006\12-December\Msft-longhorn-papers\TDM Deck\Windows Illustration Icons\New\cylinder_data_aqua.png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757384" y="2576420"/>
                <a:ext cx="367471" cy="446873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pic>
          <p:nvPicPr>
            <p:cNvPr id="48168" name="Picture 1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4029539" y="2702138"/>
              <a:ext cx="937749" cy="1047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" name="Text Box 16"/>
            <p:cNvSpPr txBox="1">
              <a:spLocks noChangeArrowheads="1"/>
            </p:cNvSpPr>
            <p:nvPr/>
          </p:nvSpPr>
          <p:spPr bwMode="auto">
            <a:xfrm rot="612865">
              <a:off x="4371887" y="2781161"/>
              <a:ext cx="471430" cy="307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perspectiveContrastingRightFacing"/>
              <a:lightRig rig="threePt" dir="t"/>
            </a:scene3d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400" dirty="0">
                  <a:solidFill>
                    <a:schemeClr val="bg2"/>
                  </a:solidFill>
                  <a:latin typeface="맑은 고딕" pitchFamily="50" charset="-127"/>
                  <a:ea typeface="맑은 고딕" pitchFamily="50" charset="-127"/>
                </a:rPr>
                <a:t>AD</a:t>
              </a:r>
            </a:p>
          </p:txBody>
        </p:sp>
      </p:grpSp>
      <p:pic>
        <p:nvPicPr>
          <p:cNvPr id="48139" name="Picture 72" descr="ICON_Outlook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625969" y="4549775"/>
            <a:ext cx="24765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0" name="Picture 80" descr="ICON_Word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527789" y="4759326"/>
            <a:ext cx="20955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1" name="Picture 81" descr="ICON_Excel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2650881" y="4905375"/>
            <a:ext cx="197826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2" name="Picture 82" descr="ICON_Powerpoint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2749061" y="4762500"/>
            <a:ext cx="206620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4"/>
          <p:cNvSpPr>
            <a:spLocks/>
          </p:cNvSpPr>
          <p:nvPr/>
        </p:nvSpPr>
        <p:spPr bwMode="gray">
          <a:xfrm>
            <a:off x="643304" y="351024"/>
            <a:ext cx="780024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584575" indent="-3584575" defTabSz="7607300" eaLnBrk="0" fontAlgn="t" latinLnBrk="0" hangingPunct="0">
              <a:lnSpc>
                <a:spcPct val="90000"/>
              </a:lnSpc>
              <a:buClr>
                <a:schemeClr val="accent1"/>
              </a:buClr>
              <a:tabLst>
                <a:tab pos="8289925" algn="r"/>
              </a:tabLst>
              <a:defRPr/>
            </a:pPr>
            <a:r>
              <a:rPr lang="en-US" altLang="ko-KR" sz="3200" spc="-150" dirty="0"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latin typeface="맑은 고딕" pitchFamily="50" charset="-127"/>
                <a:ea typeface="맑은 고딕" pitchFamily="50" charset="-127"/>
                <a:cs typeface="Segoe UI" pitchFamily="34" charset="0"/>
              </a:rPr>
              <a:t>Windows Server 2008 for Developers</a:t>
            </a:r>
            <a:endParaRPr lang="en-GB" altLang="ko-KR" sz="3200" spc="-150" dirty="0">
              <a:gradFill flip="none" rotWithShape="1">
                <a:gsLst>
                  <a:gs pos="28000">
                    <a:srgbClr val="FEF9DA"/>
                  </a:gs>
                  <a:gs pos="52000">
                    <a:srgbClr val="FCE974"/>
                  </a:gs>
                  <a:gs pos="68000">
                    <a:srgbClr val="F79A1D"/>
                  </a:gs>
                </a:gsLst>
                <a:lin ang="5400000" scaled="1"/>
                <a:tileRect/>
              </a:gradFill>
              <a:effectLst>
                <a:outerShdw blurRad="88900" dist="12700" dir="2700000" algn="tl" rotWithShape="0">
                  <a:prstClr val="black"/>
                </a:outerShdw>
              </a:effectLst>
              <a:latin typeface="맑은 고딕" pitchFamily="50" charset="-127"/>
              <a:ea typeface="맑은 고딕" pitchFamily="50" charset="-127"/>
              <a:cs typeface="Segoe UI" pitchFamily="34" charset="0"/>
            </a:endParaRPr>
          </a:p>
        </p:txBody>
      </p:sp>
      <p:sp>
        <p:nvSpPr>
          <p:cNvPr id="63" name="Rectangle 3"/>
          <p:cNvSpPr>
            <a:spLocks noChangeArrowheads="1"/>
          </p:cNvSpPr>
          <p:nvPr/>
        </p:nvSpPr>
        <p:spPr bwMode="auto">
          <a:xfrm>
            <a:off x="643304" y="1808163"/>
            <a:ext cx="7917473" cy="4500562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DDDDDD"/>
            </a:solidFill>
            <a:miter lim="800000"/>
            <a:headEnd/>
            <a:tailEnd/>
          </a:ln>
          <a:effectLst>
            <a:outerShdw dist="71842" dir="2700000" algn="ctr" rotWithShape="0">
              <a:srgbClr val="C0C0C0"/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ko-KR" altLang="en-US">
              <a:solidFill>
                <a:schemeClr val="bg2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9156" name="Text Box 47"/>
          <p:cNvSpPr txBox="1">
            <a:spLocks noChangeArrowheads="1"/>
          </p:cNvSpPr>
          <p:nvPr/>
        </p:nvSpPr>
        <p:spPr bwMode="auto">
          <a:xfrm>
            <a:off x="1781908" y="5607051"/>
            <a:ext cx="6400800" cy="341313"/>
          </a:xfrm>
          <a:prstGeom prst="rect">
            <a:avLst/>
          </a:prstGeom>
          <a:solidFill>
            <a:srgbClr val="BEC8D2">
              <a:alpha val="25098"/>
            </a:srgbClr>
          </a:solidFill>
          <a:ln w="3175" algn="ctr">
            <a:solidFill>
              <a:srgbClr val="DDDDDD"/>
            </a:solidFill>
            <a:prstDash val="sysDot"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820738"/>
            <a:r>
              <a:rPr lang="en-US" altLang="ko-KR" sz="1600" b="1">
                <a:solidFill>
                  <a:schemeClr val="bg2"/>
                </a:solidFill>
                <a:latin typeface="맑은 고딕" pitchFamily="50" charset="-127"/>
                <a:ea typeface="맑은 고딕" pitchFamily="50" charset="-127"/>
              </a:rPr>
              <a:t>Integrated Hypervisor</a:t>
            </a:r>
          </a:p>
        </p:txBody>
      </p:sp>
      <p:sp>
        <p:nvSpPr>
          <p:cNvPr id="65" name="Rectangle 4" descr="50%"/>
          <p:cNvSpPr>
            <a:spLocks noChangeArrowheads="1"/>
          </p:cNvSpPr>
          <p:nvPr/>
        </p:nvSpPr>
        <p:spPr bwMode="auto">
          <a:xfrm>
            <a:off x="1781908" y="4151314"/>
            <a:ext cx="6400800" cy="1368425"/>
          </a:xfrm>
          <a:prstGeom prst="rect">
            <a:avLst/>
          </a:prstGeom>
          <a:pattFill prst="pct50">
            <a:fgClr>
              <a:srgbClr val="FFCC99"/>
            </a:fgClr>
            <a:bgClr>
              <a:srgbClr val="FFFFFF"/>
            </a:bgClr>
          </a:pattFill>
          <a:ln w="12700" algn="ctr">
            <a:noFill/>
            <a:miter lim="800000"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lIns="36000" tIns="36000" rIns="36000" bIns="36000" anchor="ctr"/>
          <a:lstStyle/>
          <a:p>
            <a:pPr algn="ctr">
              <a:buClr>
                <a:schemeClr val="accent1"/>
              </a:buClr>
              <a:buFont typeface="Monotype Sorts" pitchFamily="2" charset="2"/>
              <a:buNone/>
              <a:defRPr/>
            </a:pPr>
            <a:endParaRPr lang="ko-KR" altLang="en-US">
              <a:solidFill>
                <a:schemeClr val="bg2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8" name="Rectangle 7" descr="60%"/>
          <p:cNvSpPr>
            <a:spLocks noChangeArrowheads="1"/>
          </p:cNvSpPr>
          <p:nvPr/>
        </p:nvSpPr>
        <p:spPr bwMode="auto">
          <a:xfrm>
            <a:off x="1043354" y="2200275"/>
            <a:ext cx="637443" cy="3748088"/>
          </a:xfrm>
          <a:prstGeom prst="rect">
            <a:avLst/>
          </a:prstGeom>
          <a:pattFill prst="pct60">
            <a:fgClr>
              <a:srgbClr val="FF9900"/>
            </a:fgClr>
            <a:bgClr>
              <a:srgbClr val="FFFFFF"/>
            </a:bgClr>
          </a:pattFill>
          <a:ln w="12700" algn="ctr">
            <a:noFill/>
            <a:miter lim="800000"/>
            <a:headEnd/>
            <a:tailEnd/>
          </a:ln>
          <a:effectLst>
            <a:outerShdw dist="45791" dir="2021404" algn="ctr" rotWithShape="0">
              <a:srgbClr val="B2B2B2"/>
            </a:outerShdw>
          </a:effectLst>
        </p:spPr>
        <p:txBody>
          <a:bodyPr lIns="36000" tIns="36000" rIns="36000" bIns="36000" anchor="ctr"/>
          <a:lstStyle/>
          <a:p>
            <a:pPr algn="ctr">
              <a:buClr>
                <a:schemeClr val="accent1"/>
              </a:buClr>
              <a:buFont typeface="Monotype Sorts" pitchFamily="2" charset="2"/>
              <a:buNone/>
              <a:defRPr/>
            </a:pPr>
            <a:endParaRPr lang="ko-KR" altLang="en-US">
              <a:solidFill>
                <a:schemeClr val="bg2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0" name="Rectangle 5" descr="60%"/>
          <p:cNvSpPr>
            <a:spLocks noChangeArrowheads="1"/>
          </p:cNvSpPr>
          <p:nvPr/>
        </p:nvSpPr>
        <p:spPr bwMode="auto">
          <a:xfrm>
            <a:off x="5105400" y="2200275"/>
            <a:ext cx="3077308" cy="1879600"/>
          </a:xfrm>
          <a:prstGeom prst="rect">
            <a:avLst/>
          </a:prstGeom>
          <a:pattFill prst="pct60">
            <a:fgClr>
              <a:srgbClr val="FFCC66"/>
            </a:fgClr>
            <a:bgClr>
              <a:srgbClr val="FFFFFF"/>
            </a:bgClr>
          </a:pattFill>
          <a:ln w="12700" algn="ctr">
            <a:noFill/>
            <a:miter lim="800000"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lIns="36000" tIns="36000" rIns="36000" bIns="36000" anchor="ctr"/>
          <a:lstStyle/>
          <a:p>
            <a:pPr algn="ctr">
              <a:buClr>
                <a:schemeClr val="accent1"/>
              </a:buClr>
              <a:buFont typeface="Monotype Sorts" pitchFamily="2" charset="2"/>
              <a:buNone/>
              <a:defRPr/>
            </a:pPr>
            <a:endParaRPr lang="ko-KR" altLang="en-US">
              <a:solidFill>
                <a:schemeClr val="bg2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1" name="Rectangle 5" descr="60%"/>
          <p:cNvSpPr>
            <a:spLocks noChangeArrowheads="1"/>
          </p:cNvSpPr>
          <p:nvPr/>
        </p:nvSpPr>
        <p:spPr bwMode="auto">
          <a:xfrm>
            <a:off x="1781908" y="2200275"/>
            <a:ext cx="3077308" cy="1879600"/>
          </a:xfrm>
          <a:prstGeom prst="rect">
            <a:avLst/>
          </a:prstGeom>
          <a:pattFill prst="pct70">
            <a:fgClr>
              <a:srgbClr val="FFCC00"/>
            </a:fgClr>
            <a:bgClr>
              <a:srgbClr val="FFFFFF"/>
            </a:bgClr>
          </a:pattFill>
          <a:ln w="12700" algn="ctr">
            <a:noFill/>
            <a:miter lim="800000"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lIns="36000" tIns="36000" rIns="36000" bIns="36000" anchor="ctr"/>
          <a:lstStyle/>
          <a:p>
            <a:pPr algn="ctr">
              <a:buClr>
                <a:schemeClr val="accent1"/>
              </a:buClr>
              <a:defRPr/>
            </a:pPr>
            <a:endParaRPr lang="ko-KR" altLang="en-US">
              <a:solidFill>
                <a:schemeClr val="bg2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9" name="Rectangle 16"/>
          <p:cNvSpPr>
            <a:spLocks noChangeArrowheads="1"/>
          </p:cNvSpPr>
          <p:nvPr/>
        </p:nvSpPr>
        <p:spPr bwMode="auto">
          <a:xfrm>
            <a:off x="2017835" y="2746376"/>
            <a:ext cx="2584938" cy="207963"/>
          </a:xfrm>
          <a:prstGeom prst="rect">
            <a:avLst/>
          </a:prstGeom>
          <a:gradFill rotWithShape="1">
            <a:gsLst>
              <a:gs pos="0">
                <a:srgbClr val="BEC8D2">
                  <a:gamma/>
                  <a:tint val="23922"/>
                  <a:invGamma/>
                </a:srgbClr>
              </a:gs>
              <a:gs pos="100000">
                <a:srgbClr val="BEC8D2"/>
              </a:gs>
            </a:gsLst>
            <a:lin ang="2700000" scaled="1"/>
          </a:gradFill>
          <a:ln w="12700" algn="ctr">
            <a:solidFill>
              <a:srgbClr val="F0F0F0"/>
            </a:solidFill>
            <a:miter lim="800000"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lIns="36000" tIns="36000" rIns="36000" bIns="36000" anchor="ctr"/>
          <a:lstStyle/>
          <a:p>
            <a:pPr algn="ctr">
              <a:buClr>
                <a:schemeClr val="accent1"/>
              </a:buClr>
              <a:buFont typeface="Monotype Sorts" pitchFamily="2" charset="2"/>
              <a:buNone/>
              <a:defRPr/>
            </a:pPr>
            <a:r>
              <a:rPr lang="en-US" altLang="ko-KR" sz="1000" b="1" dirty="0">
                <a:solidFill>
                  <a:schemeClr val="bg2"/>
                </a:solidFill>
                <a:latin typeface="맑은 고딕" pitchFamily="50" charset="-127"/>
                <a:ea typeface="맑은 고딕" pitchFamily="50" charset="-127"/>
              </a:rPr>
              <a:t>.NET Framework 3.0</a:t>
            </a:r>
          </a:p>
        </p:txBody>
      </p:sp>
      <p:sp>
        <p:nvSpPr>
          <p:cNvPr id="76" name="Rectangle 16"/>
          <p:cNvSpPr>
            <a:spLocks noChangeArrowheads="1"/>
          </p:cNvSpPr>
          <p:nvPr/>
        </p:nvSpPr>
        <p:spPr bwMode="auto">
          <a:xfrm>
            <a:off x="2017835" y="3055938"/>
            <a:ext cx="2584938" cy="209550"/>
          </a:xfrm>
          <a:prstGeom prst="rect">
            <a:avLst/>
          </a:prstGeom>
          <a:gradFill rotWithShape="1">
            <a:gsLst>
              <a:gs pos="0">
                <a:srgbClr val="BEC8D2">
                  <a:gamma/>
                  <a:tint val="23922"/>
                  <a:invGamma/>
                </a:srgbClr>
              </a:gs>
              <a:gs pos="100000">
                <a:srgbClr val="BEC8D2"/>
              </a:gs>
            </a:gsLst>
            <a:lin ang="2700000" scaled="1"/>
          </a:gradFill>
          <a:ln w="12700" algn="ctr">
            <a:solidFill>
              <a:srgbClr val="F0F0F0"/>
            </a:solidFill>
            <a:miter lim="800000"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lIns="36000" tIns="36000" rIns="36000" bIns="36000" anchor="ctr"/>
          <a:lstStyle/>
          <a:p>
            <a:pPr algn="ctr">
              <a:buClr>
                <a:schemeClr val="accent1"/>
              </a:buClr>
              <a:buFont typeface="Monotype Sorts" pitchFamily="2" charset="2"/>
              <a:buNone/>
              <a:defRPr/>
            </a:pPr>
            <a:r>
              <a:rPr lang="en-US" altLang="ko-KR" sz="1000" b="1" dirty="0">
                <a:solidFill>
                  <a:schemeClr val="bg2"/>
                </a:solidFill>
                <a:latin typeface="맑은 고딕" pitchFamily="50" charset="-127"/>
                <a:ea typeface="맑은 고딕" pitchFamily="50" charset="-127"/>
              </a:rPr>
              <a:t>Windows Activation Service</a:t>
            </a:r>
          </a:p>
        </p:txBody>
      </p:sp>
      <p:sp>
        <p:nvSpPr>
          <p:cNvPr id="77" name="Rectangle 16"/>
          <p:cNvSpPr>
            <a:spLocks noChangeArrowheads="1"/>
          </p:cNvSpPr>
          <p:nvPr/>
        </p:nvSpPr>
        <p:spPr bwMode="auto">
          <a:xfrm>
            <a:off x="2017835" y="3354388"/>
            <a:ext cx="2584938" cy="207962"/>
          </a:xfrm>
          <a:prstGeom prst="rect">
            <a:avLst/>
          </a:prstGeom>
          <a:gradFill rotWithShape="1">
            <a:gsLst>
              <a:gs pos="0">
                <a:srgbClr val="BEC8D2">
                  <a:gamma/>
                  <a:tint val="23922"/>
                  <a:invGamma/>
                </a:srgbClr>
              </a:gs>
              <a:gs pos="100000">
                <a:srgbClr val="BEC8D2"/>
              </a:gs>
            </a:gsLst>
            <a:lin ang="2700000" scaled="1"/>
          </a:gradFill>
          <a:ln w="12700" algn="ctr">
            <a:solidFill>
              <a:srgbClr val="F0F0F0"/>
            </a:solidFill>
            <a:miter lim="800000"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lIns="36000" tIns="36000" rIns="36000" bIns="36000" anchor="ctr"/>
          <a:lstStyle/>
          <a:p>
            <a:pPr algn="ctr">
              <a:buClr>
                <a:schemeClr val="accent1"/>
              </a:buClr>
              <a:buFont typeface="Monotype Sorts" pitchFamily="2" charset="2"/>
              <a:buNone/>
              <a:defRPr/>
            </a:pPr>
            <a:r>
              <a:rPr lang="en-US" altLang="ko-KR" sz="1000" b="1" dirty="0">
                <a:solidFill>
                  <a:schemeClr val="bg2"/>
                </a:solidFill>
                <a:latin typeface="맑은 고딕" pitchFamily="50" charset="-127"/>
                <a:ea typeface="맑은 고딕" pitchFamily="50" charset="-127"/>
              </a:rPr>
              <a:t>MSMQ 4.0</a:t>
            </a:r>
          </a:p>
        </p:txBody>
      </p:sp>
      <p:sp>
        <p:nvSpPr>
          <p:cNvPr id="78" name="Rectangle 16"/>
          <p:cNvSpPr>
            <a:spLocks noChangeArrowheads="1"/>
          </p:cNvSpPr>
          <p:nvPr/>
        </p:nvSpPr>
        <p:spPr bwMode="auto">
          <a:xfrm>
            <a:off x="2022231" y="3665538"/>
            <a:ext cx="2584938" cy="207962"/>
          </a:xfrm>
          <a:prstGeom prst="rect">
            <a:avLst/>
          </a:prstGeom>
          <a:gradFill rotWithShape="1">
            <a:gsLst>
              <a:gs pos="0">
                <a:srgbClr val="BEC8D2">
                  <a:gamma/>
                  <a:tint val="23922"/>
                  <a:invGamma/>
                </a:srgbClr>
              </a:gs>
              <a:gs pos="100000">
                <a:srgbClr val="BEC8D2"/>
              </a:gs>
            </a:gsLst>
            <a:lin ang="2700000" scaled="1"/>
          </a:gradFill>
          <a:ln w="12700" algn="ctr">
            <a:solidFill>
              <a:srgbClr val="F0F0F0"/>
            </a:solidFill>
            <a:miter lim="800000"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lIns="36000" tIns="36000" rIns="36000" bIns="36000" anchor="ctr"/>
          <a:lstStyle/>
          <a:p>
            <a:pPr algn="ctr">
              <a:buClr>
                <a:schemeClr val="accent1"/>
              </a:buClr>
              <a:buFont typeface="Monotype Sorts" pitchFamily="2" charset="2"/>
              <a:buNone/>
              <a:defRPr/>
            </a:pPr>
            <a:r>
              <a:rPr lang="en-US" altLang="ko-KR" sz="1000" b="1" dirty="0">
                <a:solidFill>
                  <a:schemeClr val="bg2"/>
                </a:solidFill>
                <a:latin typeface="맑은 고딕" pitchFamily="50" charset="-127"/>
                <a:ea typeface="맑은 고딕" pitchFamily="50" charset="-127"/>
              </a:rPr>
              <a:t>IIS 7.0</a:t>
            </a:r>
          </a:p>
        </p:txBody>
      </p:sp>
      <p:sp>
        <p:nvSpPr>
          <p:cNvPr id="82" name="Rectangle 16"/>
          <p:cNvSpPr>
            <a:spLocks noChangeArrowheads="1"/>
          </p:cNvSpPr>
          <p:nvPr/>
        </p:nvSpPr>
        <p:spPr bwMode="auto">
          <a:xfrm>
            <a:off x="5319346" y="2746376"/>
            <a:ext cx="2584938" cy="238125"/>
          </a:xfrm>
          <a:prstGeom prst="rect">
            <a:avLst/>
          </a:prstGeom>
          <a:gradFill rotWithShape="1">
            <a:gsLst>
              <a:gs pos="0">
                <a:srgbClr val="BEC8D2">
                  <a:gamma/>
                  <a:tint val="23922"/>
                  <a:invGamma/>
                </a:srgbClr>
              </a:gs>
              <a:gs pos="100000">
                <a:srgbClr val="BEC8D2"/>
              </a:gs>
            </a:gsLst>
            <a:lin ang="2700000" scaled="1"/>
          </a:gradFill>
          <a:ln w="12700" algn="ctr">
            <a:solidFill>
              <a:srgbClr val="F0F0F0"/>
            </a:solidFill>
            <a:miter lim="800000"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lIns="36000" tIns="36000" rIns="36000" bIns="36000" anchor="ctr"/>
          <a:lstStyle/>
          <a:p>
            <a:pPr algn="ctr">
              <a:buClr>
                <a:schemeClr val="accent1"/>
              </a:buClr>
              <a:buFont typeface="Monotype Sorts" pitchFamily="2" charset="2"/>
              <a:buNone/>
              <a:defRPr/>
            </a:pPr>
            <a:r>
              <a:rPr lang="en-US" altLang="ko-KR" sz="1000" b="1" dirty="0">
                <a:solidFill>
                  <a:schemeClr val="bg2"/>
                </a:solidFill>
                <a:latin typeface="맑은 고딕" pitchFamily="50" charset="-127"/>
                <a:ea typeface="맑은 고딕" pitchFamily="50" charset="-127"/>
              </a:rPr>
              <a:t>MMS 3.0</a:t>
            </a:r>
          </a:p>
        </p:txBody>
      </p:sp>
      <p:sp>
        <p:nvSpPr>
          <p:cNvPr id="83" name="Rectangle 16"/>
          <p:cNvSpPr>
            <a:spLocks noChangeArrowheads="1"/>
          </p:cNvSpPr>
          <p:nvPr/>
        </p:nvSpPr>
        <p:spPr bwMode="auto">
          <a:xfrm>
            <a:off x="5306158" y="3265488"/>
            <a:ext cx="2584938" cy="163512"/>
          </a:xfrm>
          <a:prstGeom prst="rect">
            <a:avLst/>
          </a:prstGeom>
          <a:gradFill rotWithShape="1">
            <a:gsLst>
              <a:gs pos="0">
                <a:srgbClr val="BEC8D2">
                  <a:gamma/>
                  <a:tint val="23922"/>
                  <a:invGamma/>
                </a:srgbClr>
              </a:gs>
              <a:gs pos="100000">
                <a:srgbClr val="BEC8D2"/>
              </a:gs>
            </a:gsLst>
            <a:lin ang="2700000" scaled="1"/>
          </a:gradFill>
          <a:ln w="12700" algn="ctr">
            <a:solidFill>
              <a:srgbClr val="F0F0F0"/>
            </a:solidFill>
            <a:miter lim="800000"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lIns="36000" tIns="36000" rIns="36000" bIns="36000" anchor="ctr"/>
          <a:lstStyle/>
          <a:p>
            <a:pPr algn="ctr">
              <a:buClr>
                <a:schemeClr val="accent1"/>
              </a:buClr>
              <a:buFont typeface="Monotype Sorts" pitchFamily="2" charset="2"/>
              <a:buNone/>
              <a:defRPr/>
            </a:pPr>
            <a:r>
              <a:rPr lang="en-US" altLang="ko-KR" sz="1000" b="1" dirty="0" err="1">
                <a:solidFill>
                  <a:schemeClr val="bg2"/>
                </a:solidFill>
                <a:latin typeface="맑은 고딕" pitchFamily="50" charset="-127"/>
                <a:ea typeface="맑은 고딕" pitchFamily="50" charset="-127"/>
              </a:rPr>
              <a:t>Powershell</a:t>
            </a:r>
            <a:endParaRPr lang="en-US" altLang="ko-KR" sz="1000" b="1" dirty="0">
              <a:solidFill>
                <a:schemeClr val="bg2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4" name="Rectangle 16"/>
          <p:cNvSpPr>
            <a:spLocks noChangeArrowheads="1"/>
          </p:cNvSpPr>
          <p:nvPr/>
        </p:nvSpPr>
        <p:spPr bwMode="auto">
          <a:xfrm>
            <a:off x="5310554" y="3665538"/>
            <a:ext cx="2584938" cy="207962"/>
          </a:xfrm>
          <a:prstGeom prst="rect">
            <a:avLst/>
          </a:prstGeom>
          <a:gradFill rotWithShape="1">
            <a:gsLst>
              <a:gs pos="0">
                <a:srgbClr val="BEC8D2">
                  <a:gamma/>
                  <a:tint val="23922"/>
                  <a:invGamma/>
                </a:srgbClr>
              </a:gs>
              <a:gs pos="100000">
                <a:srgbClr val="BEC8D2"/>
              </a:gs>
            </a:gsLst>
            <a:lin ang="2700000" scaled="1"/>
          </a:gradFill>
          <a:ln w="12700" algn="ctr">
            <a:solidFill>
              <a:srgbClr val="F0F0F0"/>
            </a:solidFill>
            <a:miter lim="800000"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lIns="36000" tIns="36000" rIns="36000" bIns="36000" anchor="ctr"/>
          <a:lstStyle/>
          <a:p>
            <a:pPr algn="ctr">
              <a:buClr>
                <a:schemeClr val="accent1"/>
              </a:buClr>
              <a:buFont typeface="Monotype Sorts" pitchFamily="2" charset="2"/>
              <a:buNone/>
              <a:defRPr/>
            </a:pPr>
            <a:r>
              <a:rPr lang="en-US" altLang="ko-KR" sz="1000" b="1" dirty="0">
                <a:solidFill>
                  <a:schemeClr val="bg2"/>
                </a:solidFill>
                <a:latin typeface="맑은 고딕" pitchFamily="50" charset="-127"/>
                <a:ea typeface="맑은 고딕" pitchFamily="50" charset="-127"/>
              </a:rPr>
              <a:t>Task Scheduler 2.0</a:t>
            </a:r>
          </a:p>
        </p:txBody>
      </p:sp>
      <p:sp>
        <p:nvSpPr>
          <p:cNvPr id="49168" name="Text Box 38"/>
          <p:cNvSpPr txBox="1">
            <a:spLocks noChangeArrowheads="1"/>
          </p:cNvSpPr>
          <p:nvPr/>
        </p:nvSpPr>
        <p:spPr bwMode="auto">
          <a:xfrm>
            <a:off x="1822938" y="4173538"/>
            <a:ext cx="6324600" cy="36671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pPr algn="ctr">
              <a:lnSpc>
                <a:spcPct val="80000"/>
              </a:lnSpc>
            </a:pPr>
            <a:r>
              <a:rPr lang="en-US" altLang="ko-KR" sz="1600" b="1">
                <a:solidFill>
                  <a:schemeClr val="bg2"/>
                </a:solidFill>
                <a:latin typeface="맑은 고딕" pitchFamily="50" charset="-127"/>
                <a:ea typeface="맑은 고딕" pitchFamily="50" charset="-127"/>
              </a:rPr>
              <a:t>The Fundamentals</a:t>
            </a:r>
          </a:p>
        </p:txBody>
      </p:sp>
      <p:sp>
        <p:nvSpPr>
          <p:cNvPr id="87" name="Text Box 58"/>
          <p:cNvSpPr txBox="1">
            <a:spLocks noChangeArrowheads="1"/>
          </p:cNvSpPr>
          <p:nvPr/>
        </p:nvSpPr>
        <p:spPr bwMode="auto">
          <a:xfrm>
            <a:off x="1863969" y="2292350"/>
            <a:ext cx="2971800" cy="3365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 algn="ctr">
              <a:lnSpc>
                <a:spcPct val="80000"/>
              </a:lnSpc>
              <a:defRPr/>
            </a:pPr>
            <a:r>
              <a:rPr lang="en-US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App Platform</a:t>
            </a:r>
          </a:p>
        </p:txBody>
      </p:sp>
      <p:sp>
        <p:nvSpPr>
          <p:cNvPr id="88" name="AutoShape 67"/>
          <p:cNvSpPr>
            <a:spLocks noChangeArrowheads="1"/>
          </p:cNvSpPr>
          <p:nvPr/>
        </p:nvSpPr>
        <p:spPr bwMode="auto">
          <a:xfrm>
            <a:off x="5134708" y="2336800"/>
            <a:ext cx="3048000" cy="336550"/>
          </a:xfrm>
          <a:prstGeom prst="roundRect">
            <a:avLst>
              <a:gd name="adj" fmla="val 16667"/>
            </a:avLst>
          </a:prstGeom>
          <a:noFill/>
          <a:ln w="28575" algn="ctr">
            <a:noFill/>
            <a:round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 algn="ctr">
              <a:lnSpc>
                <a:spcPct val="80000"/>
              </a:lnSpc>
              <a:defRPr/>
            </a:pPr>
            <a:r>
              <a:rPr lang="en-US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Management</a:t>
            </a:r>
          </a:p>
        </p:txBody>
      </p:sp>
      <p:sp>
        <p:nvSpPr>
          <p:cNvPr id="89" name="Rectangle 17"/>
          <p:cNvSpPr>
            <a:spLocks noChangeArrowheads="1"/>
          </p:cNvSpPr>
          <p:nvPr/>
        </p:nvSpPr>
        <p:spPr bwMode="auto">
          <a:xfrm rot="16200000">
            <a:off x="600057" y="3815690"/>
            <a:ext cx="1529900" cy="36009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82293" tIns="41147" rIns="82293" bIns="41147">
            <a:spAutoFit/>
          </a:bodyPr>
          <a:lstStyle/>
          <a:p>
            <a:pPr defTabSz="822292">
              <a:defRPr/>
            </a:pPr>
            <a:r>
              <a:rPr lang="en-US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Server Roles</a:t>
            </a:r>
          </a:p>
        </p:txBody>
      </p:sp>
      <p:sp>
        <p:nvSpPr>
          <p:cNvPr id="94" name="Rectangle 16"/>
          <p:cNvSpPr>
            <a:spLocks noChangeArrowheads="1"/>
          </p:cNvSpPr>
          <p:nvPr/>
        </p:nvSpPr>
        <p:spPr bwMode="auto">
          <a:xfrm>
            <a:off x="2017835" y="4524376"/>
            <a:ext cx="2584938" cy="238125"/>
          </a:xfrm>
          <a:prstGeom prst="rect">
            <a:avLst/>
          </a:prstGeom>
          <a:gradFill rotWithShape="1">
            <a:gsLst>
              <a:gs pos="0">
                <a:srgbClr val="BEC8D2">
                  <a:gamma/>
                  <a:tint val="23922"/>
                  <a:invGamma/>
                </a:srgbClr>
              </a:gs>
              <a:gs pos="100000">
                <a:srgbClr val="BEC8D2"/>
              </a:gs>
            </a:gsLst>
            <a:lin ang="2700000" scaled="1"/>
          </a:gradFill>
          <a:ln w="12700" algn="ctr">
            <a:solidFill>
              <a:srgbClr val="F0F0F0"/>
            </a:solidFill>
            <a:miter lim="800000"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lIns="36000" tIns="36000" rIns="36000" bIns="36000" anchor="ctr"/>
          <a:lstStyle/>
          <a:p>
            <a:pPr algn="ctr">
              <a:buClr>
                <a:schemeClr val="accent1"/>
              </a:buClr>
              <a:buFont typeface="Monotype Sorts" pitchFamily="2" charset="2"/>
              <a:buNone/>
              <a:defRPr/>
            </a:pPr>
            <a:r>
              <a:rPr lang="en-US" altLang="ko-KR" sz="1000" b="1" dirty="0" err="1">
                <a:solidFill>
                  <a:schemeClr val="bg2"/>
                </a:solidFill>
                <a:latin typeface="맑은 고딕" pitchFamily="50" charset="-127"/>
                <a:ea typeface="맑은 고딕" pitchFamily="50" charset="-127"/>
              </a:rPr>
              <a:t>Tramsactions</a:t>
            </a:r>
            <a:endParaRPr lang="en-US" altLang="ko-KR" sz="1000" b="1" dirty="0">
              <a:solidFill>
                <a:schemeClr val="bg2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5" name="Rectangle 16"/>
          <p:cNvSpPr>
            <a:spLocks noChangeArrowheads="1"/>
          </p:cNvSpPr>
          <p:nvPr/>
        </p:nvSpPr>
        <p:spPr bwMode="auto">
          <a:xfrm>
            <a:off x="2028093" y="4940301"/>
            <a:ext cx="2584938" cy="238125"/>
          </a:xfrm>
          <a:prstGeom prst="rect">
            <a:avLst/>
          </a:prstGeom>
          <a:gradFill rotWithShape="1">
            <a:gsLst>
              <a:gs pos="0">
                <a:srgbClr val="BEC8D2">
                  <a:gamma/>
                  <a:tint val="23922"/>
                  <a:invGamma/>
                </a:srgbClr>
              </a:gs>
              <a:gs pos="100000">
                <a:srgbClr val="BEC8D2"/>
              </a:gs>
            </a:gsLst>
            <a:lin ang="2700000" scaled="1"/>
          </a:gradFill>
          <a:ln w="12700" algn="ctr">
            <a:solidFill>
              <a:srgbClr val="F0F0F0"/>
            </a:solidFill>
            <a:miter lim="800000"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lIns="36000" tIns="36000" rIns="36000" bIns="36000" anchor="ctr"/>
          <a:lstStyle/>
          <a:p>
            <a:pPr algn="ctr">
              <a:buClr>
                <a:schemeClr val="accent1"/>
              </a:buClr>
              <a:buFont typeface="Monotype Sorts" pitchFamily="2" charset="2"/>
              <a:buNone/>
              <a:defRPr/>
            </a:pPr>
            <a:r>
              <a:rPr lang="en-US" altLang="ko-KR" sz="1000" b="1" dirty="0">
                <a:solidFill>
                  <a:schemeClr val="bg2"/>
                </a:solidFill>
                <a:latin typeface="맑은 고딕" pitchFamily="50" charset="-127"/>
                <a:ea typeface="맑은 고딕" pitchFamily="50" charset="-127"/>
              </a:rPr>
              <a:t>Networking</a:t>
            </a:r>
          </a:p>
        </p:txBody>
      </p:sp>
      <p:sp>
        <p:nvSpPr>
          <p:cNvPr id="96" name="Rectangle 16"/>
          <p:cNvSpPr>
            <a:spLocks noChangeArrowheads="1"/>
          </p:cNvSpPr>
          <p:nvPr/>
        </p:nvSpPr>
        <p:spPr bwMode="auto">
          <a:xfrm>
            <a:off x="5161085" y="4940301"/>
            <a:ext cx="2584938" cy="238125"/>
          </a:xfrm>
          <a:prstGeom prst="rect">
            <a:avLst/>
          </a:prstGeom>
          <a:gradFill rotWithShape="1">
            <a:gsLst>
              <a:gs pos="0">
                <a:srgbClr val="BEC8D2">
                  <a:gamma/>
                  <a:tint val="23922"/>
                  <a:invGamma/>
                </a:srgbClr>
              </a:gs>
              <a:gs pos="100000">
                <a:srgbClr val="BEC8D2"/>
              </a:gs>
            </a:gsLst>
            <a:lin ang="2700000" scaled="1"/>
          </a:gradFill>
          <a:ln w="12700" algn="ctr">
            <a:solidFill>
              <a:srgbClr val="F0F0F0"/>
            </a:solidFill>
            <a:miter lim="800000"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lIns="36000" tIns="36000" rIns="36000" bIns="36000" anchor="ctr"/>
          <a:lstStyle/>
          <a:p>
            <a:pPr algn="ctr">
              <a:buClr>
                <a:schemeClr val="accent1"/>
              </a:buClr>
              <a:buFont typeface="Monotype Sorts" pitchFamily="2" charset="2"/>
              <a:buNone/>
              <a:defRPr/>
            </a:pPr>
            <a:r>
              <a:rPr lang="en-US" altLang="ko-KR" sz="1000" b="1" dirty="0">
                <a:solidFill>
                  <a:schemeClr val="bg2"/>
                </a:solidFill>
                <a:latin typeface="맑은 고딕" pitchFamily="50" charset="-127"/>
                <a:ea typeface="맑은 고딕" pitchFamily="50" charset="-127"/>
              </a:rPr>
              <a:t>Concurrency</a:t>
            </a:r>
          </a:p>
        </p:txBody>
      </p:sp>
      <p:sp>
        <p:nvSpPr>
          <p:cNvPr id="97" name="Rectangle 16"/>
          <p:cNvSpPr>
            <a:spLocks noChangeArrowheads="1"/>
          </p:cNvSpPr>
          <p:nvPr/>
        </p:nvSpPr>
        <p:spPr bwMode="auto">
          <a:xfrm>
            <a:off x="5161085" y="4529139"/>
            <a:ext cx="2584938" cy="238125"/>
          </a:xfrm>
          <a:prstGeom prst="rect">
            <a:avLst/>
          </a:prstGeom>
          <a:gradFill rotWithShape="1">
            <a:gsLst>
              <a:gs pos="0">
                <a:srgbClr val="BEC8D2">
                  <a:gamma/>
                  <a:tint val="23922"/>
                  <a:invGamma/>
                </a:srgbClr>
              </a:gs>
              <a:gs pos="100000">
                <a:srgbClr val="BEC8D2"/>
              </a:gs>
            </a:gsLst>
            <a:lin ang="2700000" scaled="1"/>
          </a:gradFill>
          <a:ln w="12700" algn="ctr">
            <a:solidFill>
              <a:srgbClr val="F0F0F0"/>
            </a:solidFill>
            <a:miter lim="800000"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lIns="36000" tIns="36000" rIns="36000" bIns="36000" anchor="ctr"/>
          <a:lstStyle/>
          <a:p>
            <a:pPr algn="ctr">
              <a:buClr>
                <a:schemeClr val="accent1"/>
              </a:buClr>
              <a:buFont typeface="Monotype Sorts" pitchFamily="2" charset="2"/>
              <a:buNone/>
              <a:defRPr/>
            </a:pPr>
            <a:r>
              <a:rPr lang="en-US" altLang="ko-KR" sz="1000" b="1" dirty="0">
                <a:solidFill>
                  <a:schemeClr val="bg2"/>
                </a:solidFill>
                <a:latin typeface="맑은 고딕" pitchFamily="50" charset="-127"/>
                <a:ea typeface="맑은 고딕" pitchFamily="50" charset="-127"/>
              </a:rPr>
              <a:t>Recovery</a:t>
            </a:r>
          </a:p>
        </p:txBody>
      </p:sp>
      <p:sp>
        <p:nvSpPr>
          <p:cNvPr id="49176" name="Rectangle 7"/>
          <p:cNvSpPr>
            <a:spLocks noChangeArrowheads="1"/>
          </p:cNvSpPr>
          <p:nvPr/>
        </p:nvSpPr>
        <p:spPr bwMode="auto">
          <a:xfrm>
            <a:off x="734159" y="901700"/>
            <a:ext cx="7685942" cy="646331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7607300" fontAlgn="t">
              <a:buClr>
                <a:schemeClr val="accent1"/>
              </a:buClr>
            </a:pPr>
            <a:r>
              <a:rPr lang="en-US" altLang="ko-KR" sz="140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Windows Server 2008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는 개발자들이 유의해야 할 새로운 기능 및 향상점들이 있습니다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 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이들은 새로운 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API 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및 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Framework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을 포함하는 기존의 구성 요소 또는 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Windows Server 2008 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및 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Windows Vista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에서 새롭게 소개되는 구성 요소 입니다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E:\Clip_Installer\DVD_ART\BoxShots_Logos\MICROSOFT\Microsoft logo with new tagline blac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1089" y="2730500"/>
            <a:ext cx="4570534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4"/>
          <p:cNvSpPr>
            <a:spLocks/>
          </p:cNvSpPr>
          <p:nvPr/>
        </p:nvSpPr>
        <p:spPr bwMode="gray">
          <a:xfrm>
            <a:off x="643304" y="351024"/>
            <a:ext cx="780024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584575" indent="-3584575" defTabSz="7607300" eaLnBrk="0" fontAlgn="t" latinLnBrk="0" hangingPunct="0">
              <a:lnSpc>
                <a:spcPct val="90000"/>
              </a:lnSpc>
              <a:buClr>
                <a:schemeClr val="accent1"/>
              </a:buClr>
              <a:tabLst>
                <a:tab pos="8289925" algn="r"/>
              </a:tabLst>
              <a:defRPr/>
            </a:pPr>
            <a:r>
              <a:rPr lang="ko-KR" altLang="en-US" sz="3600" spc="-150" dirty="0"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latin typeface="맑은 고딕" pitchFamily="50" charset="-127"/>
                <a:ea typeface="맑은 고딕" pitchFamily="50" charset="-127"/>
                <a:cs typeface="Segoe UI" pitchFamily="34" charset="0"/>
              </a:rPr>
              <a:t>서버 보호 기능</a:t>
            </a:r>
            <a:endParaRPr lang="en-US" altLang="ko-KR" sz="3600" spc="-150" dirty="0">
              <a:gradFill flip="none" rotWithShape="1">
                <a:gsLst>
                  <a:gs pos="28000">
                    <a:srgbClr val="FEF9DA"/>
                  </a:gs>
                  <a:gs pos="52000">
                    <a:srgbClr val="FCE974"/>
                  </a:gs>
                  <a:gs pos="68000">
                    <a:srgbClr val="F79A1D"/>
                  </a:gs>
                </a:gsLst>
                <a:lin ang="5400000" scaled="1"/>
                <a:tileRect/>
              </a:gradFill>
              <a:effectLst>
                <a:outerShdw blurRad="88900" dist="12700" dir="2700000" algn="tl" rotWithShape="0">
                  <a:prstClr val="black"/>
                </a:outerShdw>
              </a:effectLst>
              <a:latin typeface="맑은 고딕" pitchFamily="50" charset="-127"/>
              <a:ea typeface="맑은 고딕" pitchFamily="50" charset="-127"/>
              <a:cs typeface="Segoe UI" pitchFamily="34" charset="0"/>
            </a:endParaRPr>
          </a:p>
        </p:txBody>
      </p:sp>
      <p:sp>
        <p:nvSpPr>
          <p:cNvPr id="38915" name="Freeform 2"/>
          <p:cNvSpPr>
            <a:spLocks/>
          </p:cNvSpPr>
          <p:nvPr/>
        </p:nvSpPr>
        <p:spPr bwMode="auto">
          <a:xfrm>
            <a:off x="4339005" y="3827485"/>
            <a:ext cx="446942" cy="123825"/>
          </a:xfrm>
          <a:custGeom>
            <a:avLst/>
            <a:gdLst>
              <a:gd name="T0" fmla="*/ 2147483647 w 430"/>
              <a:gd name="T1" fmla="*/ 2147483647 h 78"/>
              <a:gd name="T2" fmla="*/ 0 w 430"/>
              <a:gd name="T3" fmla="*/ 2147483647 h 78"/>
              <a:gd name="T4" fmla="*/ 2147483647 w 430"/>
              <a:gd name="T5" fmla="*/ 2147483647 h 78"/>
              <a:gd name="T6" fmla="*/ 2147483647 w 430"/>
              <a:gd name="T7" fmla="*/ 2147483647 h 78"/>
              <a:gd name="T8" fmla="*/ 2147483647 w 430"/>
              <a:gd name="T9" fmla="*/ 2147483647 h 78"/>
              <a:gd name="T10" fmla="*/ 2147483647 w 430"/>
              <a:gd name="T11" fmla="*/ 0 h 78"/>
              <a:gd name="T12" fmla="*/ 2147483647 w 430"/>
              <a:gd name="T13" fmla="*/ 2147483647 h 7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30"/>
              <a:gd name="T22" fmla="*/ 0 h 78"/>
              <a:gd name="T23" fmla="*/ 430 w 430"/>
              <a:gd name="T24" fmla="*/ 78 h 7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30" h="78">
                <a:moveTo>
                  <a:pt x="2" y="18"/>
                </a:moveTo>
                <a:lnTo>
                  <a:pt x="0" y="78"/>
                </a:lnTo>
                <a:lnTo>
                  <a:pt x="98" y="50"/>
                </a:lnTo>
                <a:lnTo>
                  <a:pt x="314" y="42"/>
                </a:lnTo>
                <a:lnTo>
                  <a:pt x="430" y="66"/>
                </a:lnTo>
                <a:lnTo>
                  <a:pt x="430" y="0"/>
                </a:lnTo>
                <a:lnTo>
                  <a:pt x="2" y="1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lIns="90000" tIns="46800" anchor="ctr"/>
          <a:lstStyle/>
          <a:p>
            <a:pPr algn="ctr" eaLnBrk="0" fontAlgn="t" latinLnBrk="0" hangingPunct="0">
              <a:spcBef>
                <a:spcPct val="20000"/>
              </a:spcBef>
              <a:buClr>
                <a:schemeClr val="accent1"/>
              </a:buClr>
              <a:buFont typeface="Monotype Sorts"/>
              <a:buChar char="4"/>
            </a:pPr>
            <a:endParaRPr lang="ko-KR" altLang="en-US" sz="20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8916" name="Freeform 3"/>
          <p:cNvSpPr>
            <a:spLocks/>
          </p:cNvSpPr>
          <p:nvPr/>
        </p:nvSpPr>
        <p:spPr bwMode="auto">
          <a:xfrm>
            <a:off x="5377962" y="4348184"/>
            <a:ext cx="175846" cy="338138"/>
          </a:xfrm>
          <a:custGeom>
            <a:avLst/>
            <a:gdLst>
              <a:gd name="T0" fmla="*/ 2147483647 w 120"/>
              <a:gd name="T1" fmla="*/ 2147483647 h 216"/>
              <a:gd name="T2" fmla="*/ 0 w 120"/>
              <a:gd name="T3" fmla="*/ 0 h 216"/>
              <a:gd name="T4" fmla="*/ 2147483647 w 120"/>
              <a:gd name="T5" fmla="*/ 2147483647 h 216"/>
              <a:gd name="T6" fmla="*/ 2147483647 w 120"/>
              <a:gd name="T7" fmla="*/ 2147483647 h 216"/>
              <a:gd name="T8" fmla="*/ 2147483647 w 120"/>
              <a:gd name="T9" fmla="*/ 2147483647 h 216"/>
              <a:gd name="T10" fmla="*/ 2147483647 w 120"/>
              <a:gd name="T11" fmla="*/ 2147483647 h 216"/>
              <a:gd name="T12" fmla="*/ 2147483647 w 120"/>
              <a:gd name="T13" fmla="*/ 2147483647 h 216"/>
              <a:gd name="T14" fmla="*/ 2147483647 w 120"/>
              <a:gd name="T15" fmla="*/ 2147483647 h 2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0"/>
              <a:gd name="T25" fmla="*/ 0 h 216"/>
              <a:gd name="T26" fmla="*/ 120 w 120"/>
              <a:gd name="T27" fmla="*/ 216 h 21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0" h="216">
                <a:moveTo>
                  <a:pt x="51" y="1"/>
                </a:moveTo>
                <a:lnTo>
                  <a:pt x="0" y="0"/>
                </a:lnTo>
                <a:lnTo>
                  <a:pt x="18" y="114"/>
                </a:lnTo>
                <a:lnTo>
                  <a:pt x="15" y="183"/>
                </a:lnTo>
                <a:lnTo>
                  <a:pt x="3" y="215"/>
                </a:lnTo>
                <a:lnTo>
                  <a:pt x="92" y="216"/>
                </a:lnTo>
                <a:lnTo>
                  <a:pt x="120" y="36"/>
                </a:lnTo>
                <a:lnTo>
                  <a:pt x="51" y="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lIns="90000" tIns="46800" anchor="ctr"/>
          <a:lstStyle/>
          <a:p>
            <a:pPr algn="ctr" eaLnBrk="0" fontAlgn="t" latinLnBrk="0" hangingPunct="0">
              <a:spcBef>
                <a:spcPct val="20000"/>
              </a:spcBef>
              <a:buClr>
                <a:schemeClr val="accent1"/>
              </a:buClr>
              <a:buFont typeface="Monotype Sorts"/>
              <a:buChar char="4"/>
            </a:pPr>
            <a:endParaRPr lang="ko-KR" altLang="en-US" sz="20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269" name="Rectangle 10"/>
          <p:cNvSpPr>
            <a:spLocks noChangeArrowheads="1"/>
          </p:cNvSpPr>
          <p:nvPr/>
        </p:nvSpPr>
        <p:spPr bwMode="auto">
          <a:xfrm>
            <a:off x="715108" y="2355872"/>
            <a:ext cx="3619500" cy="41449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lIns="126000" tIns="118800"/>
          <a:lstStyle/>
          <a:p>
            <a:pPr marL="455613" lvl="1" indent="173038" defTabSz="1044575" eaLnBrk="0" hangingPunct="0">
              <a:lnSpc>
                <a:spcPct val="150000"/>
              </a:lnSpc>
              <a:spcBef>
                <a:spcPct val="60000"/>
              </a:spcBef>
              <a:buClr>
                <a:srgbClr val="FFCC00"/>
              </a:buClr>
              <a:buSzPct val="80000"/>
              <a:buFontTx/>
              <a:buBlip>
                <a:blip r:embed="rId3"/>
              </a:buBlip>
              <a:defRPr/>
            </a:pPr>
            <a:endParaRPr lang="en-US" altLang="ko-KR" sz="1400" dirty="0">
              <a:latin typeface="맑은 고딕" pitchFamily="50" charset="-127"/>
              <a:ea typeface="맑은 고딕" pitchFamily="50" charset="-127"/>
            </a:endParaRPr>
          </a:p>
          <a:p>
            <a:pPr marL="455613" lvl="1" indent="173038" defTabSz="1044575" eaLnBrk="0" hangingPunct="0">
              <a:lnSpc>
                <a:spcPct val="150000"/>
              </a:lnSpc>
              <a:spcBef>
                <a:spcPct val="60000"/>
              </a:spcBef>
              <a:buClr>
                <a:srgbClr val="FFCC00"/>
              </a:buClr>
              <a:buSzPct val="80000"/>
              <a:buFontTx/>
              <a:buBlip>
                <a:blip r:embed="rId3"/>
              </a:buBlip>
              <a:defRPr/>
            </a:pPr>
            <a:r>
              <a:rPr lang="ko-KR" altLang="en-US" sz="1600" dirty="0">
                <a:latin typeface="맑은 고딕" pitchFamily="50" charset="-127"/>
                <a:ea typeface="맑은 고딕" pitchFamily="50" charset="-127"/>
              </a:rPr>
              <a:t>개발 프로세스</a:t>
            </a:r>
            <a:endParaRPr lang="en-US" altLang="ko-KR" sz="1600" dirty="0">
              <a:latin typeface="맑은 고딕" pitchFamily="50" charset="-127"/>
              <a:ea typeface="맑은 고딕" pitchFamily="50" charset="-127"/>
            </a:endParaRPr>
          </a:p>
          <a:p>
            <a:pPr marL="455613" lvl="1" indent="173038" defTabSz="1044575" eaLnBrk="0" hangingPunct="0">
              <a:lnSpc>
                <a:spcPct val="150000"/>
              </a:lnSpc>
              <a:spcBef>
                <a:spcPct val="60000"/>
              </a:spcBef>
              <a:buClr>
                <a:srgbClr val="FFCC00"/>
              </a:buClr>
              <a:buSzPct val="80000"/>
              <a:buFontTx/>
              <a:buBlip>
                <a:blip r:embed="rId3"/>
              </a:buBlip>
              <a:defRPr/>
            </a:pPr>
            <a:r>
              <a:rPr lang="en-US" altLang="ko-KR" sz="1600" dirty="0">
                <a:latin typeface="맑은 고딕" pitchFamily="50" charset="-127"/>
                <a:ea typeface="맑은 고딕" pitchFamily="50" charset="-127"/>
              </a:rPr>
              <a:t>Startup </a:t>
            </a:r>
            <a:r>
              <a:rPr lang="ko-KR" altLang="en-US" sz="1600" dirty="0">
                <a:latin typeface="맑은 고딕" pitchFamily="50" charset="-127"/>
                <a:ea typeface="맑은 고딕" pitchFamily="50" charset="-127"/>
              </a:rPr>
              <a:t>및 설치 시 보안 강화</a:t>
            </a:r>
            <a:endParaRPr lang="en-US" altLang="ko-KR" sz="1600" dirty="0">
              <a:latin typeface="맑은 고딕" pitchFamily="50" charset="-127"/>
              <a:ea typeface="맑은 고딕" pitchFamily="50" charset="-127"/>
            </a:endParaRPr>
          </a:p>
          <a:p>
            <a:pPr marL="455613" lvl="1" indent="173038" defTabSz="1044575" eaLnBrk="0" hangingPunct="0">
              <a:lnSpc>
                <a:spcPct val="150000"/>
              </a:lnSpc>
              <a:spcBef>
                <a:spcPct val="60000"/>
              </a:spcBef>
              <a:buClr>
                <a:srgbClr val="FFCC00"/>
              </a:buClr>
              <a:buSzPct val="80000"/>
              <a:buFontTx/>
              <a:buBlip>
                <a:blip r:embed="rId3"/>
              </a:buBlip>
              <a:defRPr/>
            </a:pPr>
            <a:r>
              <a:rPr lang="ko-KR" altLang="en-US" sz="1600" dirty="0">
                <a:latin typeface="맑은 고딕" pitchFamily="50" charset="-127"/>
                <a:ea typeface="맑은 고딕" pitchFamily="50" charset="-127"/>
              </a:rPr>
              <a:t>코드 </a:t>
            </a:r>
            <a:r>
              <a:rPr lang="ko-KR" altLang="en-US" sz="1600" dirty="0" err="1">
                <a:latin typeface="맑은 고딕" pitchFamily="50" charset="-127"/>
                <a:ea typeface="맑은 고딕" pitchFamily="50" charset="-127"/>
              </a:rPr>
              <a:t>무결성</a:t>
            </a:r>
            <a:endParaRPr lang="en-US" altLang="ko-KR" sz="1600" dirty="0">
              <a:latin typeface="맑은 고딕" pitchFamily="50" charset="-127"/>
              <a:ea typeface="맑은 고딕" pitchFamily="50" charset="-127"/>
            </a:endParaRPr>
          </a:p>
          <a:p>
            <a:pPr marL="455613" lvl="1" indent="173038" defTabSz="1044575" eaLnBrk="0" hangingPunct="0">
              <a:lnSpc>
                <a:spcPct val="150000"/>
              </a:lnSpc>
              <a:spcBef>
                <a:spcPct val="60000"/>
              </a:spcBef>
              <a:buClr>
                <a:srgbClr val="FFCC00"/>
              </a:buClr>
              <a:buSzPct val="80000"/>
              <a:buFontTx/>
              <a:buBlip>
                <a:blip r:embed="rId3"/>
              </a:buBlip>
              <a:defRPr/>
            </a:pPr>
            <a:r>
              <a:rPr lang="en-US" altLang="ko-KR" sz="1600" dirty="0">
                <a:latin typeface="맑은 고딕" pitchFamily="50" charset="-127"/>
                <a:ea typeface="맑은 고딕" pitchFamily="50" charset="-127"/>
              </a:rPr>
              <a:t>Windows </a:t>
            </a:r>
            <a:r>
              <a:rPr lang="ko-KR" altLang="en-US" sz="1600" dirty="0">
                <a:latin typeface="맑은 고딕" pitchFamily="50" charset="-127"/>
                <a:ea typeface="맑은 고딕" pitchFamily="50" charset="-127"/>
              </a:rPr>
              <a:t>서비스 보호</a:t>
            </a:r>
            <a:endParaRPr lang="en-US" altLang="ko-KR" sz="1600" dirty="0">
              <a:latin typeface="맑은 고딕" pitchFamily="50" charset="-127"/>
              <a:ea typeface="맑은 고딕" pitchFamily="50" charset="-127"/>
            </a:endParaRPr>
          </a:p>
          <a:p>
            <a:pPr marL="455613" lvl="1" indent="173038" defTabSz="1044575" eaLnBrk="0" hangingPunct="0">
              <a:lnSpc>
                <a:spcPct val="150000"/>
              </a:lnSpc>
              <a:spcBef>
                <a:spcPct val="60000"/>
              </a:spcBef>
              <a:buClr>
                <a:srgbClr val="FFCC00"/>
              </a:buClr>
              <a:buSzPct val="80000"/>
              <a:buFontTx/>
              <a:buBlip>
                <a:blip r:embed="rId3"/>
              </a:buBlip>
              <a:defRPr/>
            </a:pPr>
            <a:r>
              <a:rPr lang="en-US" altLang="ko-KR" sz="1600" dirty="0">
                <a:latin typeface="맑은 고딕" pitchFamily="50" charset="-127"/>
                <a:ea typeface="맑은 고딕" pitchFamily="50" charset="-127"/>
              </a:rPr>
              <a:t>Inbound </a:t>
            </a:r>
            <a:r>
              <a:rPr lang="ko-KR" altLang="en-US" sz="1600" dirty="0">
                <a:latin typeface="맑은 고딕" pitchFamily="50" charset="-127"/>
                <a:ea typeface="맑은 고딕" pitchFamily="50" charset="-127"/>
              </a:rPr>
              <a:t>및 </a:t>
            </a:r>
            <a:r>
              <a:rPr lang="en-US" altLang="ko-KR" sz="1600" dirty="0">
                <a:latin typeface="맑은 고딕" pitchFamily="50" charset="-127"/>
                <a:ea typeface="맑은 고딕" pitchFamily="50" charset="-127"/>
              </a:rPr>
              <a:t>outbound </a:t>
            </a:r>
            <a:r>
              <a:rPr lang="ko-KR" altLang="en-US" sz="1600" dirty="0">
                <a:latin typeface="맑은 고딕" pitchFamily="50" charset="-127"/>
                <a:ea typeface="맑은 고딕" pitchFamily="50" charset="-127"/>
              </a:rPr>
              <a:t>방화벽</a:t>
            </a:r>
            <a:endParaRPr lang="en-US" altLang="ko-KR" sz="1600" dirty="0">
              <a:latin typeface="맑은 고딕" pitchFamily="50" charset="-127"/>
              <a:ea typeface="맑은 고딕" pitchFamily="50" charset="-127"/>
            </a:endParaRPr>
          </a:p>
          <a:p>
            <a:pPr marL="455613" lvl="1" indent="173038" defTabSz="1044575" eaLnBrk="0" hangingPunct="0">
              <a:lnSpc>
                <a:spcPct val="150000"/>
              </a:lnSpc>
              <a:spcBef>
                <a:spcPct val="60000"/>
              </a:spcBef>
              <a:buClr>
                <a:srgbClr val="FFCC00"/>
              </a:buClr>
              <a:buSzPct val="80000"/>
              <a:buFontTx/>
              <a:buBlip>
                <a:blip r:embed="rId3"/>
              </a:buBlip>
              <a:defRPr/>
            </a:pPr>
            <a:r>
              <a:rPr lang="en-US" altLang="ko-KR" sz="1600" dirty="0">
                <a:latin typeface="맑은 고딕" pitchFamily="50" charset="-127"/>
                <a:ea typeface="맑은 고딕" pitchFamily="50" charset="-127"/>
              </a:rPr>
              <a:t>Restart Manager</a:t>
            </a:r>
          </a:p>
          <a:p>
            <a:pPr marL="88900" lvl="1" eaLnBrk="0" fontAlgn="t" latinLnBrk="0" hangingPunct="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altLang="ko-KR" sz="1400" dirty="0"/>
              <a:t>.</a:t>
            </a:r>
            <a:endParaRPr lang="ko-KR" altLang="en-US" sz="14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8918" name="Rectangle 11"/>
          <p:cNvSpPr>
            <a:spLocks noChangeArrowheads="1"/>
          </p:cNvSpPr>
          <p:nvPr/>
        </p:nvSpPr>
        <p:spPr bwMode="gray">
          <a:xfrm>
            <a:off x="715108" y="2017734"/>
            <a:ext cx="3619500" cy="338138"/>
          </a:xfrm>
          <a:prstGeom prst="rect">
            <a:avLst/>
          </a:prstGeom>
          <a:solidFill>
            <a:schemeClr val="hlink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>
              <a:buClr>
                <a:schemeClr val="accent1"/>
              </a:buClr>
              <a:buFont typeface="Monotype Sorts"/>
              <a:buNone/>
            </a:pP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보안</a:t>
            </a:r>
            <a:endParaRPr lang="en-US" altLang="ko-KR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8919" name="Rectangle 14"/>
          <p:cNvSpPr>
            <a:spLocks noChangeArrowheads="1"/>
          </p:cNvSpPr>
          <p:nvPr/>
        </p:nvSpPr>
        <p:spPr bwMode="auto">
          <a:xfrm>
            <a:off x="4791808" y="2355872"/>
            <a:ext cx="3619500" cy="41449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lIns="126000" tIns="118800"/>
          <a:lstStyle/>
          <a:p>
            <a:pPr marL="631825" lvl="1" indent="173038" defTabSz="1044575" eaLnBrk="0" hangingPunct="0">
              <a:lnSpc>
                <a:spcPct val="150000"/>
              </a:lnSpc>
              <a:spcBef>
                <a:spcPct val="60000"/>
              </a:spcBef>
              <a:buClr>
                <a:srgbClr val="FFCC00"/>
              </a:buClr>
              <a:buSzPct val="80000"/>
              <a:buFontTx/>
              <a:buBlip>
                <a:blip r:embed="rId3"/>
              </a:buBlip>
            </a:pPr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  <a:p>
            <a:pPr marL="631825" lvl="1" indent="173038" defTabSz="1044575" eaLnBrk="0" hangingPunct="0">
              <a:lnSpc>
                <a:spcPct val="150000"/>
              </a:lnSpc>
              <a:spcBef>
                <a:spcPct val="60000"/>
              </a:spcBef>
              <a:buClr>
                <a:srgbClr val="FFCC00"/>
              </a:buClr>
              <a:buSzPct val="80000"/>
              <a:buFontTx/>
              <a:buBlip>
                <a:blip r:embed="rId3"/>
              </a:buBlip>
            </a:pP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향상된 감사 기능</a:t>
            </a:r>
            <a:endParaRPr lang="en-US" altLang="ko-KR" sz="1400" dirty="0">
              <a:latin typeface="맑은 고딕" pitchFamily="50" charset="-127"/>
              <a:ea typeface="맑은 고딕" pitchFamily="50" charset="-127"/>
            </a:endParaRPr>
          </a:p>
          <a:p>
            <a:pPr marL="631825" lvl="1" indent="173038" defTabSz="1044575" eaLnBrk="0" hangingPunct="0">
              <a:lnSpc>
                <a:spcPct val="150000"/>
              </a:lnSpc>
              <a:spcBef>
                <a:spcPct val="60000"/>
              </a:spcBef>
              <a:buClr>
                <a:srgbClr val="FFCC00"/>
              </a:buClr>
              <a:buSzPct val="80000"/>
              <a:buFontTx/>
              <a:buBlip>
                <a:blip r:embed="rId3"/>
              </a:buBlip>
            </a:pP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Network Access Protection</a:t>
            </a:r>
          </a:p>
          <a:p>
            <a:pPr marL="631825" lvl="1" indent="173038" defTabSz="1044575" eaLnBrk="0" hangingPunct="0">
              <a:lnSpc>
                <a:spcPct val="150000"/>
              </a:lnSpc>
              <a:spcBef>
                <a:spcPct val="60000"/>
              </a:spcBef>
              <a:buClr>
                <a:srgbClr val="FFCC00"/>
              </a:buClr>
              <a:buSzPct val="80000"/>
              <a:buFontTx/>
              <a:buBlip>
                <a:blip r:embed="rId3"/>
              </a:buBlip>
            </a:pP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이벤트 전달</a:t>
            </a:r>
            <a:endParaRPr lang="en-US" altLang="ko-KR" sz="1400" dirty="0">
              <a:latin typeface="맑은 고딕" pitchFamily="50" charset="-127"/>
              <a:ea typeface="맑은 고딕" pitchFamily="50" charset="-127"/>
            </a:endParaRPr>
          </a:p>
          <a:p>
            <a:pPr marL="631825" lvl="1" indent="173038" defTabSz="1044575" eaLnBrk="0" hangingPunct="0">
              <a:lnSpc>
                <a:spcPct val="150000"/>
              </a:lnSpc>
              <a:spcBef>
                <a:spcPct val="60000"/>
              </a:spcBef>
              <a:buClr>
                <a:srgbClr val="FFCC00"/>
              </a:buClr>
              <a:buSzPct val="80000"/>
              <a:buFontTx/>
              <a:buBlip>
                <a:blip r:embed="rId3"/>
              </a:buBlip>
            </a:pP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정책 기반 네트워킹</a:t>
            </a:r>
            <a:endParaRPr lang="en-US" altLang="ko-KR" sz="1400" dirty="0">
              <a:latin typeface="맑은 고딕" pitchFamily="50" charset="-127"/>
              <a:ea typeface="맑은 고딕" pitchFamily="50" charset="-127"/>
            </a:endParaRPr>
          </a:p>
          <a:p>
            <a:pPr marL="631825" lvl="1" indent="173038" defTabSz="1044575" eaLnBrk="0" hangingPunct="0">
              <a:lnSpc>
                <a:spcPct val="150000"/>
              </a:lnSpc>
              <a:spcBef>
                <a:spcPct val="60000"/>
              </a:spcBef>
              <a:buClr>
                <a:srgbClr val="FFCC00"/>
              </a:buClr>
              <a:buSzPct val="80000"/>
              <a:buFontTx/>
              <a:buBlip>
                <a:blip r:embed="rId3"/>
              </a:buBlip>
            </a:pP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서버 및 도메인 격리 모델</a:t>
            </a:r>
            <a:endParaRPr lang="en-US" altLang="ko-KR" sz="1400" dirty="0">
              <a:latin typeface="맑은 고딕" pitchFamily="50" charset="-127"/>
              <a:ea typeface="맑은 고딕" pitchFamily="50" charset="-127"/>
            </a:endParaRPr>
          </a:p>
          <a:p>
            <a:pPr marL="631825" lvl="1" indent="173038" defTabSz="1044575" eaLnBrk="0" hangingPunct="0">
              <a:lnSpc>
                <a:spcPct val="150000"/>
              </a:lnSpc>
              <a:spcBef>
                <a:spcPct val="60000"/>
              </a:spcBef>
              <a:buClr>
                <a:srgbClr val="FFCC00"/>
              </a:buClr>
              <a:buSzPct val="80000"/>
              <a:buFontTx/>
              <a:buBlip>
                <a:blip r:embed="rId3"/>
              </a:buBlip>
            </a:pP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이동 매체 설치 제어</a:t>
            </a:r>
            <a:endParaRPr lang="en-US" altLang="ko-KR" sz="1400" dirty="0">
              <a:latin typeface="맑은 고딕" pitchFamily="50" charset="-127"/>
              <a:ea typeface="맑은 고딕" pitchFamily="50" charset="-127"/>
            </a:endParaRPr>
          </a:p>
          <a:p>
            <a:pPr marL="631825" lvl="1" indent="173038" defTabSz="1044575" eaLnBrk="0" hangingPunct="0">
              <a:lnSpc>
                <a:spcPct val="150000"/>
              </a:lnSpc>
              <a:spcBef>
                <a:spcPct val="60000"/>
              </a:spcBef>
              <a:buClr>
                <a:srgbClr val="FFCC00"/>
              </a:buClr>
              <a:buSzPct val="80000"/>
              <a:buFontTx/>
              <a:buBlip>
                <a:blip r:embed="rId3"/>
              </a:buBlip>
            </a:pP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Active Directory Rights Management Services </a:t>
            </a:r>
          </a:p>
        </p:txBody>
      </p:sp>
      <p:sp>
        <p:nvSpPr>
          <p:cNvPr id="38920" name="Rectangle 15"/>
          <p:cNvSpPr>
            <a:spLocks noChangeArrowheads="1"/>
          </p:cNvSpPr>
          <p:nvPr/>
        </p:nvSpPr>
        <p:spPr bwMode="gray">
          <a:xfrm>
            <a:off x="4791808" y="2017734"/>
            <a:ext cx="3619500" cy="338138"/>
          </a:xfrm>
          <a:prstGeom prst="rect">
            <a:avLst/>
          </a:prstGeom>
          <a:solidFill>
            <a:schemeClr val="hlink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defTabSz="1316038">
              <a:buClr>
                <a:schemeClr val="accent1"/>
              </a:buClr>
            </a:pPr>
            <a:r>
              <a:rPr lang="ko-KR" altLang="en-US" sz="1400" b="1">
                <a:latin typeface="맑은 고딕" pitchFamily="50" charset="-127"/>
                <a:ea typeface="맑은 고딕" pitchFamily="50" charset="-127"/>
              </a:rPr>
              <a:t>컴플라이언스</a:t>
            </a:r>
            <a:endParaRPr lang="en-US" altLang="ko-KR" sz="1400" b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8921" name="Oval 18"/>
          <p:cNvSpPr>
            <a:spLocks noChangeArrowheads="1"/>
          </p:cNvSpPr>
          <p:nvPr/>
        </p:nvSpPr>
        <p:spPr bwMode="auto">
          <a:xfrm>
            <a:off x="3692770" y="3859235"/>
            <a:ext cx="1751135" cy="132397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algn="ctr" eaLnBrk="0" latinLnBrk="0" hangingPunct="0">
              <a:buClr>
                <a:schemeClr val="accent1"/>
              </a:buClr>
            </a:pPr>
            <a:endParaRPr kumimoji="0" lang="ko-KR" altLang="en-US" sz="20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8922" name="Freeform 19"/>
          <p:cNvSpPr>
            <a:spLocks/>
          </p:cNvSpPr>
          <p:nvPr/>
        </p:nvSpPr>
        <p:spPr bwMode="auto">
          <a:xfrm>
            <a:off x="4339005" y="3827485"/>
            <a:ext cx="446942" cy="123825"/>
          </a:xfrm>
          <a:custGeom>
            <a:avLst/>
            <a:gdLst>
              <a:gd name="T0" fmla="*/ 2147483647 w 430"/>
              <a:gd name="T1" fmla="*/ 2147483647 h 78"/>
              <a:gd name="T2" fmla="*/ 0 w 430"/>
              <a:gd name="T3" fmla="*/ 2147483647 h 78"/>
              <a:gd name="T4" fmla="*/ 2147483647 w 430"/>
              <a:gd name="T5" fmla="*/ 2147483647 h 78"/>
              <a:gd name="T6" fmla="*/ 2147483647 w 430"/>
              <a:gd name="T7" fmla="*/ 2147483647 h 78"/>
              <a:gd name="T8" fmla="*/ 2147483647 w 430"/>
              <a:gd name="T9" fmla="*/ 2147483647 h 78"/>
              <a:gd name="T10" fmla="*/ 2147483647 w 430"/>
              <a:gd name="T11" fmla="*/ 0 h 78"/>
              <a:gd name="T12" fmla="*/ 2147483647 w 430"/>
              <a:gd name="T13" fmla="*/ 2147483647 h 7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30"/>
              <a:gd name="T22" fmla="*/ 0 h 78"/>
              <a:gd name="T23" fmla="*/ 430 w 430"/>
              <a:gd name="T24" fmla="*/ 78 h 7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30" h="78">
                <a:moveTo>
                  <a:pt x="2" y="18"/>
                </a:moveTo>
                <a:lnTo>
                  <a:pt x="0" y="78"/>
                </a:lnTo>
                <a:lnTo>
                  <a:pt x="98" y="50"/>
                </a:lnTo>
                <a:lnTo>
                  <a:pt x="314" y="42"/>
                </a:lnTo>
                <a:lnTo>
                  <a:pt x="430" y="66"/>
                </a:lnTo>
                <a:lnTo>
                  <a:pt x="430" y="0"/>
                </a:lnTo>
                <a:lnTo>
                  <a:pt x="2" y="1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lIns="90000" tIns="46800" anchor="ctr"/>
          <a:lstStyle/>
          <a:p>
            <a:pPr algn="ctr" eaLnBrk="0" fontAlgn="t" latinLnBrk="0" hangingPunct="0">
              <a:spcBef>
                <a:spcPct val="20000"/>
              </a:spcBef>
              <a:buClr>
                <a:schemeClr val="accent1"/>
              </a:buClr>
              <a:buFont typeface="Monotype Sorts"/>
              <a:buChar char="4"/>
            </a:pPr>
            <a:endParaRPr lang="ko-KR" altLang="en-US" sz="20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8923" name="Freeform 21"/>
          <p:cNvSpPr>
            <a:spLocks/>
          </p:cNvSpPr>
          <p:nvPr/>
        </p:nvSpPr>
        <p:spPr bwMode="auto">
          <a:xfrm flipV="1">
            <a:off x="4339005" y="5108598"/>
            <a:ext cx="446942" cy="123825"/>
          </a:xfrm>
          <a:custGeom>
            <a:avLst/>
            <a:gdLst>
              <a:gd name="T0" fmla="*/ 2147483647 w 430"/>
              <a:gd name="T1" fmla="*/ 2147483647 h 78"/>
              <a:gd name="T2" fmla="*/ 0 w 430"/>
              <a:gd name="T3" fmla="*/ 2147483647 h 78"/>
              <a:gd name="T4" fmla="*/ 2147483647 w 430"/>
              <a:gd name="T5" fmla="*/ 2147483647 h 78"/>
              <a:gd name="T6" fmla="*/ 2147483647 w 430"/>
              <a:gd name="T7" fmla="*/ 2147483647 h 78"/>
              <a:gd name="T8" fmla="*/ 2147483647 w 430"/>
              <a:gd name="T9" fmla="*/ 2147483647 h 78"/>
              <a:gd name="T10" fmla="*/ 2147483647 w 430"/>
              <a:gd name="T11" fmla="*/ 0 h 78"/>
              <a:gd name="T12" fmla="*/ 2147483647 w 430"/>
              <a:gd name="T13" fmla="*/ 2147483647 h 7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30"/>
              <a:gd name="T22" fmla="*/ 0 h 78"/>
              <a:gd name="T23" fmla="*/ 430 w 430"/>
              <a:gd name="T24" fmla="*/ 78 h 7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30" h="78">
                <a:moveTo>
                  <a:pt x="2" y="18"/>
                </a:moveTo>
                <a:lnTo>
                  <a:pt x="0" y="78"/>
                </a:lnTo>
                <a:lnTo>
                  <a:pt x="98" y="50"/>
                </a:lnTo>
                <a:lnTo>
                  <a:pt x="314" y="42"/>
                </a:lnTo>
                <a:lnTo>
                  <a:pt x="430" y="66"/>
                </a:lnTo>
                <a:lnTo>
                  <a:pt x="430" y="0"/>
                </a:lnTo>
                <a:lnTo>
                  <a:pt x="2" y="1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lIns="90000" tIns="46800" anchor="ctr"/>
          <a:lstStyle/>
          <a:p>
            <a:pPr algn="ctr" eaLnBrk="0" fontAlgn="t" latinLnBrk="0" hangingPunct="0">
              <a:spcBef>
                <a:spcPct val="20000"/>
              </a:spcBef>
              <a:buClr>
                <a:schemeClr val="accent1"/>
              </a:buClr>
              <a:buFont typeface="Monotype Sorts"/>
              <a:buChar char="4"/>
            </a:pPr>
            <a:endParaRPr lang="ko-KR" altLang="en-US" sz="20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8924" name="Oval 23"/>
          <p:cNvSpPr>
            <a:spLocks noChangeArrowheads="1"/>
          </p:cNvSpPr>
          <p:nvPr/>
        </p:nvSpPr>
        <p:spPr bwMode="auto">
          <a:xfrm>
            <a:off x="3795347" y="3948135"/>
            <a:ext cx="1545981" cy="1146175"/>
          </a:xfrm>
          <a:prstGeom prst="ellipse">
            <a:avLst/>
          </a:prstGeom>
          <a:solidFill>
            <a:schemeClr val="folHlink"/>
          </a:solidFill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marL="171450" indent="-171450" algn="ctr" eaLnBrk="0" fontAlgn="t" latinLnBrk="0" hangingPunct="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Font typeface="Monotype Sorts"/>
              <a:buNone/>
            </a:pPr>
            <a:endParaRPr lang="en-US" altLang="ko-KR" sz="1600" b="1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71450" indent="-171450" algn="ctr" eaLnBrk="0" fontAlgn="t" latinLnBrk="0" hangingPunct="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Font typeface="Monotype Sorts"/>
              <a:buNone/>
            </a:pPr>
            <a:r>
              <a:rPr lang="ko-KR" altLang="en-US" sz="16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보안</a:t>
            </a:r>
            <a:endParaRPr lang="en-US" altLang="ko-KR" sz="1600" b="1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71450" indent="-171450" algn="ctr" eaLnBrk="0" fontAlgn="t" latinLnBrk="0" hangingPunct="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Font typeface="Monotype Sorts"/>
              <a:buNone/>
            </a:pPr>
            <a:endParaRPr lang="en-US" altLang="ko-KR" sz="1600" b="1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71450" indent="-171450" algn="ctr" eaLnBrk="0" fontAlgn="t" latinLnBrk="0" hangingPunct="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Font typeface="Monotype Sorts"/>
              <a:buNone/>
            </a:pPr>
            <a:endParaRPr lang="en-US" altLang="ko-KR" sz="1600" b="1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8925" name="Rectangle 7"/>
          <p:cNvSpPr>
            <a:spLocks noChangeArrowheads="1"/>
          </p:cNvSpPr>
          <p:nvPr/>
        </p:nvSpPr>
        <p:spPr bwMode="auto">
          <a:xfrm>
            <a:off x="714348" y="901700"/>
            <a:ext cx="7685942" cy="738664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7607300" fontAlgn="t">
              <a:buClr>
                <a:schemeClr val="accent1"/>
              </a:buClr>
            </a:pPr>
            <a:r>
              <a:rPr lang="en-US" altLang="ko-KR" sz="160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Windows Server 2008</a:t>
            </a:r>
            <a:r>
              <a:rPr lang="ko-KR" altLang="en-US" sz="160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에서 디자인 된 보호 기능들은 조직의 네트워크 및 데이터를 보호합니다</a:t>
            </a:r>
            <a:r>
              <a:rPr lang="en-US" altLang="ko-KR" sz="160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 </a:t>
            </a:r>
            <a:r>
              <a:rPr lang="ko-KR" altLang="en-US" sz="160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다음의 </a:t>
            </a:r>
            <a:r>
              <a:rPr lang="en-US" altLang="ko-KR" sz="160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Windows Server 2008</a:t>
            </a:r>
            <a:r>
              <a:rPr lang="ko-KR" altLang="en-US" sz="160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에서 제공되는 보안 및 컴플라이언스 관련 기능 입니다</a:t>
            </a:r>
            <a:r>
              <a:rPr lang="en-US" altLang="ko-KR" sz="160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</a:t>
            </a:r>
            <a:endParaRPr lang="ko-KR" altLang="en-US" sz="1600" dirty="0"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38926" name="Picture 11" descr="E:\Clip_Installer\DVD_ART\Artwork_Imagery\HARDWARE_IMAGERY\Illustration - Misc Hardware\Windows Vista Illustration Icons\Key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3723" y="4508522"/>
            <a:ext cx="404446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7" name="Picture 15" descr="E:\Clip_Installer\DVD_ART\Artwork_Imagery\HARDWARE_IMAGERY\Illustration - Misc Hardware\Windows Vista Illustration Icons\Digital Lock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34608" y="4481534"/>
            <a:ext cx="43082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24"/>
          <p:cNvSpPr>
            <a:spLocks/>
          </p:cNvSpPr>
          <p:nvPr/>
        </p:nvSpPr>
        <p:spPr bwMode="gray">
          <a:xfrm>
            <a:off x="643304" y="351024"/>
            <a:ext cx="780024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584575" indent="-3584575" defTabSz="7607300" eaLnBrk="0" fontAlgn="t" latinLnBrk="0" hangingPunct="0">
              <a:lnSpc>
                <a:spcPct val="90000"/>
              </a:lnSpc>
              <a:buClr>
                <a:schemeClr val="accent1"/>
              </a:buClr>
              <a:tabLst>
                <a:tab pos="8289925" algn="r"/>
              </a:tabLst>
              <a:defRPr/>
            </a:pPr>
            <a:r>
              <a:rPr lang="en-US" altLang="ko-KR" sz="3600" spc="-150" dirty="0" err="1"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latin typeface="맑은 고딕" pitchFamily="50" charset="-127"/>
                <a:ea typeface="맑은 고딕" pitchFamily="50" charset="-127"/>
                <a:cs typeface="Segoe UI" pitchFamily="34" charset="0"/>
              </a:rPr>
              <a:t>BitLocker</a:t>
            </a:r>
            <a:r>
              <a:rPr lang="en-US" altLang="ko-KR" sz="3600" spc="-150" dirty="0"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latin typeface="맑은 고딕" pitchFamily="50" charset="-127"/>
                <a:ea typeface="맑은 고딕" pitchFamily="50" charset="-127"/>
                <a:cs typeface="Segoe UI" pitchFamily="34" charset="0"/>
              </a:rPr>
              <a:t>™ Drive Encryption </a:t>
            </a:r>
          </a:p>
        </p:txBody>
      </p:sp>
      <p:sp>
        <p:nvSpPr>
          <p:cNvPr id="71" name="Rectangle 30"/>
          <p:cNvSpPr>
            <a:spLocks noChangeArrowheads="1"/>
          </p:cNvSpPr>
          <p:nvPr/>
        </p:nvSpPr>
        <p:spPr bwMode="auto">
          <a:xfrm>
            <a:off x="624254" y="2058988"/>
            <a:ext cx="4539762" cy="42084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162000" tIns="36000" bIns="36000"/>
          <a:lstStyle/>
          <a:p>
            <a:pPr marL="182563" lvl="1" indent="-182563">
              <a:spcBef>
                <a:spcPct val="50000"/>
              </a:spcBef>
              <a:buClr>
                <a:schemeClr val="accent1"/>
              </a:buClr>
              <a:defRPr/>
            </a:pPr>
            <a:endParaRPr lang="en-US" altLang="en-US" sz="105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9940" name="Rectangle 10"/>
          <p:cNvSpPr>
            <a:spLocks noChangeArrowheads="1"/>
          </p:cNvSpPr>
          <p:nvPr/>
        </p:nvSpPr>
        <p:spPr bwMode="auto">
          <a:xfrm>
            <a:off x="5578720" y="2066925"/>
            <a:ext cx="2932234" cy="42005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lIns="126000" tIns="118800"/>
          <a:lstStyle/>
          <a:p>
            <a:pPr marL="290513" indent="-290513" defTabSz="1044575">
              <a:spcBef>
                <a:spcPct val="60000"/>
              </a:spcBef>
              <a:buFont typeface="Wingdings" pitchFamily="2" charset="2"/>
              <a:buBlip>
                <a:blip r:embed="rId3"/>
              </a:buBlip>
            </a:pPr>
            <a:endParaRPr lang="en-US" altLang="ko-KR" sz="1600">
              <a:latin typeface="맑은 고딕" pitchFamily="50" charset="-127"/>
              <a:ea typeface="맑은 고딕" pitchFamily="50" charset="-127"/>
            </a:endParaRPr>
          </a:p>
          <a:p>
            <a:pPr marL="290513" indent="-290513" defTabSz="1044575">
              <a:spcBef>
                <a:spcPct val="60000"/>
              </a:spcBef>
              <a:buFont typeface="Wingdings" pitchFamily="2" charset="2"/>
              <a:buBlip>
                <a:blip r:embed="rId3"/>
              </a:buBlip>
            </a:pPr>
            <a:endParaRPr lang="en-US" altLang="ko-KR" sz="1600">
              <a:latin typeface="맑은 고딕" pitchFamily="50" charset="-127"/>
              <a:ea typeface="맑은 고딕" pitchFamily="50" charset="-127"/>
            </a:endParaRPr>
          </a:p>
          <a:p>
            <a:pPr marL="290513" indent="-290513" defTabSz="1044575">
              <a:spcBef>
                <a:spcPct val="60000"/>
              </a:spcBef>
              <a:buFont typeface="Wingdings" pitchFamily="2" charset="2"/>
              <a:buBlip>
                <a:blip r:embed="rId3"/>
              </a:buBlip>
            </a:pPr>
            <a:endParaRPr lang="en-US" altLang="ko-KR" sz="1600">
              <a:latin typeface="맑은 고딕" pitchFamily="50" charset="-127"/>
              <a:ea typeface="맑은 고딕" pitchFamily="50" charset="-127"/>
            </a:endParaRPr>
          </a:p>
          <a:p>
            <a:pPr marL="290513" indent="-290513" defTabSz="1044575">
              <a:spcBef>
                <a:spcPct val="60000"/>
              </a:spcBef>
              <a:buFont typeface="Wingdings" pitchFamily="2" charset="2"/>
              <a:buBlip>
                <a:blip r:embed="rId3"/>
              </a:buBlip>
            </a:pPr>
            <a:endParaRPr lang="en-US" altLang="ko-KR" sz="16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9941" name="Rectangle 11"/>
          <p:cNvSpPr>
            <a:spLocks noChangeArrowheads="1"/>
          </p:cNvSpPr>
          <p:nvPr/>
        </p:nvSpPr>
        <p:spPr bwMode="gray">
          <a:xfrm>
            <a:off x="5578720" y="1784350"/>
            <a:ext cx="2932234" cy="274638"/>
          </a:xfrm>
          <a:prstGeom prst="rect">
            <a:avLst/>
          </a:prstGeom>
          <a:solidFill>
            <a:schemeClr val="hlink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>
              <a:buClr>
                <a:schemeClr val="accent1"/>
              </a:buClr>
              <a:buFont typeface="Monotype Sorts"/>
              <a:buNone/>
            </a:pPr>
            <a:r>
              <a:rPr lang="ko-KR" altLang="en-US" sz="1200" b="1">
                <a:latin typeface="맑은 고딕" pitchFamily="50" charset="-127"/>
                <a:ea typeface="맑은 고딕" pitchFamily="50" charset="-127"/>
              </a:rPr>
              <a:t>주요 기능</a:t>
            </a:r>
            <a:endParaRPr lang="en-US" altLang="ko-KR" sz="1200" b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9942" name="Rectangle 32"/>
          <p:cNvSpPr>
            <a:spLocks noChangeArrowheads="1"/>
          </p:cNvSpPr>
          <p:nvPr/>
        </p:nvSpPr>
        <p:spPr bwMode="auto">
          <a:xfrm>
            <a:off x="624254" y="1784350"/>
            <a:ext cx="4539762" cy="274638"/>
          </a:xfrm>
          <a:prstGeom prst="rect">
            <a:avLst/>
          </a:prstGeom>
          <a:solidFill>
            <a:schemeClr val="hlink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marL="3584575" indent="-3584575" algn="ctr" defTabSz="7607300" eaLnBrk="0" hangingPunct="0">
              <a:lnSpc>
                <a:spcPct val="90000"/>
              </a:lnSpc>
              <a:buClr>
                <a:schemeClr val="accent1"/>
              </a:buClr>
              <a:tabLst>
                <a:tab pos="8289925" algn="r"/>
              </a:tabLst>
            </a:pPr>
            <a:r>
              <a:rPr lang="en-US" altLang="ko-KR" sz="1200" b="1">
                <a:latin typeface="맑은 고딕" pitchFamily="50" charset="-127"/>
                <a:ea typeface="맑은 고딕" pitchFamily="50" charset="-127"/>
              </a:rPr>
              <a:t>BitLocker™ Drive Encryption </a:t>
            </a:r>
          </a:p>
        </p:txBody>
      </p:sp>
      <p:sp>
        <p:nvSpPr>
          <p:cNvPr id="75" name="AutoShape 8"/>
          <p:cNvSpPr>
            <a:spLocks noChangeArrowheads="1"/>
          </p:cNvSpPr>
          <p:nvPr/>
        </p:nvSpPr>
        <p:spPr bwMode="auto">
          <a:xfrm rot="5400000">
            <a:off x="4145574" y="3873988"/>
            <a:ext cx="2457450" cy="297474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45882"/>
                  <a:invGamma/>
                </a:schemeClr>
              </a:gs>
            </a:gsLst>
            <a:lin ang="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6" name="TextBox 75"/>
          <p:cNvSpPr txBox="1"/>
          <p:nvPr/>
        </p:nvSpPr>
        <p:spPr>
          <a:xfrm rot="363490">
            <a:off x="4528002" y="3641416"/>
            <a:ext cx="784004" cy="646331"/>
          </a:xfrm>
          <a:prstGeom prst="rect">
            <a:avLst/>
          </a:prstGeom>
          <a:noFill/>
        </p:spPr>
        <p:txBody>
          <a:bodyPr>
            <a:spAutoFit/>
            <a:scene3d>
              <a:camera prst="perspectiveContrastingRightFacing"/>
              <a:lightRig rig="threePt" dir="t"/>
            </a:scene3d>
            <a:sp3d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b="1" kern="0" dirty="0">
                <a:solidFill>
                  <a:schemeClr val="bg1"/>
                </a:solidFill>
                <a:latin typeface="+mn-ea"/>
                <a:ea typeface="+mn-ea"/>
              </a:rPr>
              <a:t>Node </a:t>
            </a:r>
            <a:r>
              <a:rPr kumimoji="0" lang="en-US" altLang="ko-KR" b="1" kern="0" dirty="0">
                <a:solidFill>
                  <a:schemeClr val="bg1"/>
                </a:solidFill>
                <a:latin typeface="+mn-ea"/>
                <a:ea typeface="+mn-ea"/>
              </a:rPr>
              <a:t>B</a:t>
            </a:r>
            <a:endParaRPr kumimoji="0" lang="en-US" b="1" kern="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9945" name="Rectangle 10"/>
          <p:cNvSpPr>
            <a:spLocks noChangeArrowheads="1"/>
          </p:cNvSpPr>
          <p:nvPr/>
        </p:nvSpPr>
        <p:spPr bwMode="auto">
          <a:xfrm>
            <a:off x="5578720" y="2058988"/>
            <a:ext cx="2932234" cy="42084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lIns="126000" tIns="118800"/>
          <a:lstStyle/>
          <a:p>
            <a:pPr marL="182563" lvl="1" indent="-182563" defTabSz="1044575" eaLnBrk="0" hangingPunct="0">
              <a:lnSpc>
                <a:spcPct val="150000"/>
              </a:lnSpc>
              <a:spcBef>
                <a:spcPct val="60000"/>
              </a:spcBef>
              <a:buClr>
                <a:srgbClr val="FFCC00"/>
              </a:buClr>
              <a:buSzPct val="80000"/>
              <a:buFontTx/>
              <a:buBlip>
                <a:blip r:embed="rId3"/>
              </a:buBlip>
            </a:pPr>
            <a:endParaRPr lang="en-US" altLang="en-US" sz="1200">
              <a:latin typeface="맑은 고딕" pitchFamily="50" charset="-127"/>
              <a:ea typeface="맑은 고딕" pitchFamily="50" charset="-127"/>
            </a:endParaRPr>
          </a:p>
          <a:p>
            <a:pPr marL="182563" lvl="1" indent="-182563" defTabSz="1044575" eaLnBrk="0" hangingPunct="0">
              <a:lnSpc>
                <a:spcPct val="150000"/>
              </a:lnSpc>
              <a:spcBef>
                <a:spcPct val="60000"/>
              </a:spcBef>
              <a:buClr>
                <a:srgbClr val="FFCC00"/>
              </a:buClr>
              <a:buSzPct val="80000"/>
              <a:buFontTx/>
              <a:buBlip>
                <a:blip r:embed="rId3"/>
              </a:buBlip>
            </a:pPr>
            <a:endParaRPr lang="en-US" altLang="ko-KR" sz="1200">
              <a:latin typeface="맑은 고딕" pitchFamily="50" charset="-127"/>
              <a:ea typeface="맑은 고딕" pitchFamily="50" charset="-127"/>
            </a:endParaRPr>
          </a:p>
          <a:p>
            <a:pPr marL="182563" lvl="1" indent="-182563" defTabSz="1044575" eaLnBrk="0" hangingPunct="0">
              <a:lnSpc>
                <a:spcPct val="150000"/>
              </a:lnSpc>
              <a:spcBef>
                <a:spcPct val="60000"/>
              </a:spcBef>
              <a:buClr>
                <a:srgbClr val="FFCC00"/>
              </a:buClr>
              <a:buSzPct val="80000"/>
              <a:buFontTx/>
              <a:buBlip>
                <a:blip r:embed="rId3"/>
              </a:buBlip>
            </a:pPr>
            <a:r>
              <a:rPr lang="ko-KR" altLang="en-US" sz="1200">
                <a:latin typeface="맑은 고딕" pitchFamily="50" charset="-127"/>
                <a:ea typeface="맑은 고딕" pitchFamily="50" charset="-127"/>
              </a:rPr>
              <a:t>그룹 정책을 통한 중앙화된 암호화 정책 관리 및 지사에 대한 보호 제공</a:t>
            </a:r>
            <a:endParaRPr lang="en-US" altLang="en-US" sz="1200">
              <a:latin typeface="맑은 고딕" pitchFamily="50" charset="-127"/>
              <a:ea typeface="맑은 고딕" pitchFamily="50" charset="-127"/>
            </a:endParaRPr>
          </a:p>
          <a:p>
            <a:pPr marL="182563" lvl="1" indent="-182563" defTabSz="1044575" eaLnBrk="0" hangingPunct="0">
              <a:lnSpc>
                <a:spcPct val="150000"/>
              </a:lnSpc>
              <a:spcBef>
                <a:spcPct val="60000"/>
              </a:spcBef>
              <a:buClr>
                <a:srgbClr val="FFCC00"/>
              </a:buClr>
              <a:buSzPct val="80000"/>
              <a:buFontTx/>
              <a:buBlip>
                <a:blip r:embed="rId3"/>
              </a:buBlip>
            </a:pPr>
            <a:r>
              <a:rPr lang="ko-KR" altLang="en-US" sz="120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컴퓨터를 분실하거나 도난 당한 경우 데이터에 대한 보호 제공</a:t>
            </a:r>
            <a:endParaRPr lang="en-US" altLang="ko-KR" sz="1200"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  <a:p>
            <a:pPr marL="182563" lvl="1" indent="-182563" defTabSz="1044575" eaLnBrk="0" hangingPunct="0">
              <a:lnSpc>
                <a:spcPct val="150000"/>
              </a:lnSpc>
              <a:spcBef>
                <a:spcPct val="60000"/>
              </a:spcBef>
              <a:buClr>
                <a:srgbClr val="FFCC00"/>
              </a:buClr>
              <a:buSzPct val="80000"/>
              <a:buFontTx/>
              <a:buBlip>
                <a:blip r:embed="rId3"/>
              </a:buBlip>
            </a:pPr>
            <a:r>
              <a:rPr lang="en-US" altLang="en-US" sz="1200">
                <a:latin typeface="맑은 고딕" pitchFamily="50" charset="-127"/>
                <a:ea typeface="맑은 고딕" pitchFamily="50" charset="-127"/>
              </a:rPr>
              <a:t>Uses a v1.2 TPM or USB flash drive for key </a:t>
            </a:r>
            <a:r>
              <a:rPr lang="ko-KR" altLang="en-US" sz="1200">
                <a:latin typeface="맑은 고딕" pitchFamily="50" charset="-127"/>
                <a:ea typeface="맑은 고딕" pitchFamily="50" charset="-127"/>
              </a:rPr>
              <a:t>저장을 위해 </a:t>
            </a:r>
            <a:r>
              <a:rPr lang="en-US" altLang="en-US" sz="1200">
                <a:latin typeface="맑은 고딕" pitchFamily="50" charset="-127"/>
                <a:ea typeface="맑은 고딕" pitchFamily="50" charset="-127"/>
              </a:rPr>
              <a:t>v1.2 TPM </a:t>
            </a:r>
            <a:r>
              <a:rPr lang="ko-KR" altLang="en-US" sz="1200">
                <a:latin typeface="맑은 고딕" pitchFamily="50" charset="-127"/>
                <a:ea typeface="맑은 고딕" pitchFamily="50" charset="-127"/>
              </a:rPr>
              <a:t>또는 </a:t>
            </a:r>
            <a:r>
              <a:rPr lang="en-US" altLang="en-US" sz="1200">
                <a:latin typeface="맑은 고딕" pitchFamily="50" charset="-127"/>
                <a:ea typeface="맑은 고딕" pitchFamily="50" charset="-127"/>
              </a:rPr>
              <a:t>USB </a:t>
            </a:r>
            <a:r>
              <a:rPr lang="ko-KR" altLang="en-US" sz="1200">
                <a:latin typeface="맑은 고딕" pitchFamily="50" charset="-127"/>
                <a:ea typeface="맑은 고딕" pitchFamily="50" charset="-127"/>
              </a:rPr>
              <a:t>사용</a:t>
            </a:r>
            <a:endParaRPr lang="en-US" altLang="en-US" sz="12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9946" name="Rectangle 7"/>
          <p:cNvSpPr>
            <a:spLocks noChangeArrowheads="1"/>
          </p:cNvSpPr>
          <p:nvPr/>
        </p:nvSpPr>
        <p:spPr bwMode="auto">
          <a:xfrm>
            <a:off x="734159" y="901700"/>
            <a:ext cx="7685942" cy="738664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7607300" fontAlgn="t">
              <a:buClr>
                <a:schemeClr val="accent1"/>
              </a:buClr>
            </a:pPr>
            <a:r>
              <a:rPr lang="en-US" altLang="ko-KR" sz="1600" dirty="0" err="1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BitLocker</a:t>
            </a:r>
            <a:r>
              <a:rPr lang="en-US" altLang="ko-KR" sz="160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</a:t>
            </a:r>
            <a:r>
              <a:rPr lang="ko-KR" altLang="en-US" sz="160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드라이브 암호화를 사용하면 컴퓨터를 분실하거나 도난 당한 경우 권한이 없는 사용자가 </a:t>
            </a:r>
            <a:r>
              <a:rPr lang="en-US" altLang="ko-KR" sz="160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Windows </a:t>
            </a:r>
            <a:r>
              <a:rPr lang="ko-KR" altLang="en-US" sz="160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파일 및 시스템 보호를 무력화하는 것을 방지할 수 있습니다</a:t>
            </a:r>
            <a:r>
              <a:rPr lang="en-US" altLang="ko-KR" sz="160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</a:t>
            </a:r>
            <a:endParaRPr lang="ko-KR" altLang="en-US" sz="1600" dirty="0"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grpSp>
        <p:nvGrpSpPr>
          <p:cNvPr id="2" name="그룹 27"/>
          <p:cNvGrpSpPr>
            <a:grpSpLocks/>
          </p:cNvGrpSpPr>
          <p:nvPr/>
        </p:nvGrpSpPr>
        <p:grpSpPr bwMode="auto">
          <a:xfrm>
            <a:off x="879231" y="3325814"/>
            <a:ext cx="4101612" cy="1990725"/>
            <a:chOff x="-1720850" y="3312387"/>
            <a:chExt cx="8583613" cy="2560638"/>
          </a:xfrm>
        </p:grpSpPr>
        <p:pic>
          <p:nvPicPr>
            <p:cNvPr id="39948" name="Picture 10" descr="D:\Aeshen\Templates\Sample Documents\New Graphics\Shapes and Graphics\fans - gradient\fan - light blue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8656292">
              <a:off x="4703763" y="3933100"/>
              <a:ext cx="1841500" cy="145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49" name="Picture 6" descr="D:\Aeshen\Templates\Sample Documents\New Graphics\Hardware\Illustration - Misc Hardware\XML Icons\hard_drive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378325" y="3566387"/>
              <a:ext cx="1601788" cy="1370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0" descr="top curving arrow teal pink"/>
            <p:cNvPicPr>
              <a:picLocks noChangeAspect="1" noChangeArrowheads="1"/>
            </p:cNvPicPr>
            <p:nvPr/>
          </p:nvPicPr>
          <p:blipFill>
            <a:blip r:embed="rId6">
              <a:lum bright="8000" contrast="-6000"/>
            </a:blip>
            <a:srcRect/>
            <a:stretch>
              <a:fillRect/>
            </a:stretch>
          </p:blipFill>
          <p:spPr bwMode="auto">
            <a:xfrm rot="21215638" flipH="1">
              <a:off x="-690449" y="3671775"/>
              <a:ext cx="5679475" cy="916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3" name="Group 32"/>
            <p:cNvGrpSpPr>
              <a:grpSpLocks/>
            </p:cNvGrpSpPr>
            <p:nvPr/>
          </p:nvGrpSpPr>
          <p:grpSpPr bwMode="auto">
            <a:xfrm>
              <a:off x="956355" y="3312387"/>
              <a:ext cx="4293339" cy="1622988"/>
              <a:chOff x="2969460" y="1126830"/>
              <a:chExt cx="3963049" cy="1623422"/>
            </a:xfrm>
          </p:grpSpPr>
          <p:sp>
            <p:nvSpPr>
              <p:cNvPr id="19" name="Text Box 24"/>
              <p:cNvSpPr txBox="1">
                <a:spLocks noChangeArrowheads="1"/>
              </p:cNvSpPr>
              <p:nvPr/>
            </p:nvSpPr>
            <p:spPr bwMode="auto">
              <a:xfrm>
                <a:off x="2969460" y="2156261"/>
                <a:ext cx="3963049" cy="594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200" dirty="0">
                    <a:latin typeface="+mn-lt"/>
                  </a:rPr>
                  <a:t>Full Volume </a:t>
                </a:r>
              </a:p>
              <a:p>
                <a:pPr>
                  <a:defRPr/>
                </a:pPr>
                <a:r>
                  <a:rPr lang="en-US" sz="1200" dirty="0">
                    <a:latin typeface="+mn-lt"/>
                  </a:rPr>
                  <a:t>Encryption Key (FVEK)</a:t>
                </a:r>
              </a:p>
            </p:txBody>
          </p:sp>
          <p:pic>
            <p:nvPicPr>
              <p:cNvPr id="20" name="Picture 17" descr="D:\Aeshen\TechNet 2006\12-December\Msft-longhorn-papers\TDM Deck\Windows Illustration Icons\New\lockWkey_in_locked.png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861145" y="1126830"/>
                <a:ext cx="806764" cy="1013091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-1720850" y="4134712"/>
              <a:ext cx="1974936" cy="1380585"/>
              <a:chOff x="498764" y="1949539"/>
              <a:chExt cx="1821539" cy="1380362"/>
            </a:xfrm>
          </p:grpSpPr>
          <p:sp>
            <p:nvSpPr>
              <p:cNvPr id="22" name="Text Box 29"/>
              <p:cNvSpPr txBox="1">
                <a:spLocks noChangeArrowheads="1"/>
              </p:cNvSpPr>
              <p:nvPr/>
            </p:nvSpPr>
            <p:spPr bwMode="auto">
              <a:xfrm>
                <a:off x="498764" y="2736163"/>
                <a:ext cx="1821539" cy="594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200" dirty="0">
                    <a:latin typeface="+mn-lt"/>
                  </a:rPr>
                  <a:t>Encryption Policy </a:t>
                </a:r>
              </a:p>
            </p:txBody>
          </p:sp>
          <p:grpSp>
            <p:nvGrpSpPr>
              <p:cNvPr id="5" name="Group 26"/>
              <p:cNvGrpSpPr>
                <a:grpSpLocks/>
              </p:cNvGrpSpPr>
              <p:nvPr/>
            </p:nvGrpSpPr>
            <p:grpSpPr bwMode="auto">
              <a:xfrm>
                <a:off x="588080" y="1949539"/>
                <a:ext cx="1341204" cy="799971"/>
                <a:chOff x="8275069" y="5637284"/>
                <a:chExt cx="1341204" cy="799971"/>
              </a:xfrm>
            </p:grpSpPr>
            <p:pic>
              <p:nvPicPr>
                <p:cNvPr id="24" name="Picture 18" descr="D:\Aeshen\TechNet 2006\12-December\Msft-longhorn-papers\TDM Deck\Windows Illustration Icons\RAM.png"/>
                <p:cNvPicPr>
                  <a:picLocks noChangeAspect="1" noChangeArrowheads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8276265" y="5705249"/>
                  <a:ext cx="1340698" cy="732950"/>
                </a:xfrm>
                <a:prstGeom prst="rect">
                  <a:avLst/>
                </a:prstGeom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25" name="Picture 14" descr="D:\Aeshen\TechNet 2006\12-December\Msft-longhorn-papers\TDM Deck\Windows Illustration Icons\New\Key.png"/>
                <p:cNvPicPr>
                  <a:picLocks noChangeAspect="1" noChangeArrowheads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8570426" y="5637874"/>
                  <a:ext cx="715606" cy="381788"/>
                </a:xfrm>
                <a:prstGeom prst="rect">
                  <a:avLst/>
                </a:prstGeom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</p:grpSp>
        </p:grpSp>
        <p:pic>
          <p:nvPicPr>
            <p:cNvPr id="26" name="Picture 19" descr="D:\Aeshen\TechNet 2006\12-December\Msft-longhorn-papers\TDM Deck\Windows Illustration Icons\Computer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249694" y="4586580"/>
              <a:ext cx="1340134" cy="102098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7" name="Picture 15" descr="D:\Aeshen\TechNet 2006\12-December\Msft-longhorn-papers\TDM Deck\Windows Illustration Icons\New\lock_locked.pn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6255562" y="5005185"/>
              <a:ext cx="607201" cy="86784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0"/>
          <p:cNvSpPr>
            <a:spLocks noChangeArrowheads="1"/>
          </p:cNvSpPr>
          <p:nvPr/>
        </p:nvSpPr>
        <p:spPr bwMode="auto">
          <a:xfrm>
            <a:off x="756138" y="2201864"/>
            <a:ext cx="7709389" cy="4116387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B2B2B2"/>
            </a:solidFill>
            <a:prstDash val="dash"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fontAlgn="t" latinLnBrk="0" hangingPunct="0">
              <a:spcBef>
                <a:spcPct val="20000"/>
              </a:spcBef>
              <a:buClr>
                <a:schemeClr val="accent1"/>
              </a:buClr>
              <a:buFont typeface="Monotype Sorts"/>
              <a:buChar char="4"/>
            </a:pPr>
            <a:endParaRPr lang="ko-KR" altLang="en-US"/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203331" y="1809750"/>
            <a:ext cx="2351943" cy="2952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C0C0C0"/>
              </a:gs>
              <a:gs pos="100000">
                <a:srgbClr val="FFFFFF"/>
              </a:gs>
            </a:gsLst>
            <a:lin ang="0" scaled="1"/>
          </a:gradFill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 eaLnBrk="0" fontAlgn="t" latinLnBrk="0" hangingPunct="0">
              <a:spcBef>
                <a:spcPct val="50000"/>
              </a:spcBef>
              <a:buClr>
                <a:schemeClr val="accent1"/>
              </a:buClr>
            </a:pPr>
            <a:r>
              <a:rPr lang="en-US" altLang="ko-KR" sz="1300" b="1" i="1" dirty="0">
                <a:solidFill>
                  <a:schemeClr val="bg2"/>
                </a:solidFill>
                <a:ea typeface="견고딕"/>
                <a:cs typeface="견고딕"/>
              </a:rPr>
              <a:t>NAP </a:t>
            </a:r>
            <a:r>
              <a:rPr lang="ko-KR" altLang="en-US" sz="1300" b="1" i="1" dirty="0">
                <a:solidFill>
                  <a:schemeClr val="bg2"/>
                </a:solidFill>
                <a:ea typeface="견고딕"/>
                <a:cs typeface="견고딕"/>
              </a:rPr>
              <a:t>주요 프로세스</a:t>
            </a:r>
            <a:endParaRPr lang="en-US" altLang="ko-KR" sz="1300" b="1" i="1" dirty="0">
              <a:solidFill>
                <a:schemeClr val="bg2"/>
              </a:solidFill>
              <a:ea typeface="견고딕"/>
              <a:cs typeface="견고딕"/>
            </a:endParaRPr>
          </a:p>
        </p:txBody>
      </p:sp>
      <p:sp>
        <p:nvSpPr>
          <p:cNvPr id="40964" name="Rectangle 18"/>
          <p:cNvSpPr>
            <a:spLocks noChangeArrowheads="1"/>
          </p:cNvSpPr>
          <p:nvPr/>
        </p:nvSpPr>
        <p:spPr bwMode="auto">
          <a:xfrm>
            <a:off x="734159" y="901700"/>
            <a:ext cx="7685942" cy="64633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7607300" fontAlgn="t">
              <a:buClr>
                <a:schemeClr val="accent1"/>
              </a:buClr>
            </a:pPr>
            <a:r>
              <a:rPr lang="en-US" altLang="ko-KR" sz="140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NAP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는 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Windows Server2008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과 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Windows Vista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에 포함되어 있는 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OS 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구성 요소의 집합으로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, 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사내 네트워크에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액세스하는  클라이언트 컴퓨터에 대해 관리자가 정의한 시스템 건강 상태를 확인하는 플랫폼을 제공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</a:t>
            </a:r>
            <a:endParaRPr lang="ko-KR" altLang="en-US" sz="1400" dirty="0"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40965" name="Rectangle 23" descr="밝은 하향 대각선"/>
          <p:cNvSpPr>
            <a:spLocks noChangeArrowheads="1"/>
          </p:cNvSpPr>
          <p:nvPr/>
        </p:nvSpPr>
        <p:spPr bwMode="auto">
          <a:xfrm>
            <a:off x="863113" y="2320926"/>
            <a:ext cx="7464669" cy="3910013"/>
          </a:xfrm>
          <a:prstGeom prst="rect">
            <a:avLst/>
          </a:prstGeom>
          <a:pattFill prst="ltDnDiag">
            <a:fgClr>
              <a:srgbClr val="C0C0C0"/>
            </a:fgClr>
            <a:bgClr>
              <a:schemeClr val="bg1"/>
            </a:bgClr>
          </a:pattFill>
          <a:ln w="9525" algn="ctr">
            <a:noFill/>
            <a:prstDash val="dash"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fontAlgn="t" latinLnBrk="0" hangingPunct="0">
              <a:spcBef>
                <a:spcPct val="20000"/>
              </a:spcBef>
              <a:buClr>
                <a:schemeClr val="accent1"/>
              </a:buClr>
              <a:buFont typeface="Monotype Sorts"/>
              <a:buChar char="4"/>
            </a:pPr>
            <a:endParaRPr lang="ko-KR" altLang="en-US"/>
          </a:p>
        </p:txBody>
      </p:sp>
      <p:sp>
        <p:nvSpPr>
          <p:cNvPr id="40966" name="Line 8"/>
          <p:cNvSpPr>
            <a:spLocks noChangeShapeType="1"/>
          </p:cNvSpPr>
          <p:nvPr/>
        </p:nvSpPr>
        <p:spPr bwMode="auto">
          <a:xfrm>
            <a:off x="667876" y="785794"/>
            <a:ext cx="7690338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7" name="Rectangle 9"/>
          <p:cNvSpPr>
            <a:spLocks noChangeArrowheads="1"/>
          </p:cNvSpPr>
          <p:nvPr/>
        </p:nvSpPr>
        <p:spPr bwMode="auto">
          <a:xfrm>
            <a:off x="1229458" y="3803650"/>
            <a:ext cx="1277815" cy="2159000"/>
          </a:xfrm>
          <a:prstGeom prst="rect">
            <a:avLst/>
          </a:prstGeom>
          <a:solidFill>
            <a:schemeClr val="bg1"/>
          </a:solidFill>
          <a:ln w="15875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114300" indent="-114300" algn="ctr" eaLnBrk="0" latin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defRPr/>
            </a:pPr>
            <a:endParaRPr kumimoji="0" lang="en-US" altLang="ko-KR" sz="105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0968" name="TextBox 77"/>
          <p:cNvSpPr txBox="1">
            <a:spLocks noChangeArrowheads="1"/>
          </p:cNvSpPr>
          <p:nvPr/>
        </p:nvSpPr>
        <p:spPr bwMode="auto">
          <a:xfrm>
            <a:off x="1241182" y="3814764"/>
            <a:ext cx="1257300" cy="153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8900" lvl="2" indent="-88900" eaLnBrk="0" fontAlgn="t" latinLnBrk="0" hangingPunct="0">
              <a:lnSpc>
                <a:spcPct val="80000"/>
              </a:lnSpc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</a:pPr>
            <a:endParaRPr lang="en-US" altLang="ko-KR" sz="1200">
              <a:latin typeface="맑은 고딕" pitchFamily="50" charset="-127"/>
              <a:ea typeface="맑은 고딕" pitchFamily="50" charset="-127"/>
            </a:endParaRPr>
          </a:p>
          <a:p>
            <a:pPr marL="88900" lvl="2" indent="-88900" eaLnBrk="0" fontAlgn="t" latinLnBrk="0" hangingPunct="0">
              <a:lnSpc>
                <a:spcPct val="80000"/>
              </a:lnSpc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ko-KR" altLang="en-US" sz="1200">
                <a:latin typeface="맑은 고딕" pitchFamily="50" charset="-127"/>
                <a:ea typeface="맑은 고딕" pitchFamily="50" charset="-127"/>
              </a:rPr>
              <a:t>클라이언트에 대한 보안 정책 준수 여부를 확인함</a:t>
            </a:r>
            <a:r>
              <a:rPr lang="en-US" altLang="ko-KR" sz="1200"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marL="88900" lvl="2" indent="-88900" eaLnBrk="0" fontAlgn="t" latinLnBrk="0" hangingPunct="0">
              <a:lnSpc>
                <a:spcPct val="80000"/>
              </a:lnSpc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</a:pPr>
            <a:endParaRPr lang="en-US" altLang="ko-KR" sz="1200">
              <a:latin typeface="맑은 고딕" pitchFamily="50" charset="-127"/>
              <a:ea typeface="맑은 고딕" pitchFamily="50" charset="-127"/>
            </a:endParaRPr>
          </a:p>
          <a:p>
            <a:pPr marL="88900" lvl="2" indent="-88900" eaLnBrk="0" fontAlgn="t" latinLnBrk="0" hangingPunct="0">
              <a:lnSpc>
                <a:spcPct val="80000"/>
              </a:lnSpc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altLang="ko-KR" sz="1200">
                <a:latin typeface="맑은 고딕" pitchFamily="50" charset="-127"/>
                <a:ea typeface="맑은 고딕" pitchFamily="50" charset="-127"/>
              </a:rPr>
              <a:t>“Healthy”</a:t>
            </a:r>
            <a:r>
              <a:rPr lang="ko-KR" altLang="en-US" sz="1200">
                <a:latin typeface="맑은 고딕" pitchFamily="50" charset="-127"/>
                <a:ea typeface="맑은 고딕" pitchFamily="50" charset="-127"/>
              </a:rPr>
              <a:t>일 경우 </a:t>
            </a:r>
            <a:r>
              <a:rPr lang="en-US" altLang="ko-KR" sz="1200">
                <a:latin typeface="맑은 고딕" pitchFamily="50" charset="-127"/>
                <a:ea typeface="맑은 고딕" pitchFamily="50" charset="-127"/>
              </a:rPr>
              <a:t>Full Access </a:t>
            </a:r>
            <a:r>
              <a:rPr lang="ko-KR" altLang="en-US" sz="1200">
                <a:latin typeface="맑은 고딕" pitchFamily="50" charset="-127"/>
                <a:ea typeface="맑은 고딕" pitchFamily="50" charset="-127"/>
              </a:rPr>
              <a:t> 허용</a:t>
            </a:r>
            <a:endParaRPr lang="en-US" altLang="ko-KR" sz="12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0969" name="AutoShape 24"/>
          <p:cNvSpPr>
            <a:spLocks noChangeAspect="1" noChangeArrowheads="1"/>
          </p:cNvSpPr>
          <p:nvPr/>
        </p:nvSpPr>
        <p:spPr bwMode="auto">
          <a:xfrm>
            <a:off x="1232389" y="2744788"/>
            <a:ext cx="1260231" cy="893762"/>
          </a:xfrm>
          <a:prstGeom prst="homePlate">
            <a:avLst>
              <a:gd name="adj" fmla="val 25586"/>
            </a:avLst>
          </a:prstGeom>
          <a:solidFill>
            <a:srgbClr val="336699"/>
          </a:solidFill>
          <a:ln w="19050">
            <a:solidFill>
              <a:srgbClr val="99CCF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eaLnBrk="0" fontAlgn="t" latinLnBrk="0" hangingPunct="0">
              <a:buClr>
                <a:schemeClr val="accent1"/>
              </a:buClr>
            </a:pPr>
            <a:r>
              <a:rPr lang="ko-KR" altLang="en-US" b="1" dirty="0">
                <a:solidFill>
                  <a:schemeClr val="bg2"/>
                </a:solidFill>
                <a:latin typeface="맑은 고딕" pitchFamily="50" charset="-127"/>
                <a:ea typeface="맑은 고딕" pitchFamily="50" charset="-127"/>
              </a:rPr>
              <a:t>정책 확인           </a:t>
            </a:r>
            <a:r>
              <a:rPr lang="en-US" altLang="ko-KR" sz="1000" dirty="0">
                <a:solidFill>
                  <a:schemeClr val="bg2"/>
                </a:solidFill>
                <a:latin typeface="맑은 고딕" pitchFamily="50" charset="-127"/>
                <a:ea typeface="맑은 고딕" pitchFamily="50" charset="-127"/>
              </a:rPr>
              <a:t>(Policy Validation)</a:t>
            </a:r>
          </a:p>
        </p:txBody>
      </p:sp>
      <p:sp>
        <p:nvSpPr>
          <p:cNvPr id="40970" name="AutoShape 24"/>
          <p:cNvSpPr>
            <a:spLocks noChangeAspect="1" noChangeArrowheads="1"/>
          </p:cNvSpPr>
          <p:nvPr/>
        </p:nvSpPr>
        <p:spPr bwMode="auto">
          <a:xfrm>
            <a:off x="3034812" y="2760663"/>
            <a:ext cx="1288073" cy="893762"/>
          </a:xfrm>
          <a:prstGeom prst="homePlate">
            <a:avLst>
              <a:gd name="adj" fmla="val 25595"/>
            </a:avLst>
          </a:prstGeom>
          <a:solidFill>
            <a:srgbClr val="336699"/>
          </a:solidFill>
          <a:ln w="19050">
            <a:solidFill>
              <a:srgbClr val="99CCF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eaLnBrk="0" fontAlgn="t" latinLnBrk="0" hangingPunct="0">
              <a:buClr>
                <a:schemeClr val="accent1"/>
              </a:buClr>
            </a:pPr>
            <a:r>
              <a:rPr lang="ko-KR" altLang="en-US" b="1">
                <a:solidFill>
                  <a:schemeClr val="bg2"/>
                </a:solidFill>
                <a:latin typeface="맑은 고딕" pitchFamily="50" charset="-127"/>
                <a:ea typeface="맑은 고딕" pitchFamily="50" charset="-127"/>
              </a:rPr>
              <a:t>네트워크 제한</a:t>
            </a:r>
            <a:endParaRPr lang="en-US" altLang="ko-KR" b="1">
              <a:solidFill>
                <a:schemeClr val="bg2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eaLnBrk="0" fontAlgn="t" latinLnBrk="0" hangingPunct="0">
              <a:buClr>
                <a:schemeClr val="accent1"/>
              </a:buClr>
            </a:pPr>
            <a:r>
              <a:rPr lang="en-US" altLang="ko-KR" sz="1000">
                <a:solidFill>
                  <a:schemeClr val="bg2"/>
                </a:solidFill>
                <a:latin typeface="맑은 고딕" pitchFamily="50" charset="-127"/>
                <a:ea typeface="맑은 고딕" pitchFamily="50" charset="-127"/>
              </a:rPr>
              <a:t>(Network Restriction)</a:t>
            </a:r>
          </a:p>
        </p:txBody>
      </p:sp>
      <p:sp>
        <p:nvSpPr>
          <p:cNvPr id="40971" name="AutoShape 24"/>
          <p:cNvSpPr>
            <a:spLocks noChangeAspect="1" noChangeArrowheads="1"/>
          </p:cNvSpPr>
          <p:nvPr/>
        </p:nvSpPr>
        <p:spPr bwMode="auto">
          <a:xfrm>
            <a:off x="4854820" y="2757488"/>
            <a:ext cx="1273419" cy="893762"/>
          </a:xfrm>
          <a:prstGeom prst="homePlate">
            <a:avLst>
              <a:gd name="adj" fmla="val 25575"/>
            </a:avLst>
          </a:prstGeom>
          <a:solidFill>
            <a:srgbClr val="336699"/>
          </a:solidFill>
          <a:ln w="19050">
            <a:solidFill>
              <a:srgbClr val="99CCF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eaLnBrk="0" fontAlgn="t" latinLnBrk="0" hangingPunct="0">
              <a:buClr>
                <a:schemeClr val="accent1"/>
              </a:buClr>
            </a:pPr>
            <a:r>
              <a:rPr lang="ko-KR" altLang="en-US" b="1">
                <a:solidFill>
                  <a:schemeClr val="bg2"/>
                </a:solidFill>
                <a:latin typeface="맑은 고딕" pitchFamily="50" charset="-127"/>
                <a:ea typeface="맑은 고딕" pitchFamily="50" charset="-127"/>
              </a:rPr>
              <a:t>업데이트 확인</a:t>
            </a:r>
            <a:endParaRPr lang="en-US" altLang="ko-KR" b="1">
              <a:solidFill>
                <a:schemeClr val="bg2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eaLnBrk="0" fontAlgn="t" latinLnBrk="0" hangingPunct="0">
              <a:buClr>
                <a:schemeClr val="accent1"/>
              </a:buClr>
            </a:pPr>
            <a:r>
              <a:rPr lang="en-US" altLang="ko-KR" sz="1000">
                <a:solidFill>
                  <a:schemeClr val="bg2"/>
                </a:solidFill>
                <a:latin typeface="맑은 고딕" pitchFamily="50" charset="-127"/>
                <a:ea typeface="맑은 고딕" pitchFamily="50" charset="-127"/>
              </a:rPr>
              <a:t>(Remediation)</a:t>
            </a:r>
          </a:p>
        </p:txBody>
      </p:sp>
      <p:sp>
        <p:nvSpPr>
          <p:cNvPr id="40972" name="AutoShape 24"/>
          <p:cNvSpPr>
            <a:spLocks noChangeAspect="1" noChangeArrowheads="1"/>
          </p:cNvSpPr>
          <p:nvPr/>
        </p:nvSpPr>
        <p:spPr bwMode="auto">
          <a:xfrm>
            <a:off x="6658708" y="2763838"/>
            <a:ext cx="1295400" cy="893762"/>
          </a:xfrm>
          <a:prstGeom prst="homePlate">
            <a:avLst>
              <a:gd name="adj" fmla="val 25573"/>
            </a:avLst>
          </a:prstGeom>
          <a:solidFill>
            <a:srgbClr val="336699"/>
          </a:solidFill>
          <a:ln w="19050">
            <a:solidFill>
              <a:srgbClr val="99CCF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eaLnBrk="0" fontAlgn="t" latinLnBrk="0" hangingPunct="0">
              <a:buClr>
                <a:schemeClr val="accent1"/>
              </a:buClr>
            </a:pPr>
            <a:r>
              <a:rPr lang="ko-KR" altLang="en-US" b="1">
                <a:solidFill>
                  <a:schemeClr val="bg2"/>
                </a:solidFill>
                <a:latin typeface="맑은 고딕" pitchFamily="50" charset="-127"/>
                <a:ea typeface="맑은 고딕" pitchFamily="50" charset="-127"/>
              </a:rPr>
              <a:t>지속적인 확인</a:t>
            </a:r>
            <a:endParaRPr lang="en-US" altLang="ko-KR" b="1">
              <a:solidFill>
                <a:schemeClr val="bg2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eaLnBrk="0" fontAlgn="t" latinLnBrk="0" hangingPunct="0">
              <a:buClr>
                <a:schemeClr val="accent1"/>
              </a:buClr>
            </a:pPr>
            <a:r>
              <a:rPr lang="en-US" altLang="ko-KR" sz="1000">
                <a:solidFill>
                  <a:schemeClr val="bg2"/>
                </a:solidFill>
                <a:latin typeface="맑은 고딕" pitchFamily="50" charset="-127"/>
                <a:ea typeface="맑은 고딕" pitchFamily="50" charset="-127"/>
              </a:rPr>
              <a:t>(Ongoing Compliance)</a:t>
            </a:r>
          </a:p>
        </p:txBody>
      </p:sp>
      <p:cxnSp>
        <p:nvCxnSpPr>
          <p:cNvPr id="40973" name="AutoShape 28"/>
          <p:cNvCxnSpPr>
            <a:cxnSpLocks noChangeShapeType="1"/>
          </p:cNvCxnSpPr>
          <p:nvPr/>
        </p:nvCxnSpPr>
        <p:spPr bwMode="auto">
          <a:xfrm flipV="1">
            <a:off x="2580543" y="3197225"/>
            <a:ext cx="353157" cy="1588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</p:spPr>
      </p:cxnSp>
      <p:cxnSp>
        <p:nvCxnSpPr>
          <p:cNvPr id="40974" name="AutoShape 28"/>
          <p:cNvCxnSpPr>
            <a:cxnSpLocks noChangeShapeType="1"/>
          </p:cNvCxnSpPr>
          <p:nvPr/>
        </p:nvCxnSpPr>
        <p:spPr bwMode="auto">
          <a:xfrm flipV="1">
            <a:off x="4365382" y="3198814"/>
            <a:ext cx="353157" cy="1587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</p:spPr>
      </p:cxnSp>
      <p:cxnSp>
        <p:nvCxnSpPr>
          <p:cNvPr id="40975" name="AutoShape 28"/>
          <p:cNvCxnSpPr>
            <a:cxnSpLocks noChangeShapeType="1"/>
          </p:cNvCxnSpPr>
          <p:nvPr/>
        </p:nvCxnSpPr>
        <p:spPr bwMode="auto">
          <a:xfrm flipV="1">
            <a:off x="6207369" y="3211514"/>
            <a:ext cx="351692" cy="1587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</p:spPr>
      </p:cxnSp>
      <p:sp>
        <p:nvSpPr>
          <p:cNvPr id="46" name="Rectangle 9"/>
          <p:cNvSpPr>
            <a:spLocks noChangeArrowheads="1"/>
          </p:cNvSpPr>
          <p:nvPr/>
        </p:nvSpPr>
        <p:spPr bwMode="auto">
          <a:xfrm>
            <a:off x="3039208" y="3808413"/>
            <a:ext cx="1277815" cy="2157412"/>
          </a:xfrm>
          <a:prstGeom prst="rect">
            <a:avLst/>
          </a:prstGeom>
          <a:solidFill>
            <a:schemeClr val="bg1"/>
          </a:solidFill>
          <a:ln w="15875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114300" indent="-114300" algn="ctr" eaLnBrk="0" latin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defRPr/>
            </a:pPr>
            <a:endParaRPr kumimoji="0" lang="en-US" altLang="ko-KR" sz="105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7" name="Rectangle 9"/>
          <p:cNvSpPr>
            <a:spLocks noChangeArrowheads="1"/>
          </p:cNvSpPr>
          <p:nvPr/>
        </p:nvSpPr>
        <p:spPr bwMode="auto">
          <a:xfrm>
            <a:off x="4848958" y="3811588"/>
            <a:ext cx="1276350" cy="2157412"/>
          </a:xfrm>
          <a:prstGeom prst="rect">
            <a:avLst/>
          </a:prstGeom>
          <a:solidFill>
            <a:schemeClr val="bg1"/>
          </a:solidFill>
          <a:ln w="15875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114300" indent="-114300" algn="ctr" eaLnBrk="0" latin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defRPr/>
            </a:pPr>
            <a:endParaRPr kumimoji="0" lang="en-US" altLang="ko-KR" sz="105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8" name="Rectangle 9"/>
          <p:cNvSpPr>
            <a:spLocks noChangeArrowheads="1"/>
          </p:cNvSpPr>
          <p:nvPr/>
        </p:nvSpPr>
        <p:spPr bwMode="auto">
          <a:xfrm>
            <a:off x="6657243" y="3825876"/>
            <a:ext cx="1277815" cy="2157413"/>
          </a:xfrm>
          <a:prstGeom prst="rect">
            <a:avLst/>
          </a:prstGeom>
          <a:solidFill>
            <a:schemeClr val="bg1"/>
          </a:solidFill>
          <a:ln w="15875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114300" indent="-114300" algn="ctr" eaLnBrk="0" latin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defRPr/>
            </a:pPr>
            <a:endParaRPr kumimoji="0" lang="en-US" altLang="ko-KR" sz="105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0979" name="TextBox 77"/>
          <p:cNvSpPr txBox="1">
            <a:spLocks noChangeArrowheads="1"/>
          </p:cNvSpPr>
          <p:nvPr/>
        </p:nvSpPr>
        <p:spPr bwMode="auto">
          <a:xfrm>
            <a:off x="3050931" y="3806825"/>
            <a:ext cx="1257300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8900" lvl="2" indent="-88900" eaLnBrk="0" fontAlgn="t" latinLnBrk="0" hangingPunct="0">
              <a:lnSpc>
                <a:spcPct val="80000"/>
              </a:lnSpc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</a:pPr>
            <a:endParaRPr lang="en-US" altLang="ko-KR" sz="1200">
              <a:latin typeface="맑은 고딕" pitchFamily="50" charset="-127"/>
              <a:ea typeface="맑은 고딕" pitchFamily="50" charset="-127"/>
            </a:endParaRPr>
          </a:p>
          <a:p>
            <a:pPr marL="88900" lvl="2" indent="-88900" eaLnBrk="0" fontAlgn="t" latinLnBrk="0" hangingPunct="0">
              <a:lnSpc>
                <a:spcPct val="80000"/>
              </a:lnSpc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altLang="ko-KR" sz="1200">
                <a:latin typeface="맑은 고딕" pitchFamily="50" charset="-127"/>
                <a:ea typeface="맑은 고딕" pitchFamily="50" charset="-127"/>
              </a:rPr>
              <a:t>“Health”</a:t>
            </a:r>
            <a:r>
              <a:rPr lang="ko-KR" altLang="en-US" sz="1200">
                <a:latin typeface="맑은 고딕" pitchFamily="50" charset="-127"/>
                <a:ea typeface="맑은 고딕" pitchFamily="50" charset="-127"/>
              </a:rPr>
              <a:t>상태에 따라서 네트워크 접속을 제한함</a:t>
            </a:r>
            <a:endParaRPr lang="en-US" altLang="ko-KR" sz="1200">
              <a:latin typeface="맑은 고딕" pitchFamily="50" charset="-127"/>
              <a:ea typeface="맑은 고딕" pitchFamily="50" charset="-127"/>
            </a:endParaRPr>
          </a:p>
          <a:p>
            <a:pPr marL="88900" lvl="2" indent="-88900" eaLnBrk="0" fontAlgn="t" latinLnBrk="0" hangingPunct="0">
              <a:lnSpc>
                <a:spcPct val="80000"/>
              </a:lnSpc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</a:pPr>
            <a:endParaRPr lang="en-US" altLang="ko-KR" sz="1200">
              <a:latin typeface="맑은 고딕" pitchFamily="50" charset="-127"/>
              <a:ea typeface="맑은 고딕" pitchFamily="50" charset="-127"/>
            </a:endParaRPr>
          </a:p>
          <a:p>
            <a:pPr marL="88900" lvl="2" indent="-88900" eaLnBrk="0" fontAlgn="t" latinLnBrk="0" hangingPunct="0">
              <a:lnSpc>
                <a:spcPct val="80000"/>
              </a:lnSpc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ko-KR" altLang="en-US" sz="1200">
                <a:latin typeface="맑은 고딕" pitchFamily="50" charset="-127"/>
                <a:ea typeface="맑은 고딕" pitchFamily="50" charset="-127"/>
              </a:rPr>
              <a:t>네트워크 제한 방안은 적용 옵션 </a:t>
            </a:r>
            <a:r>
              <a:rPr lang="en-US" altLang="ko-KR" sz="1200">
                <a:latin typeface="맑은 고딕" pitchFamily="50" charset="-127"/>
                <a:ea typeface="맑은 고딕" pitchFamily="50" charset="-127"/>
              </a:rPr>
              <a:t>(DHCP, 802.1x, IPSec, VPN)</a:t>
            </a:r>
            <a:r>
              <a:rPr lang="ko-KR" altLang="en-US" sz="1200">
                <a:latin typeface="맑은 고딕" pitchFamily="50" charset="-127"/>
                <a:ea typeface="맑은 고딕" pitchFamily="50" charset="-127"/>
              </a:rPr>
              <a:t>에</a:t>
            </a:r>
            <a:r>
              <a:rPr lang="en-US" altLang="ko-KR" sz="120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>
                <a:latin typeface="맑은 고딕" pitchFamily="50" charset="-127"/>
                <a:ea typeface="맑은 고딕" pitchFamily="50" charset="-127"/>
              </a:rPr>
              <a:t>따라 다름</a:t>
            </a:r>
            <a:endParaRPr lang="en-US" altLang="ko-KR" sz="12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0980" name="TextBox 77"/>
          <p:cNvSpPr txBox="1">
            <a:spLocks noChangeArrowheads="1"/>
          </p:cNvSpPr>
          <p:nvPr/>
        </p:nvSpPr>
        <p:spPr bwMode="auto">
          <a:xfrm>
            <a:off x="4860682" y="3822700"/>
            <a:ext cx="1255834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8900" lvl="2" indent="-88900" eaLnBrk="0" fontAlgn="t" latinLnBrk="0" hangingPunct="0">
              <a:lnSpc>
                <a:spcPct val="80000"/>
              </a:lnSpc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</a:pPr>
            <a:endParaRPr lang="en-US" altLang="ko-KR" sz="1200">
              <a:latin typeface="맑은 고딕" pitchFamily="50" charset="-127"/>
              <a:ea typeface="맑은 고딕" pitchFamily="50" charset="-127"/>
            </a:endParaRPr>
          </a:p>
          <a:p>
            <a:pPr marL="88900" lvl="2" indent="-88900" eaLnBrk="0" fontAlgn="t" latinLnBrk="0" hangingPunct="0">
              <a:lnSpc>
                <a:spcPct val="80000"/>
              </a:lnSpc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ko-KR" altLang="en-US" sz="1200">
                <a:latin typeface="맑은 고딕" pitchFamily="50" charset="-127"/>
                <a:ea typeface="맑은 고딕" pitchFamily="50" charset="-127"/>
              </a:rPr>
              <a:t>필요한 업데이트를 제공하여 클라이언트가  정책을 준수하도록 함</a:t>
            </a:r>
            <a:endParaRPr lang="en-US" altLang="ko-KR" sz="1200">
              <a:latin typeface="맑은 고딕" pitchFamily="50" charset="-127"/>
              <a:ea typeface="맑은 고딕" pitchFamily="50" charset="-127"/>
            </a:endParaRPr>
          </a:p>
          <a:p>
            <a:pPr marL="88900" lvl="2" indent="-88900" eaLnBrk="0" fontAlgn="t" latinLnBrk="0" hangingPunct="0">
              <a:lnSpc>
                <a:spcPct val="80000"/>
              </a:lnSpc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</a:pPr>
            <a:endParaRPr lang="en-US" altLang="ko-KR" sz="1200">
              <a:latin typeface="맑은 고딕" pitchFamily="50" charset="-127"/>
              <a:ea typeface="맑은 고딕" pitchFamily="50" charset="-127"/>
            </a:endParaRPr>
          </a:p>
          <a:p>
            <a:pPr marL="88900" lvl="2" indent="-88900" eaLnBrk="0" fontAlgn="t" latinLnBrk="0" hangingPunct="0">
              <a:lnSpc>
                <a:spcPct val="80000"/>
              </a:lnSpc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ko-KR" altLang="en-US" sz="1200">
                <a:latin typeface="맑은 고딕" pitchFamily="50" charset="-127"/>
                <a:ea typeface="맑은 고딕" pitchFamily="50" charset="-127"/>
              </a:rPr>
              <a:t>업데이트 후에는 네트워크 제한을 풀어줌</a:t>
            </a:r>
            <a:endParaRPr lang="en-US" altLang="ko-KR" sz="12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0981" name="TextBox 77"/>
          <p:cNvSpPr txBox="1">
            <a:spLocks noChangeArrowheads="1"/>
          </p:cNvSpPr>
          <p:nvPr/>
        </p:nvSpPr>
        <p:spPr bwMode="auto">
          <a:xfrm>
            <a:off x="6668966" y="3825875"/>
            <a:ext cx="1257300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8900" lvl="2" indent="-88900" eaLnBrk="0" fontAlgn="t" latinLnBrk="0" hangingPunct="0">
              <a:lnSpc>
                <a:spcPct val="80000"/>
              </a:lnSpc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</a:pPr>
            <a:endParaRPr lang="en-US" altLang="ko-KR" sz="1200">
              <a:latin typeface="맑은 고딕" pitchFamily="50" charset="-127"/>
              <a:ea typeface="맑은 고딕" pitchFamily="50" charset="-127"/>
            </a:endParaRPr>
          </a:p>
          <a:p>
            <a:pPr marL="88900" lvl="2" indent="-88900" eaLnBrk="0" fontAlgn="t" latinLnBrk="0" hangingPunct="0">
              <a:lnSpc>
                <a:spcPct val="80000"/>
              </a:lnSpc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ko-KR" altLang="en-US" sz="1200">
                <a:latin typeface="맑은 고딕" pitchFamily="50" charset="-127"/>
                <a:ea typeface="맑은 고딕" pitchFamily="50" charset="-127"/>
              </a:rPr>
              <a:t>보안 정책  변경과 동시에 현재 접속되어 있는 클라이언트도  동적으로 네트워크 제한이 될 수 있음</a:t>
            </a:r>
          </a:p>
        </p:txBody>
      </p:sp>
      <p:cxnSp>
        <p:nvCxnSpPr>
          <p:cNvPr id="40982" name="AutoShape 28"/>
          <p:cNvCxnSpPr>
            <a:cxnSpLocks noChangeShapeType="1"/>
          </p:cNvCxnSpPr>
          <p:nvPr/>
        </p:nvCxnSpPr>
        <p:spPr bwMode="auto">
          <a:xfrm flipV="1">
            <a:off x="2583474" y="4743450"/>
            <a:ext cx="353157" cy="1588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</p:spPr>
      </p:cxnSp>
      <p:cxnSp>
        <p:nvCxnSpPr>
          <p:cNvPr id="40983" name="AutoShape 28"/>
          <p:cNvCxnSpPr>
            <a:cxnSpLocks noChangeShapeType="1"/>
          </p:cNvCxnSpPr>
          <p:nvPr/>
        </p:nvCxnSpPr>
        <p:spPr bwMode="auto">
          <a:xfrm flipV="1">
            <a:off x="4368313" y="4745039"/>
            <a:ext cx="353157" cy="1587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</p:spPr>
      </p:cxnSp>
      <p:cxnSp>
        <p:nvCxnSpPr>
          <p:cNvPr id="40984" name="AutoShape 28"/>
          <p:cNvCxnSpPr>
            <a:cxnSpLocks noChangeShapeType="1"/>
          </p:cNvCxnSpPr>
          <p:nvPr/>
        </p:nvCxnSpPr>
        <p:spPr bwMode="auto">
          <a:xfrm flipV="1">
            <a:off x="6211766" y="4757739"/>
            <a:ext cx="351692" cy="1587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</p:spPr>
      </p:cxnSp>
      <p:sp>
        <p:nvSpPr>
          <p:cNvPr id="55" name="Title 24"/>
          <p:cNvSpPr>
            <a:spLocks/>
          </p:cNvSpPr>
          <p:nvPr/>
        </p:nvSpPr>
        <p:spPr bwMode="gray">
          <a:xfrm>
            <a:off x="643304" y="351024"/>
            <a:ext cx="780024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584575" indent="-3584575" defTabSz="7607300" eaLnBrk="0" fontAlgn="t" latinLnBrk="0" hangingPunct="0">
              <a:lnSpc>
                <a:spcPct val="90000"/>
              </a:lnSpc>
              <a:buClr>
                <a:schemeClr val="accent1"/>
              </a:buClr>
              <a:tabLst>
                <a:tab pos="8289925" algn="r"/>
              </a:tabLst>
              <a:defRPr/>
            </a:pPr>
            <a:r>
              <a:rPr lang="en-US" altLang="ko-KR" sz="3200" spc="-150" dirty="0"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latin typeface="맑은 고딕" pitchFamily="50" charset="-127"/>
                <a:ea typeface="맑은 고딕" pitchFamily="50" charset="-127"/>
                <a:cs typeface="Segoe UI" pitchFamily="34" charset="0"/>
              </a:rPr>
              <a:t>Network Access Protection (NAP) </a:t>
            </a:r>
            <a:r>
              <a:rPr lang="ko-KR" altLang="en-US" sz="3200" spc="-150" dirty="0"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latin typeface="맑은 고딕" pitchFamily="50" charset="-127"/>
                <a:ea typeface="맑은 고딕" pitchFamily="50" charset="-127"/>
                <a:cs typeface="Segoe UI" pitchFamily="34" charset="0"/>
              </a:rPr>
              <a:t>개요</a:t>
            </a:r>
            <a:endParaRPr lang="en-US" altLang="ko-KR" sz="3200" spc="-150" dirty="0">
              <a:gradFill flip="none" rotWithShape="1">
                <a:gsLst>
                  <a:gs pos="28000">
                    <a:srgbClr val="FEF9DA"/>
                  </a:gs>
                  <a:gs pos="52000">
                    <a:srgbClr val="FCE974"/>
                  </a:gs>
                  <a:gs pos="68000">
                    <a:srgbClr val="F79A1D"/>
                  </a:gs>
                </a:gsLst>
                <a:lin ang="5400000" scaled="1"/>
                <a:tileRect/>
              </a:gradFill>
              <a:effectLst>
                <a:outerShdw blurRad="88900" dist="12700" dir="2700000" algn="tl" rotWithShape="0">
                  <a:prstClr val="black"/>
                </a:outerShdw>
              </a:effectLst>
              <a:latin typeface="맑은 고딕" pitchFamily="50" charset="-127"/>
              <a:ea typeface="맑은 고딕" pitchFamily="50" charset="-127"/>
              <a:cs typeface="Segoe UI" pitchFamily="34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14"/>
          <p:cNvSpPr>
            <a:spLocks noChangeArrowheads="1"/>
          </p:cNvSpPr>
          <p:nvPr/>
        </p:nvSpPr>
        <p:spPr bwMode="gray">
          <a:xfrm>
            <a:off x="762000" y="1900238"/>
            <a:ext cx="7696200" cy="439896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fontAlgn="t" latinLnBrk="0" hangingPunct="0">
              <a:buClr>
                <a:schemeClr val="accent1"/>
              </a:buClr>
              <a:buFont typeface="Monotype Sorts" pitchFamily="2" charset="2"/>
              <a:buChar char="4"/>
              <a:defRPr/>
            </a:pPr>
            <a:endParaRPr lang="ko-KR" altLang="ko-KR" sz="14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29" name="Rectangle 15"/>
          <p:cNvSpPr>
            <a:spLocks noChangeArrowheads="1"/>
          </p:cNvSpPr>
          <p:nvPr/>
        </p:nvSpPr>
        <p:spPr bwMode="gray">
          <a:xfrm>
            <a:off x="767861" y="1651000"/>
            <a:ext cx="7702062" cy="249238"/>
          </a:xfrm>
          <a:prstGeom prst="rect">
            <a:avLst/>
          </a:prstGeom>
          <a:solidFill>
            <a:srgbClr val="336699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fontAlgn="t" latinLnBrk="0" hangingPunct="0">
              <a:buClr>
                <a:schemeClr val="accent1"/>
              </a:buClr>
              <a:buFont typeface="Monotype Sorts"/>
              <a:buNone/>
            </a:pPr>
            <a:r>
              <a:rPr lang="en-US" altLang="ko-KR" sz="14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How it works !</a:t>
            </a:r>
          </a:p>
        </p:txBody>
      </p:sp>
      <p:sp>
        <p:nvSpPr>
          <p:cNvPr id="1030" name="Rectangle 23" descr="밝은 하향 대각선"/>
          <p:cNvSpPr>
            <a:spLocks noChangeArrowheads="1"/>
          </p:cNvSpPr>
          <p:nvPr/>
        </p:nvSpPr>
        <p:spPr bwMode="auto">
          <a:xfrm>
            <a:off x="864578" y="1968500"/>
            <a:ext cx="7464669" cy="4256088"/>
          </a:xfrm>
          <a:prstGeom prst="rect">
            <a:avLst/>
          </a:prstGeom>
          <a:pattFill prst="ltDnDiag">
            <a:fgClr>
              <a:srgbClr val="C0C0C0"/>
            </a:fgClr>
            <a:bgClr>
              <a:schemeClr val="bg1"/>
            </a:bgClr>
          </a:pattFill>
          <a:ln w="9525" algn="ctr">
            <a:noFill/>
            <a:prstDash val="dash"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fontAlgn="t" latinLnBrk="0" hangingPunct="0">
              <a:spcBef>
                <a:spcPct val="20000"/>
              </a:spcBef>
              <a:buClr>
                <a:schemeClr val="accent1"/>
              </a:buClr>
              <a:buFont typeface="Monotype Sorts"/>
              <a:buChar char="4"/>
            </a:pPr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" name="그룹 114"/>
          <p:cNvGrpSpPr>
            <a:grpSpLocks/>
          </p:cNvGrpSpPr>
          <p:nvPr/>
        </p:nvGrpSpPr>
        <p:grpSpPr bwMode="auto">
          <a:xfrm>
            <a:off x="890954" y="2074863"/>
            <a:ext cx="7350368" cy="4017962"/>
            <a:chOff x="1189269" y="2279080"/>
            <a:chExt cx="7962899" cy="4017962"/>
          </a:xfrm>
        </p:grpSpPr>
        <p:sp>
          <p:nvSpPr>
            <p:cNvPr id="1035" name="Text Box 35"/>
            <p:cNvSpPr txBox="1">
              <a:spLocks noChangeArrowheads="1"/>
            </p:cNvSpPr>
            <p:nvPr/>
          </p:nvSpPr>
          <p:spPr bwMode="auto">
            <a:xfrm>
              <a:off x="2552865" y="4892105"/>
              <a:ext cx="1290183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>
              <a:spAutoFit/>
            </a:bodyPr>
            <a:lstStyle/>
            <a:p>
              <a:pPr algn="ctr" eaLnBrk="0" fontAlgn="t" latinLnBrk="0" hangingPunct="0">
                <a:spcBef>
                  <a:spcPct val="50000"/>
                </a:spcBef>
                <a:buClr>
                  <a:schemeClr val="accent1"/>
                </a:buClr>
                <a:buFont typeface="Monotype Sorts"/>
                <a:buNone/>
              </a:pPr>
              <a:r>
                <a:rPr kumimoji="0" lang="ko-KR" altLang="en-US" sz="1000" b="1">
                  <a:latin typeface="맑은 고딕" pitchFamily="50" charset="-127"/>
                  <a:ea typeface="맑은 고딕" pitchFamily="50" charset="-127"/>
                </a:rPr>
                <a:t>네트워크 액세스 디바이스 </a:t>
              </a:r>
              <a:r>
                <a:rPr kumimoji="0" lang="en-US" altLang="ko-KR" sz="1000" b="1">
                  <a:latin typeface="맑은 고딕" pitchFamily="50" charset="-127"/>
                  <a:ea typeface="맑은 고딕" pitchFamily="50" charset="-127"/>
                </a:rPr>
                <a:t>(NAD)</a:t>
              </a:r>
            </a:p>
          </p:txBody>
        </p:sp>
        <p:sp>
          <p:nvSpPr>
            <p:cNvPr id="47" name="Oval 39"/>
            <p:cNvSpPr>
              <a:spLocks noChangeArrowheads="1"/>
            </p:cNvSpPr>
            <p:nvPr/>
          </p:nvSpPr>
          <p:spPr bwMode="auto">
            <a:xfrm>
              <a:off x="2997432" y="3280792"/>
              <a:ext cx="314325" cy="315913"/>
            </a:xfrm>
            <a:prstGeom prst="ellipse">
              <a:avLst/>
            </a:prstGeom>
            <a:solidFill>
              <a:srgbClr val="3366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1430" tIns="45715" rIns="91430" bIns="45715" anchor="ctr"/>
            <a:lstStyle/>
            <a:p>
              <a:pPr algn="ctr" eaLnBrk="0" fontAlgn="t" latinLnBrk="0" hangingPunct="0">
                <a:spcBef>
                  <a:spcPct val="20000"/>
                </a:spcBef>
                <a:buClr>
                  <a:schemeClr val="accent1"/>
                </a:buClr>
                <a:buFont typeface="Monotype Sorts" pitchFamily="2" charset="2"/>
                <a:buNone/>
                <a:defRPr/>
              </a:pPr>
              <a:r>
                <a:rPr kumimoji="0" lang="en-US" altLang="ko-KR" sz="105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2</a:t>
              </a:r>
            </a:p>
          </p:txBody>
        </p:sp>
        <p:sp>
          <p:nvSpPr>
            <p:cNvPr id="1037" name="Text Box 40"/>
            <p:cNvSpPr txBox="1">
              <a:spLocks noChangeArrowheads="1"/>
            </p:cNvSpPr>
            <p:nvPr/>
          </p:nvSpPr>
          <p:spPr bwMode="auto">
            <a:xfrm>
              <a:off x="1189269" y="4557142"/>
              <a:ext cx="1426075" cy="323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>
              <a:spAutoFit/>
            </a:bodyPr>
            <a:lstStyle/>
            <a:p>
              <a:pPr algn="ctr" eaLnBrk="0" fontAlgn="t" latinLnBrk="0" hangingPunct="0">
                <a:lnSpc>
                  <a:spcPct val="50000"/>
                </a:lnSpc>
                <a:spcBef>
                  <a:spcPct val="50000"/>
                </a:spcBef>
                <a:buClr>
                  <a:schemeClr val="accent1"/>
                </a:buClr>
                <a:buFont typeface="Monotype Sorts"/>
                <a:buNone/>
              </a:pPr>
              <a:r>
                <a:rPr kumimoji="0" lang="en-US" altLang="ko-KR" sz="1000" b="1">
                  <a:latin typeface="맑은 고딕" pitchFamily="50" charset="-127"/>
                  <a:ea typeface="맑은 고딕" pitchFamily="50" charset="-127"/>
                </a:rPr>
                <a:t>Windows Client</a:t>
              </a:r>
            </a:p>
            <a:p>
              <a:pPr algn="ctr" eaLnBrk="0" fontAlgn="t" latinLnBrk="0" hangingPunct="0">
                <a:lnSpc>
                  <a:spcPct val="50000"/>
                </a:lnSpc>
                <a:spcBef>
                  <a:spcPct val="50000"/>
                </a:spcBef>
                <a:buClr>
                  <a:schemeClr val="accent1"/>
                </a:buClr>
                <a:buFont typeface="Monotype Sorts"/>
                <a:buNone/>
              </a:pPr>
              <a:r>
                <a:rPr kumimoji="0" lang="en-US" altLang="ko-KR" sz="1000" b="1">
                  <a:latin typeface="맑은 고딕" pitchFamily="50" charset="-127"/>
                  <a:ea typeface="맑은 고딕" pitchFamily="50" charset="-127"/>
                </a:rPr>
                <a:t>(NAP </a:t>
              </a:r>
              <a:r>
                <a:rPr kumimoji="0" lang="ko-KR" altLang="en-US" sz="1000" b="1">
                  <a:latin typeface="맑은 고딕" pitchFamily="50" charset="-127"/>
                  <a:ea typeface="맑은 고딕" pitchFamily="50" charset="-127"/>
                </a:rPr>
                <a:t>클라이언트</a:t>
              </a:r>
              <a:r>
                <a:rPr kumimoji="0" lang="en-US" altLang="ko-KR" sz="1000" b="1">
                  <a:latin typeface="맑은 고딕" pitchFamily="50" charset="-127"/>
                  <a:ea typeface="맑은 고딕" pitchFamily="50" charset="-127"/>
                </a:rPr>
                <a:t>)</a:t>
              </a:r>
            </a:p>
          </p:txBody>
        </p:sp>
        <p:sp>
          <p:nvSpPr>
            <p:cNvPr id="49" name="Oval 27"/>
            <p:cNvSpPr>
              <a:spLocks noChangeArrowheads="1"/>
            </p:cNvSpPr>
            <p:nvPr/>
          </p:nvSpPr>
          <p:spPr bwMode="auto">
            <a:xfrm>
              <a:off x="4346807" y="3283967"/>
              <a:ext cx="314325" cy="315913"/>
            </a:xfrm>
            <a:prstGeom prst="ellipse">
              <a:avLst/>
            </a:prstGeom>
            <a:solidFill>
              <a:srgbClr val="3366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1430" tIns="45715" rIns="91430" bIns="45715" anchor="ctr"/>
            <a:lstStyle/>
            <a:p>
              <a:pPr algn="ctr" eaLnBrk="0" fontAlgn="t" latinLnBrk="0" hangingPunct="0">
                <a:spcBef>
                  <a:spcPct val="20000"/>
                </a:spcBef>
                <a:buClr>
                  <a:schemeClr val="accent1"/>
                </a:buClr>
                <a:buFont typeface="Monotype Sorts" pitchFamily="2" charset="2"/>
                <a:buNone/>
                <a:defRPr/>
              </a:pPr>
              <a:r>
                <a:rPr kumimoji="0" lang="en-US" altLang="ko-KR" sz="105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3</a:t>
              </a:r>
            </a:p>
          </p:txBody>
        </p:sp>
        <p:sp>
          <p:nvSpPr>
            <p:cNvPr id="1039" name="Freeform 7"/>
            <p:cNvSpPr>
              <a:spLocks/>
            </p:cNvSpPr>
            <p:nvPr/>
          </p:nvSpPr>
          <p:spPr bwMode="auto">
            <a:xfrm>
              <a:off x="4538123" y="4203130"/>
              <a:ext cx="2494459" cy="7937"/>
            </a:xfrm>
            <a:custGeom>
              <a:avLst/>
              <a:gdLst>
                <a:gd name="T0" fmla="*/ 0 w 1764"/>
                <a:gd name="T1" fmla="*/ 0 h 6"/>
                <a:gd name="T2" fmla="*/ 2147483647 w 1764"/>
                <a:gd name="T3" fmla="*/ 2147483647 h 6"/>
                <a:gd name="T4" fmla="*/ 0 60000 65536"/>
                <a:gd name="T5" fmla="*/ 0 60000 65536"/>
                <a:gd name="T6" fmla="*/ 0 w 1764"/>
                <a:gd name="T7" fmla="*/ 0 h 6"/>
                <a:gd name="T8" fmla="*/ 1764 w 1764"/>
                <a:gd name="T9" fmla="*/ 6 h 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64" h="6">
                  <a:moveTo>
                    <a:pt x="0" y="0"/>
                  </a:moveTo>
                  <a:lnTo>
                    <a:pt x="1764" y="6"/>
                  </a:lnTo>
                </a:path>
              </a:pathLst>
            </a:cu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algn="ctr" eaLnBrk="0" fontAlgn="t" latinLnBrk="0" hangingPunct="0">
                <a:lnSpc>
                  <a:spcPct val="85000"/>
                </a:lnSpc>
                <a:spcBef>
                  <a:spcPct val="20000"/>
                </a:spcBef>
                <a:buClr>
                  <a:schemeClr val="accent1"/>
                </a:buClr>
                <a:buFont typeface="Monotype Sorts"/>
                <a:buNone/>
              </a:pPr>
              <a:endParaRPr kumimoji="0" lang="en-US" altLang="ko-KR" sz="100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1" name="Oval 9"/>
            <p:cNvSpPr>
              <a:spLocks noChangeArrowheads="1"/>
            </p:cNvSpPr>
            <p:nvPr/>
          </p:nvSpPr>
          <p:spPr bwMode="auto">
            <a:xfrm>
              <a:off x="1409932" y="3288730"/>
              <a:ext cx="312737" cy="315912"/>
            </a:xfrm>
            <a:prstGeom prst="ellipse">
              <a:avLst/>
            </a:prstGeom>
            <a:solidFill>
              <a:srgbClr val="3366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1430" tIns="45715" rIns="91430" bIns="45715" anchor="ctr"/>
            <a:lstStyle/>
            <a:p>
              <a:pPr algn="ctr" eaLnBrk="0" fontAlgn="t" latinLnBrk="0" hangingPunct="0">
                <a:spcBef>
                  <a:spcPct val="20000"/>
                </a:spcBef>
                <a:buClr>
                  <a:schemeClr val="accent1"/>
                </a:buClr>
                <a:buFont typeface="Monotype Sorts" pitchFamily="2" charset="2"/>
                <a:buNone/>
                <a:defRPr/>
              </a:pPr>
              <a:r>
                <a:rPr kumimoji="0" lang="en-US" altLang="ko-KR" sz="105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1</a:t>
              </a:r>
            </a:p>
          </p:txBody>
        </p:sp>
        <p:sp>
          <p:nvSpPr>
            <p:cNvPr id="1041" name="Oval 160"/>
            <p:cNvSpPr>
              <a:spLocks noChangeArrowheads="1"/>
            </p:cNvSpPr>
            <p:nvPr/>
          </p:nvSpPr>
          <p:spPr bwMode="auto">
            <a:xfrm>
              <a:off x="6378118" y="4830192"/>
              <a:ext cx="2342948" cy="1466850"/>
            </a:xfrm>
            <a:prstGeom prst="ellipse">
              <a:avLst/>
            </a:prstGeom>
            <a:solidFill>
              <a:srgbClr val="CDE0EB"/>
            </a:solidFill>
            <a:ln w="9525">
              <a:solidFill>
                <a:srgbClr val="9BC2D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042" name="Oval 161"/>
            <p:cNvSpPr>
              <a:spLocks noChangeArrowheads="1"/>
            </p:cNvSpPr>
            <p:nvPr/>
          </p:nvSpPr>
          <p:spPr bwMode="auto">
            <a:xfrm>
              <a:off x="6465588" y="4914330"/>
              <a:ext cx="2180504" cy="1303337"/>
            </a:xfrm>
            <a:prstGeom prst="ellipse">
              <a:avLst/>
            </a:prstGeom>
            <a:solidFill>
              <a:schemeClr val="bg1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3" name="그룹 103"/>
            <p:cNvGrpSpPr>
              <a:grpSpLocks/>
            </p:cNvGrpSpPr>
            <p:nvPr/>
          </p:nvGrpSpPr>
          <p:grpSpPr bwMode="auto">
            <a:xfrm>
              <a:off x="6824840" y="5325492"/>
              <a:ext cx="1677551" cy="674688"/>
              <a:chOff x="6259387" y="5162256"/>
              <a:chExt cx="1704395" cy="675019"/>
            </a:xfrm>
          </p:grpSpPr>
          <p:pic>
            <p:nvPicPr>
              <p:cNvPr id="1091" name="Picture 39" descr="File Server multiple_s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gray">
              <a:xfrm>
                <a:off x="6692291" y="5193630"/>
                <a:ext cx="410259" cy="6313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92" name="Picture 52" descr="Domein controller_s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259387" y="5187835"/>
                <a:ext cx="447684" cy="649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93" name="Picture 49" descr="E:\Clip_Installer\DVD_ART\Artwork_Imagery\HARDWARE_IMAGERY\Illustration - Misc Hardware\XML Icons\Server SQL database.png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7091912" y="5199809"/>
                <a:ext cx="409131" cy="6055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94" name="Picture 50" descr="E:\Clip_Installer\DVD_ART\Artwork_Imagery\HARDWARE_IMAGERY\Illustration - Misc Hardware\XML Icons\Server Content Management.png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7527847" y="5162256"/>
                <a:ext cx="435935" cy="643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044" name="Text Box 51"/>
            <p:cNvSpPr txBox="1">
              <a:spLocks noChangeArrowheads="1"/>
            </p:cNvSpPr>
            <p:nvPr/>
          </p:nvSpPr>
          <p:spPr bwMode="auto">
            <a:xfrm>
              <a:off x="6782668" y="4976242"/>
              <a:ext cx="1708790" cy="646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>
              <a:spAutoFit/>
            </a:bodyPr>
            <a:lstStyle/>
            <a:p>
              <a:pPr algn="ctr" eaLnBrk="0" fontAlgn="t" latinLnBrk="0" hangingPunct="0">
                <a:spcBef>
                  <a:spcPct val="50000"/>
                </a:spcBef>
                <a:buClr>
                  <a:schemeClr val="accent1"/>
                </a:buClr>
                <a:buFont typeface="Monotype Sorts"/>
                <a:buNone/>
              </a:pPr>
              <a:r>
                <a:rPr kumimoji="0" lang="en-US" altLang="ko-KR" b="1">
                  <a:solidFill>
                    <a:srgbClr val="0070C0"/>
                  </a:solidFill>
                  <a:latin typeface="맑은 고딕" pitchFamily="50" charset="-127"/>
                  <a:ea typeface="맑은 고딕" pitchFamily="50" charset="-127"/>
                </a:rPr>
                <a:t>Corporate Network</a:t>
              </a:r>
            </a:p>
          </p:txBody>
        </p:sp>
        <p:sp>
          <p:nvSpPr>
            <p:cNvPr id="61" name="Oval 9"/>
            <p:cNvSpPr>
              <a:spLocks noChangeArrowheads="1"/>
            </p:cNvSpPr>
            <p:nvPr/>
          </p:nvSpPr>
          <p:spPr bwMode="auto">
            <a:xfrm>
              <a:off x="6442307" y="5455667"/>
              <a:ext cx="314325" cy="314325"/>
            </a:xfrm>
            <a:prstGeom prst="ellipse">
              <a:avLst/>
            </a:prstGeom>
            <a:solidFill>
              <a:srgbClr val="3366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1430" tIns="45715" rIns="91430" bIns="45715" anchor="ctr"/>
            <a:lstStyle/>
            <a:p>
              <a:pPr algn="ctr" eaLnBrk="0" fontAlgn="t" latinLnBrk="0" hangingPunct="0">
                <a:spcBef>
                  <a:spcPct val="20000"/>
                </a:spcBef>
                <a:buClr>
                  <a:schemeClr val="accent1"/>
                </a:buClr>
                <a:buFont typeface="Monotype Sorts" pitchFamily="2" charset="2"/>
                <a:buNone/>
                <a:defRPr/>
              </a:pPr>
              <a:r>
                <a:rPr kumimoji="0" lang="en-US" altLang="ko-KR" sz="105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5</a:t>
              </a:r>
            </a:p>
          </p:txBody>
        </p:sp>
        <p:grpSp>
          <p:nvGrpSpPr>
            <p:cNvPr id="4" name="그룹 143"/>
            <p:cNvGrpSpPr>
              <a:grpSpLocks/>
            </p:cNvGrpSpPr>
            <p:nvPr/>
          </p:nvGrpSpPr>
          <p:grpSpPr bwMode="auto">
            <a:xfrm>
              <a:off x="6677256" y="3323655"/>
              <a:ext cx="2474912" cy="1355725"/>
              <a:chOff x="6002230" y="3108747"/>
              <a:chExt cx="2516752" cy="1355157"/>
            </a:xfrm>
          </p:grpSpPr>
          <p:sp>
            <p:nvSpPr>
              <p:cNvPr id="65" name="Oval 160"/>
              <p:cNvSpPr>
                <a:spLocks noChangeArrowheads="1"/>
              </p:cNvSpPr>
              <p:nvPr/>
            </p:nvSpPr>
            <p:spPr bwMode="auto">
              <a:xfrm>
                <a:off x="6002230" y="3108747"/>
                <a:ext cx="2385991" cy="1355157"/>
              </a:xfrm>
              <a:prstGeom prst="ellipse">
                <a:avLst/>
              </a:prstGeom>
              <a:solidFill>
                <a:srgbClr val="FFFFCC"/>
              </a:solidFill>
              <a:ln w="15875">
                <a:solidFill>
                  <a:schemeClr val="accent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085" name="Oval 161"/>
              <p:cNvSpPr>
                <a:spLocks noChangeArrowheads="1"/>
              </p:cNvSpPr>
              <p:nvPr/>
            </p:nvSpPr>
            <p:spPr bwMode="auto">
              <a:xfrm>
                <a:off x="6160174" y="3215944"/>
                <a:ext cx="2057096" cy="1186933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pic>
            <p:nvPicPr>
              <p:cNvPr id="1086" name="Picture 37" descr="SMS server_s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6859589" y="3642895"/>
                <a:ext cx="613966" cy="6972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9" name="Text Box 48"/>
              <p:cNvSpPr txBox="1">
                <a:spLocks noChangeArrowheads="1"/>
              </p:cNvSpPr>
              <p:nvPr/>
            </p:nvSpPr>
            <p:spPr bwMode="auto">
              <a:xfrm>
                <a:off x="7225898" y="3605426"/>
                <a:ext cx="1293084" cy="4538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1430" tIns="45715" rIns="91430" bIns="45715">
                <a:spAutoFit/>
              </a:bodyPr>
              <a:lstStyle/>
              <a:p>
                <a:pPr algn="ctr" eaLnBrk="0" fontAlgn="t" latinLnBrk="0" hangingPunct="0">
                  <a:lnSpc>
                    <a:spcPct val="75000"/>
                  </a:lnSpc>
                  <a:spcBef>
                    <a:spcPct val="20000"/>
                  </a:spcBef>
                  <a:buClr>
                    <a:schemeClr val="accent1"/>
                  </a:buClr>
                  <a:buFont typeface="Monotype Sorts" pitchFamily="2" charset="2"/>
                  <a:buNone/>
                  <a:defRPr/>
                </a:pPr>
                <a:r>
                  <a:rPr kumimoji="0" lang="en-US" sz="10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Remediation Servers</a:t>
                </a:r>
              </a:p>
              <a:p>
                <a:pPr algn="ctr" eaLnBrk="0" fontAlgn="t" latinLnBrk="0" hangingPunct="0">
                  <a:lnSpc>
                    <a:spcPct val="75000"/>
                  </a:lnSpc>
                  <a:spcBef>
                    <a:spcPct val="20000"/>
                  </a:spcBef>
                  <a:buClr>
                    <a:schemeClr val="accent1"/>
                  </a:buClr>
                  <a:buFont typeface="Monotype Sorts" pitchFamily="2" charset="2"/>
                  <a:buNone/>
                  <a:defRPr/>
                </a:pPr>
                <a:r>
                  <a:rPr kumimoji="0" lang="en-US" sz="9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e.g. Patch, AV</a:t>
                </a:r>
              </a:p>
            </p:txBody>
          </p:sp>
          <p:sp>
            <p:nvSpPr>
              <p:cNvPr id="1088" name="Freeform 56"/>
              <p:cNvSpPr>
                <a:spLocks/>
              </p:cNvSpPr>
              <p:nvPr/>
            </p:nvSpPr>
            <p:spPr bwMode="auto">
              <a:xfrm>
                <a:off x="6347871" y="3956071"/>
                <a:ext cx="463371" cy="69506"/>
              </a:xfrm>
              <a:custGeom>
                <a:avLst/>
                <a:gdLst>
                  <a:gd name="T0" fmla="*/ 0 w 642"/>
                  <a:gd name="T1" fmla="*/ 0 h 1"/>
                  <a:gd name="T2" fmla="*/ 2147483647 w 642"/>
                  <a:gd name="T3" fmla="*/ 0 h 1"/>
                  <a:gd name="T4" fmla="*/ 0 60000 65536"/>
                  <a:gd name="T5" fmla="*/ 0 60000 65536"/>
                  <a:gd name="T6" fmla="*/ 0 w 642"/>
                  <a:gd name="T7" fmla="*/ 0 h 1"/>
                  <a:gd name="T8" fmla="*/ 642 w 642"/>
                  <a:gd name="T9" fmla="*/ 0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42" h="1">
                    <a:moveTo>
                      <a:pt x="0" y="0"/>
                    </a:moveTo>
                    <a:lnTo>
                      <a:pt x="642" y="0"/>
                    </a:lnTo>
                  </a:path>
                </a:pathLst>
              </a:custGeom>
              <a:noFill/>
              <a:ln w="38100" cap="rnd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algn="ctr" eaLnBrk="0" fontAlgn="t" latinLnBrk="0" hangingPunct="0">
                  <a:lnSpc>
                    <a:spcPct val="85000"/>
                  </a:lnSpc>
                  <a:spcBef>
                    <a:spcPct val="20000"/>
                  </a:spcBef>
                  <a:buClr>
                    <a:schemeClr val="accent1"/>
                  </a:buClr>
                  <a:buFont typeface="Monotype Sorts"/>
                  <a:buNone/>
                </a:pPr>
                <a:endParaRPr kumimoji="0" lang="en-US" altLang="ko-KR" sz="1000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089" name="Text Box 12"/>
              <p:cNvSpPr txBox="1">
                <a:spLocks noChangeArrowheads="1"/>
              </p:cNvSpPr>
              <p:nvPr/>
            </p:nvSpPr>
            <p:spPr bwMode="auto">
              <a:xfrm>
                <a:off x="6267420" y="3310493"/>
                <a:ext cx="1823206" cy="5076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30" tIns="45715" rIns="91430" bIns="45715">
                <a:spAutoFit/>
              </a:bodyPr>
              <a:lstStyle/>
              <a:p>
                <a:pPr algn="ctr" eaLnBrk="0" fontAlgn="t" latinLnBrk="0" hangingPunct="0">
                  <a:lnSpc>
                    <a:spcPct val="75000"/>
                  </a:lnSpc>
                  <a:spcBef>
                    <a:spcPct val="20000"/>
                  </a:spcBef>
                  <a:buClr>
                    <a:schemeClr val="accent1"/>
                  </a:buClr>
                  <a:buFont typeface="Monotype Sorts"/>
                  <a:buNone/>
                </a:pPr>
                <a:r>
                  <a:rPr kumimoji="0" lang="en-US" altLang="ko-KR" b="1">
                    <a:solidFill>
                      <a:srgbClr val="C00000"/>
                    </a:solidFill>
                    <a:latin typeface="맑은 고딕" pitchFamily="50" charset="-127"/>
                    <a:ea typeface="맑은 고딕" pitchFamily="50" charset="-127"/>
                  </a:rPr>
                  <a:t>Restricted Network</a:t>
                </a:r>
              </a:p>
            </p:txBody>
          </p:sp>
          <p:sp>
            <p:nvSpPr>
              <p:cNvPr id="72" name="Oval 58"/>
              <p:cNvSpPr>
                <a:spLocks noChangeArrowheads="1"/>
              </p:cNvSpPr>
              <p:nvPr/>
            </p:nvSpPr>
            <p:spPr bwMode="auto">
              <a:xfrm>
                <a:off x="6076490" y="3789499"/>
                <a:ext cx="319639" cy="317367"/>
              </a:xfrm>
              <a:prstGeom prst="ellipse">
                <a:avLst/>
              </a:prstGeom>
              <a:solidFill>
                <a:srgbClr val="3366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1430" tIns="45715" rIns="91430" bIns="45715" anchor="ctr"/>
              <a:lstStyle/>
              <a:p>
                <a:pPr algn="ctr" eaLnBrk="0" fontAlgn="t" latinLnBrk="0" hangingPunct="0">
                  <a:spcBef>
                    <a:spcPct val="20000"/>
                  </a:spcBef>
                  <a:buClr>
                    <a:schemeClr val="accent1"/>
                  </a:buClr>
                  <a:buFont typeface="Monotype Sorts" pitchFamily="2" charset="2"/>
                  <a:buNone/>
                  <a:defRPr/>
                </a:pPr>
                <a:r>
                  <a:rPr kumimoji="0" lang="en-US" altLang="ko-KR" sz="1050" b="1" dirty="0">
                    <a:solidFill>
                      <a:schemeClr val="bg1"/>
                    </a:solidFill>
                    <a:latin typeface="맑은 고딕" pitchFamily="50" charset="-127"/>
                    <a:ea typeface="맑은 고딕" pitchFamily="50" charset="-127"/>
                  </a:rPr>
                  <a:t>4</a:t>
                </a:r>
              </a:p>
            </p:txBody>
          </p:sp>
        </p:grpSp>
        <p:pic>
          <p:nvPicPr>
            <p:cNvPr id="1047" name="Picture 84" descr="E:\Clip_Installer\DVD_ART\BoxShots_Logos\Windows Vista\Windows Vista logo cl h.pn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470423" y="4911155"/>
              <a:ext cx="874701" cy="174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5" name="AutoShape 13"/>
            <p:cNvSpPr>
              <a:spLocks noChangeArrowheads="1"/>
            </p:cNvSpPr>
            <p:nvPr/>
          </p:nvSpPr>
          <p:spPr bwMode="auto">
            <a:xfrm>
              <a:off x="2902182" y="3680842"/>
              <a:ext cx="565150" cy="1155700"/>
            </a:xfrm>
            <a:prstGeom prst="flowChartAlternateProcess">
              <a:avLst/>
            </a:prstGeom>
            <a:solidFill>
              <a:srgbClr val="EAEFF6"/>
            </a:solidFill>
            <a:ln w="15875" algn="ctr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t" latinLnBrk="0" hangingPunct="0">
                <a:spcBef>
                  <a:spcPct val="20000"/>
                </a:spcBef>
                <a:buClr>
                  <a:schemeClr val="accent1"/>
                </a:buClr>
                <a:buFont typeface="Monotype Sorts"/>
                <a:buNone/>
                <a:defRPr/>
              </a:pPr>
              <a:endParaRPr lang="ko-KR" altLang="en-US" sz="2800">
                <a:latin typeface="맑은 고딕" pitchFamily="50" charset="-127"/>
                <a:ea typeface="맑은 고딕" pitchFamily="50" charset="-127"/>
              </a:endParaRPr>
            </a:p>
          </p:txBody>
        </p:sp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3035512" y="3703067"/>
            <a:ext cx="323327" cy="311150"/>
          </p:xfrm>
          <a:graphic>
            <a:graphicData uri="http://schemas.openxmlformats.org/presentationml/2006/ole">
              <p:oleObj spid="_x0000_s55298" name="Visio" r:id="rId10" imgW="363855" imgH="363728" progId="">
                <p:embed/>
              </p:oleObj>
            </a:graphicData>
          </a:graphic>
        </p:graphicFrame>
        <p:sp>
          <p:nvSpPr>
            <p:cNvPr id="1049" name="Line 2"/>
            <p:cNvSpPr>
              <a:spLocks noChangeShapeType="1"/>
            </p:cNvSpPr>
            <p:nvPr/>
          </p:nvSpPr>
          <p:spPr bwMode="auto">
            <a:xfrm>
              <a:off x="3368211" y="4207892"/>
              <a:ext cx="948113" cy="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50" name="Line 3"/>
            <p:cNvSpPr>
              <a:spLocks noChangeShapeType="1"/>
            </p:cNvSpPr>
            <p:nvPr/>
          </p:nvSpPr>
          <p:spPr bwMode="auto">
            <a:xfrm>
              <a:off x="2146754" y="4207892"/>
              <a:ext cx="949675" cy="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graphicFrame>
          <p:nvGraphicFramePr>
            <p:cNvPr id="1027" name="Object 3"/>
            <p:cNvGraphicFramePr>
              <a:graphicFrameLocks noChangeAspect="1"/>
            </p:cNvGraphicFramePr>
            <p:nvPr/>
          </p:nvGraphicFramePr>
          <p:xfrm>
            <a:off x="2965224" y="3976117"/>
            <a:ext cx="463903" cy="414338"/>
          </p:xfrm>
          <a:graphic>
            <a:graphicData uri="http://schemas.openxmlformats.org/presentationml/2006/ole">
              <p:oleObj spid="_x0000_s55299" name="Visio" r:id="rId11" imgW="521589" imgH="462483" progId="">
                <p:embed/>
              </p:oleObj>
            </a:graphicData>
          </a:graphic>
        </p:graphicFrame>
        <p:pic>
          <p:nvPicPr>
            <p:cNvPr id="1051" name="Picture 6" descr="Note Book Computer sm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696908" y="3968180"/>
              <a:ext cx="559184" cy="582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그룹 141"/>
            <p:cNvGrpSpPr>
              <a:grpSpLocks/>
            </p:cNvGrpSpPr>
            <p:nvPr/>
          </p:nvGrpSpPr>
          <p:grpSpPr bwMode="auto">
            <a:xfrm>
              <a:off x="5216016" y="3957067"/>
              <a:ext cx="1107434" cy="365125"/>
              <a:chOff x="4516949" y="3698631"/>
              <a:chExt cx="1126191" cy="365742"/>
            </a:xfrm>
          </p:grpSpPr>
          <p:sp>
            <p:nvSpPr>
              <p:cNvPr id="1082" name="Text Box 8"/>
              <p:cNvSpPr txBox="1">
                <a:spLocks noChangeArrowheads="1"/>
              </p:cNvSpPr>
              <p:nvPr/>
            </p:nvSpPr>
            <p:spPr bwMode="auto">
              <a:xfrm>
                <a:off x="4516949" y="3698631"/>
                <a:ext cx="1022614" cy="365742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C0C0C0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marL="92075" indent="-92075" algn="ctr" eaLnBrk="0" fontAlgn="t" latinLnBrk="0" hangingPunct="0">
                  <a:lnSpc>
                    <a:spcPct val="75000"/>
                  </a:lnSpc>
                  <a:spcBef>
                    <a:spcPct val="20000"/>
                  </a:spcBef>
                  <a:buClr>
                    <a:schemeClr val="accent1"/>
                  </a:buClr>
                </a:pPr>
                <a:r>
                  <a:rPr kumimoji="0" lang="en-US" altLang="ko-KR" sz="1000" b="1">
                    <a:solidFill>
                      <a:srgbClr val="C00000"/>
                    </a:solidFill>
                    <a:latin typeface="맑은 고딕" pitchFamily="50" charset="-127"/>
                    <a:ea typeface="맑은 고딕" pitchFamily="50" charset="-127"/>
                  </a:rPr>
                  <a:t>Not policy</a:t>
                </a:r>
              </a:p>
              <a:p>
                <a:pPr marL="92075" indent="-92075" algn="ctr" eaLnBrk="0" fontAlgn="t" latinLnBrk="0" hangingPunct="0">
                  <a:lnSpc>
                    <a:spcPct val="75000"/>
                  </a:lnSpc>
                  <a:spcBef>
                    <a:spcPct val="20000"/>
                  </a:spcBef>
                  <a:buClr>
                    <a:schemeClr val="accent1"/>
                  </a:buClr>
                </a:pPr>
                <a:r>
                  <a:rPr kumimoji="0" lang="en-US" altLang="ko-KR" sz="1000" b="1">
                    <a:solidFill>
                      <a:srgbClr val="C00000"/>
                    </a:solidFill>
                    <a:latin typeface="맑은 고딕" pitchFamily="50" charset="-127"/>
                    <a:ea typeface="맑은 고딕" pitchFamily="50" charset="-127"/>
                  </a:rPr>
                  <a:t> compliant</a:t>
                </a:r>
              </a:p>
            </p:txBody>
          </p:sp>
          <p:pic>
            <p:nvPicPr>
              <p:cNvPr id="1083" name="Picture 52" descr="E:\Clip_Installer\DVD_ART\Artwork_Imagery\Shapes and Graphics\MSN Illustration Icon\MSN icon stop.png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5392575" y="3798829"/>
                <a:ext cx="250565" cy="2376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053" name="Picture 180" descr="user business man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gray">
            <a:xfrm>
              <a:off x="1365772" y="4053905"/>
              <a:ext cx="418607" cy="474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5" name="Oval 160"/>
            <p:cNvSpPr>
              <a:spLocks noChangeArrowheads="1"/>
            </p:cNvSpPr>
            <p:nvPr/>
          </p:nvSpPr>
          <p:spPr bwMode="auto">
            <a:xfrm>
              <a:off x="6378807" y="2279080"/>
              <a:ext cx="2049462" cy="100171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58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055" name="Oval 161"/>
            <p:cNvSpPr>
              <a:spLocks noChangeArrowheads="1"/>
            </p:cNvSpPr>
            <p:nvPr/>
          </p:nvSpPr>
          <p:spPr bwMode="auto">
            <a:xfrm>
              <a:off x="6512447" y="2334642"/>
              <a:ext cx="1769707" cy="877888"/>
            </a:xfrm>
            <a:prstGeom prst="ellipse">
              <a:avLst/>
            </a:prstGeom>
            <a:solidFill>
              <a:schemeClr val="bg1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87" name="Text Box 30"/>
            <p:cNvSpPr txBox="1">
              <a:spLocks noChangeArrowheads="1"/>
            </p:cNvSpPr>
            <p:nvPr/>
          </p:nvSpPr>
          <p:spPr bwMode="auto">
            <a:xfrm>
              <a:off x="6621694" y="2328292"/>
              <a:ext cx="1608138" cy="354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1430" tIns="45715" rIns="91430" bIns="45715">
              <a:spAutoFit/>
            </a:bodyPr>
            <a:lstStyle/>
            <a:p>
              <a:pPr algn="ctr" eaLnBrk="0" fontAlgn="t" latinLnBrk="0" hangingPunct="0">
                <a:lnSpc>
                  <a:spcPct val="75000"/>
                </a:lnSpc>
                <a:spcBef>
                  <a:spcPct val="20000"/>
                </a:spcBef>
                <a:buClr>
                  <a:schemeClr val="accent1"/>
                </a:buClr>
                <a:defRPr/>
              </a:pPr>
              <a:r>
                <a:rPr kumimoji="0" lang="en-US" altLang="ko-KR" sz="1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System Health Server</a:t>
              </a:r>
            </a:p>
            <a:p>
              <a:pPr algn="ctr" eaLnBrk="0" fontAlgn="t" latinLnBrk="0" hangingPunct="0">
                <a:lnSpc>
                  <a:spcPct val="75000"/>
                </a:lnSpc>
                <a:spcBef>
                  <a:spcPct val="20000"/>
                </a:spcBef>
                <a:buClr>
                  <a:schemeClr val="accent1"/>
                </a:buClr>
                <a:defRPr/>
              </a:pPr>
              <a:r>
                <a:rPr kumimoji="0" lang="en-US" sz="1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e.g. Patch, AV</a:t>
              </a:r>
            </a:p>
          </p:txBody>
        </p:sp>
        <p:pic>
          <p:nvPicPr>
            <p:cNvPr id="1057" name="Picture 43" descr="server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7048202" y="2639442"/>
              <a:ext cx="393615" cy="649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8" name="Picture 43" descr="server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7294993" y="2639442"/>
              <a:ext cx="393615" cy="649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9" name="Picture 53" descr="policy_mini_s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7463685" y="2872805"/>
              <a:ext cx="232732" cy="230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60" name="Picture 29" descr="UAP Shield Alone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7933836" y="3814192"/>
              <a:ext cx="190560" cy="236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61" name="Line 5"/>
            <p:cNvSpPr>
              <a:spLocks noChangeShapeType="1"/>
            </p:cNvSpPr>
            <p:nvPr/>
          </p:nvSpPr>
          <p:spPr bwMode="auto">
            <a:xfrm flipV="1">
              <a:off x="4744302" y="3053780"/>
              <a:ext cx="1863425" cy="906462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3" name="Oval 27"/>
            <p:cNvSpPr>
              <a:spLocks noChangeArrowheads="1"/>
            </p:cNvSpPr>
            <p:nvPr/>
          </p:nvSpPr>
          <p:spPr bwMode="auto">
            <a:xfrm>
              <a:off x="6074007" y="3037905"/>
              <a:ext cx="312737" cy="314325"/>
            </a:xfrm>
            <a:prstGeom prst="ellipse">
              <a:avLst/>
            </a:prstGeom>
            <a:solidFill>
              <a:srgbClr val="3366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1430" tIns="45715" rIns="91430" bIns="45715" anchor="ctr"/>
            <a:lstStyle/>
            <a:p>
              <a:pPr algn="ctr" eaLnBrk="0" fontAlgn="t" latinLnBrk="0" hangingPunct="0">
                <a:spcBef>
                  <a:spcPct val="20000"/>
                </a:spcBef>
                <a:buClr>
                  <a:schemeClr val="accent1"/>
                </a:buClr>
                <a:buFont typeface="Monotype Sorts" pitchFamily="2" charset="2"/>
                <a:buNone/>
                <a:defRPr/>
              </a:pPr>
              <a:r>
                <a:rPr kumimoji="0" lang="en-US" altLang="ko-KR" sz="105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3</a:t>
              </a:r>
            </a:p>
          </p:txBody>
        </p:sp>
        <p:pic>
          <p:nvPicPr>
            <p:cNvPr id="1063" name="Picture 43" descr="server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3027703" y="4352355"/>
              <a:ext cx="343632" cy="573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그룹 134"/>
            <p:cNvGrpSpPr>
              <a:grpSpLocks/>
            </p:cNvGrpSpPr>
            <p:nvPr/>
          </p:nvGrpSpPr>
          <p:grpSpPr bwMode="auto">
            <a:xfrm>
              <a:off x="4055476" y="4217417"/>
              <a:ext cx="868453" cy="368300"/>
              <a:chOff x="446088" y="5022114"/>
              <a:chExt cx="2380834" cy="1467294"/>
            </a:xfrm>
          </p:grpSpPr>
          <p:sp>
            <p:nvSpPr>
              <p:cNvPr id="1080" name="Oval 160"/>
              <p:cNvSpPr>
                <a:spLocks noChangeArrowheads="1"/>
              </p:cNvSpPr>
              <p:nvPr/>
            </p:nvSpPr>
            <p:spPr bwMode="auto">
              <a:xfrm>
                <a:off x="446088" y="5022114"/>
                <a:ext cx="2380834" cy="1467294"/>
              </a:xfrm>
              <a:prstGeom prst="ellipse">
                <a:avLst/>
              </a:prstGeom>
              <a:solidFill>
                <a:srgbClr val="CDE0EB"/>
              </a:solidFill>
              <a:ln w="9525">
                <a:solidFill>
                  <a:srgbClr val="9BC2D7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081" name="Oval 161"/>
              <p:cNvSpPr>
                <a:spLocks noChangeArrowheads="1"/>
              </p:cNvSpPr>
              <p:nvPr/>
            </p:nvSpPr>
            <p:spPr bwMode="auto">
              <a:xfrm>
                <a:off x="534538" y="5106265"/>
                <a:ext cx="2216259" cy="1303794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grpSp>
          <p:nvGrpSpPr>
            <p:cNvPr id="7" name="Group 12"/>
            <p:cNvGrpSpPr>
              <a:grpSpLocks/>
            </p:cNvGrpSpPr>
            <p:nvPr/>
          </p:nvGrpSpPr>
          <p:grpSpPr bwMode="auto">
            <a:xfrm>
              <a:off x="4286647" y="3915792"/>
              <a:ext cx="459218" cy="612775"/>
              <a:chOff x="2480" y="674"/>
              <a:chExt cx="464" cy="704"/>
            </a:xfrm>
          </p:grpSpPr>
          <p:pic>
            <p:nvPicPr>
              <p:cNvPr id="1078" name="Picture 13" descr="Server sm"/>
              <p:cNvPicPr>
                <a:picLocks noChangeAspect="1" noChangeArrowheads="1"/>
              </p:cNvPicPr>
              <p:nvPr/>
            </p:nvPicPr>
            <p:blipFill>
              <a:blip r:embed="rId18"/>
              <a:srcRect/>
              <a:stretch>
                <a:fillRect/>
              </a:stretch>
            </p:blipFill>
            <p:spPr bwMode="auto">
              <a:xfrm>
                <a:off x="2480" y="674"/>
                <a:ext cx="464" cy="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9" name="Picture 14" descr="Document Sm"/>
              <p:cNvPicPr>
                <a:picLocks noChangeAspect="1" noChangeArrowheads="1"/>
              </p:cNvPicPr>
              <p:nvPr/>
            </p:nvPicPr>
            <p:blipFill>
              <a:blip r:embed="rId19"/>
              <a:srcRect/>
              <a:stretch>
                <a:fillRect/>
              </a:stretch>
            </p:blipFill>
            <p:spPr bwMode="auto">
              <a:xfrm>
                <a:off x="2743" y="977"/>
                <a:ext cx="190" cy="4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066" name="Text Box 25"/>
            <p:cNvSpPr txBox="1">
              <a:spLocks noChangeArrowheads="1"/>
            </p:cNvSpPr>
            <p:nvPr/>
          </p:nvSpPr>
          <p:spPr bwMode="auto">
            <a:xfrm>
              <a:off x="3853982" y="4533330"/>
              <a:ext cx="129174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>
              <a:spAutoFit/>
            </a:bodyPr>
            <a:lstStyle/>
            <a:p>
              <a:pPr algn="ctr" eaLnBrk="0" fontAlgn="t" latinLnBrk="0" hangingPunct="0">
                <a:spcBef>
                  <a:spcPct val="50000"/>
                </a:spcBef>
                <a:buClr>
                  <a:schemeClr val="accent1"/>
                </a:buClr>
              </a:pPr>
              <a:r>
                <a:rPr kumimoji="0" lang="en-US" altLang="en-US" sz="1000" b="1">
                  <a:latin typeface="맑은 고딕" pitchFamily="50" charset="-127"/>
                  <a:ea typeface="맑은 고딕" pitchFamily="50" charset="-127"/>
                </a:rPr>
                <a:t>Network Policy Server (NPS)</a:t>
              </a:r>
            </a:p>
          </p:txBody>
        </p:sp>
        <p:sp>
          <p:nvSpPr>
            <p:cNvPr id="1067" name="Freeform 4"/>
            <p:cNvSpPr>
              <a:spLocks/>
            </p:cNvSpPr>
            <p:nvPr/>
          </p:nvSpPr>
          <p:spPr bwMode="auto">
            <a:xfrm>
              <a:off x="4736493" y="4392042"/>
              <a:ext cx="1629130" cy="1214438"/>
            </a:xfrm>
            <a:custGeom>
              <a:avLst/>
              <a:gdLst>
                <a:gd name="T0" fmla="*/ 0 w 1114"/>
                <a:gd name="T1" fmla="*/ 0 h 822"/>
                <a:gd name="T2" fmla="*/ 2147483647 w 1114"/>
                <a:gd name="T3" fmla="*/ 2147483647 h 822"/>
                <a:gd name="T4" fmla="*/ 0 60000 65536"/>
                <a:gd name="T5" fmla="*/ 0 60000 65536"/>
                <a:gd name="T6" fmla="*/ 0 w 1114"/>
                <a:gd name="T7" fmla="*/ 0 h 822"/>
                <a:gd name="T8" fmla="*/ 1114 w 1114"/>
                <a:gd name="T9" fmla="*/ 822 h 8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4" h="822">
                  <a:moveTo>
                    <a:pt x="0" y="0"/>
                  </a:moveTo>
                  <a:lnTo>
                    <a:pt x="1114" y="822"/>
                  </a:lnTo>
                </a:path>
              </a:pathLst>
            </a:cu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pPr algn="ctr" eaLnBrk="0" fontAlgn="t" latinLnBrk="0" hangingPunct="0">
                <a:lnSpc>
                  <a:spcPct val="85000"/>
                </a:lnSpc>
                <a:spcBef>
                  <a:spcPct val="20000"/>
                </a:spcBef>
                <a:buClr>
                  <a:schemeClr val="accent1"/>
                </a:buClr>
                <a:buFont typeface="Monotype Sorts"/>
                <a:buNone/>
              </a:pPr>
              <a:endParaRPr kumimoji="0" lang="en-US" altLang="ko-KR" sz="1000"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8" name="그룹 140"/>
            <p:cNvGrpSpPr>
              <a:grpSpLocks/>
            </p:cNvGrpSpPr>
            <p:nvPr/>
          </p:nvGrpSpPr>
          <p:grpSpPr bwMode="auto">
            <a:xfrm>
              <a:off x="5220702" y="4925442"/>
              <a:ext cx="1074632" cy="403225"/>
              <a:chOff x="4532666" y="4497608"/>
              <a:chExt cx="1091957" cy="402291"/>
            </a:xfrm>
          </p:grpSpPr>
          <p:sp>
            <p:nvSpPr>
              <p:cNvPr id="1076" name="Text Box 33"/>
              <p:cNvSpPr txBox="1">
                <a:spLocks noChangeArrowheads="1"/>
              </p:cNvSpPr>
              <p:nvPr/>
            </p:nvSpPr>
            <p:spPr bwMode="auto">
              <a:xfrm>
                <a:off x="4532666" y="4497608"/>
                <a:ext cx="996264" cy="402291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C0C0C0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marL="92075" indent="-92075" algn="ctr" eaLnBrk="0" fontAlgn="t" latinLnBrk="0" hangingPunct="0">
                  <a:spcBef>
                    <a:spcPct val="50000"/>
                  </a:spcBef>
                  <a:buClr>
                    <a:schemeClr val="accent1"/>
                  </a:buClr>
                </a:pPr>
                <a:r>
                  <a:rPr kumimoji="0" lang="en-US" altLang="ko-KR" sz="1000" b="1">
                    <a:solidFill>
                      <a:srgbClr val="0070C0"/>
                    </a:solidFill>
                    <a:latin typeface="맑은 고딕" pitchFamily="50" charset="-127"/>
                    <a:ea typeface="맑은 고딕" pitchFamily="50" charset="-127"/>
                  </a:rPr>
                  <a:t>Policy Compliant</a:t>
                </a:r>
              </a:p>
            </p:txBody>
          </p:sp>
          <p:pic>
            <p:nvPicPr>
              <p:cNvPr id="1077" name="Picture 51" descr="E:\Clip_Installer\DVD_ART\Artwork_Imagery\Shapes and Graphics\MSN Illustration Icon\MSN icon arrow right.png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5380070" y="4582447"/>
                <a:ext cx="244553" cy="2319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069" name="TextBox 135"/>
            <p:cNvSpPr txBox="1">
              <a:spLocks noChangeArrowheads="1"/>
            </p:cNvSpPr>
            <p:nvPr/>
          </p:nvSpPr>
          <p:spPr bwMode="auto">
            <a:xfrm>
              <a:off x="1692222" y="3168080"/>
              <a:ext cx="125426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ko-KR" altLang="en-US" sz="1000"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네트워크 액세스 요청 시</a:t>
              </a:r>
              <a:r>
                <a:rPr lang="en-US" altLang="ko-KR" sz="1000"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 “Health” </a:t>
              </a:r>
              <a:r>
                <a:rPr lang="ko-KR" altLang="en-US" sz="1000"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상태를</a:t>
              </a:r>
              <a:r>
                <a:rPr lang="en-US" altLang="ko-KR" sz="1000"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 </a:t>
              </a:r>
              <a:r>
                <a:rPr lang="ko-KR" altLang="en-US" sz="1000"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함께 전송</a:t>
              </a:r>
            </a:p>
          </p:txBody>
        </p:sp>
        <p:sp>
          <p:nvSpPr>
            <p:cNvPr id="1070" name="TextBox 136"/>
            <p:cNvSpPr txBox="1">
              <a:spLocks noChangeArrowheads="1"/>
            </p:cNvSpPr>
            <p:nvPr/>
          </p:nvSpPr>
          <p:spPr bwMode="auto">
            <a:xfrm>
              <a:off x="3285427" y="3150617"/>
              <a:ext cx="1052765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1000"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NAD</a:t>
              </a:r>
              <a:r>
                <a:rPr lang="ko-KR" altLang="en-US" sz="1000"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는 </a:t>
              </a:r>
              <a:r>
                <a:rPr lang="en-US" altLang="ko-KR" sz="1000"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“Health”</a:t>
              </a:r>
              <a:r>
                <a:rPr lang="ko-KR" altLang="en-US" sz="1000"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상태를</a:t>
              </a:r>
              <a:r>
                <a:rPr lang="en-US" altLang="ko-KR" sz="1000"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  NPS</a:t>
              </a:r>
              <a:r>
                <a:rPr lang="ko-KR" altLang="en-US" sz="1000"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로 전송</a:t>
              </a:r>
            </a:p>
          </p:txBody>
        </p:sp>
        <p:sp>
          <p:nvSpPr>
            <p:cNvPr id="1071" name="TextBox 137"/>
            <p:cNvSpPr txBox="1">
              <a:spLocks noChangeArrowheads="1"/>
            </p:cNvSpPr>
            <p:nvPr/>
          </p:nvSpPr>
          <p:spPr bwMode="auto">
            <a:xfrm>
              <a:off x="4630279" y="2972817"/>
              <a:ext cx="1182407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1000"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NPS</a:t>
              </a:r>
              <a:r>
                <a:rPr lang="ko-KR" altLang="en-US" sz="1000"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는</a:t>
              </a:r>
              <a:r>
                <a:rPr lang="en-US" altLang="ko-KR" sz="1000"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 </a:t>
              </a:r>
              <a:r>
                <a:rPr lang="ko-KR" altLang="en-US" sz="1000"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사전 정의된 </a:t>
              </a:r>
              <a:r>
                <a:rPr lang="en-US" altLang="ko-KR" sz="1000"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“health” </a:t>
              </a:r>
              <a:r>
                <a:rPr lang="ko-KR" altLang="en-US" sz="1000"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정책에 대한 준수    여부 확인</a:t>
              </a:r>
              <a:endParaRPr lang="ko-KR" altLang="en-US"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</p:txBody>
        </p:sp>
        <p:pic>
          <p:nvPicPr>
            <p:cNvPr id="1072" name="Picture 14" descr="Document Sm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6295335" y="3174430"/>
              <a:ext cx="142138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73" name="TextBox 139"/>
            <p:cNvSpPr txBox="1">
              <a:spLocks noChangeArrowheads="1"/>
            </p:cNvSpPr>
            <p:nvPr/>
          </p:nvSpPr>
          <p:spPr bwMode="auto">
            <a:xfrm>
              <a:off x="5251942" y="4315842"/>
              <a:ext cx="2486649" cy="554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52438" indent="-452438" eaLnBrk="0" hangingPunct="0">
                <a:buClr>
                  <a:schemeClr val="accent1"/>
                </a:buClr>
              </a:pPr>
              <a:r>
                <a:rPr lang="en-US" altLang="ko-KR" sz="1000"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“Non-compliant”</a:t>
              </a:r>
              <a:r>
                <a:rPr lang="ko-KR" altLang="en-US" sz="1000"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 </a:t>
              </a:r>
              <a:r>
                <a:rPr lang="en-US" altLang="ko-KR" sz="1000"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PC</a:t>
              </a:r>
              <a:r>
                <a:rPr lang="ko-KR" altLang="en-US" sz="1000"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는</a:t>
              </a:r>
              <a:endParaRPr lang="en-US" altLang="ko-KR" sz="1000"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  <a:p>
              <a:pPr marL="452438" indent="-452438" eaLnBrk="0" hangingPunct="0">
                <a:buClr>
                  <a:schemeClr val="accent1"/>
                </a:buClr>
              </a:pPr>
              <a:r>
                <a:rPr lang="en-US" altLang="ko-KR" sz="1000"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 </a:t>
              </a:r>
              <a:r>
                <a:rPr lang="ko-KR" altLang="en-US" sz="1000"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제한된 네트워크로 격리되어 </a:t>
              </a:r>
              <a:endParaRPr lang="en-US" altLang="ko-KR" sz="1000"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  <a:p>
              <a:pPr marL="452438" indent="-452438" eaLnBrk="0" hangingPunct="0">
                <a:buClr>
                  <a:schemeClr val="accent1"/>
                </a:buClr>
              </a:pPr>
              <a:r>
                <a:rPr lang="ko-KR" altLang="en-US" sz="1000"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업데이트 과정 수행</a:t>
              </a:r>
              <a:endParaRPr lang="en-US" altLang="ko-KR" sz="1000"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1074" name="TextBox 142"/>
            <p:cNvSpPr txBox="1">
              <a:spLocks noChangeArrowheads="1"/>
            </p:cNvSpPr>
            <p:nvPr/>
          </p:nvSpPr>
          <p:spPr bwMode="auto">
            <a:xfrm>
              <a:off x="5258190" y="5554092"/>
              <a:ext cx="1235514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1000"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“Compliant” PC</a:t>
              </a:r>
              <a:r>
                <a:rPr lang="ko-KR" altLang="en-US" sz="1000"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는 </a:t>
              </a:r>
              <a:endParaRPr lang="en-US" altLang="ko-KR" sz="1000"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  <a:p>
              <a:r>
                <a:rPr lang="ko-KR" altLang="en-US" sz="1000"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네트워크에     </a:t>
              </a:r>
              <a:r>
                <a:rPr lang="en-US" altLang="ko-KR" sz="1000"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“Full Access”</a:t>
              </a:r>
              <a:endParaRPr lang="ko-KR" altLang="en-US"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</p:txBody>
        </p:sp>
        <p:pic>
          <p:nvPicPr>
            <p:cNvPr id="1075" name="Picture 53" descr="policy_mini_s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7173159" y="2896617"/>
              <a:ext cx="234295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32" name="Rectangle 65"/>
          <p:cNvSpPr>
            <a:spLocks noChangeArrowheads="1"/>
          </p:cNvSpPr>
          <p:nvPr/>
        </p:nvSpPr>
        <p:spPr bwMode="auto">
          <a:xfrm>
            <a:off x="764931" y="901700"/>
            <a:ext cx="7838343" cy="18415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latinLnBrk="0">
              <a:buClr>
                <a:schemeClr val="accent1"/>
              </a:buClr>
              <a:buFont typeface="Monotype Sorts"/>
              <a:buNone/>
            </a:pPr>
            <a:r>
              <a:rPr lang="en-US" altLang="ko-KR" sz="120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Network Access Protection</a:t>
            </a:r>
            <a:r>
              <a:rPr lang="ko-KR" altLang="en-US" sz="120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의 기본 동작 방식은 다음과 같습니다</a:t>
            </a:r>
            <a:r>
              <a:rPr lang="en-US" altLang="ko-KR" sz="120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</a:t>
            </a:r>
            <a:endParaRPr lang="ko-KR" altLang="en-US" sz="1200"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1033" name="Picture 47" descr="D:\Windows Server 2008\W2K8_Logo\WS08_h_rgb.png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3506667" y="4741864"/>
            <a:ext cx="910003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" name="Title 24"/>
          <p:cNvSpPr>
            <a:spLocks/>
          </p:cNvSpPr>
          <p:nvPr/>
        </p:nvSpPr>
        <p:spPr bwMode="gray">
          <a:xfrm>
            <a:off x="643304" y="351024"/>
            <a:ext cx="780024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584575" indent="-3584575" defTabSz="7607300" eaLnBrk="0" fontAlgn="t" latinLnBrk="0" hangingPunct="0">
              <a:lnSpc>
                <a:spcPct val="90000"/>
              </a:lnSpc>
              <a:buClr>
                <a:schemeClr val="accent1"/>
              </a:buClr>
              <a:buFont typeface="Monotype Sorts"/>
              <a:buNone/>
              <a:tabLst>
                <a:tab pos="8289925" algn="r"/>
              </a:tabLst>
              <a:defRPr/>
            </a:pPr>
            <a:r>
              <a:rPr lang="en-US" altLang="ko-KR" sz="2800" spc="-150" dirty="0"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latin typeface="맑은 고딕" pitchFamily="50" charset="-127"/>
                <a:ea typeface="맑은 고딕" pitchFamily="50" charset="-127"/>
                <a:cs typeface="Segoe UI" pitchFamily="34" charset="0"/>
              </a:rPr>
              <a:t>Network Access Protection</a:t>
            </a:r>
            <a:r>
              <a:rPr lang="ko-KR" altLang="en-US" sz="2800" spc="-150" dirty="0"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latin typeface="맑은 고딕" pitchFamily="50" charset="-127"/>
                <a:ea typeface="맑은 고딕" pitchFamily="50" charset="-127"/>
                <a:cs typeface="Segoe UI" pitchFamily="34" charset="0"/>
              </a:rPr>
              <a:t> 동작 방식</a:t>
            </a:r>
            <a:endParaRPr lang="en-US" altLang="ko-KR" sz="2800" spc="-150" dirty="0">
              <a:gradFill flip="none" rotWithShape="1">
                <a:gsLst>
                  <a:gs pos="28000">
                    <a:srgbClr val="FEF9DA"/>
                  </a:gs>
                  <a:gs pos="52000">
                    <a:srgbClr val="FCE974"/>
                  </a:gs>
                  <a:gs pos="68000">
                    <a:srgbClr val="F79A1D"/>
                  </a:gs>
                </a:gsLst>
                <a:lin ang="5400000" scaled="1"/>
                <a:tileRect/>
              </a:gradFill>
              <a:effectLst>
                <a:outerShdw blurRad="88900" dist="12700" dir="2700000" algn="tl" rotWithShape="0">
                  <a:prstClr val="black"/>
                </a:outerShdw>
              </a:effectLst>
              <a:latin typeface="맑은 고딕" pitchFamily="50" charset="-127"/>
              <a:ea typeface="맑은 고딕" pitchFamily="50" charset="-127"/>
              <a:cs typeface="Segoe U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14"/>
          <p:cNvSpPr>
            <a:spLocks noChangeArrowheads="1"/>
          </p:cNvSpPr>
          <p:nvPr/>
        </p:nvSpPr>
        <p:spPr bwMode="gray">
          <a:xfrm>
            <a:off x="715108" y="2579688"/>
            <a:ext cx="7696200" cy="384651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fontAlgn="t" latinLnBrk="0" hangingPunct="0">
              <a:buClr>
                <a:schemeClr val="accent1"/>
              </a:buClr>
              <a:buFont typeface="Monotype Sorts" pitchFamily="2" charset="2"/>
              <a:buChar char="4"/>
              <a:defRPr/>
            </a:pPr>
            <a:endParaRPr lang="ko-KR" altLang="ko-KR" sz="14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견고딕" pitchFamily="18" charset="-127"/>
            </a:endParaRPr>
          </a:p>
        </p:txBody>
      </p:sp>
      <p:sp>
        <p:nvSpPr>
          <p:cNvPr id="2052" name="Rectangle 15"/>
          <p:cNvSpPr>
            <a:spLocks noChangeArrowheads="1"/>
          </p:cNvSpPr>
          <p:nvPr/>
        </p:nvSpPr>
        <p:spPr bwMode="gray">
          <a:xfrm>
            <a:off x="706315" y="2362200"/>
            <a:ext cx="7702062" cy="249238"/>
          </a:xfrm>
          <a:prstGeom prst="rect">
            <a:avLst/>
          </a:prstGeom>
          <a:solidFill>
            <a:srgbClr val="336699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fontAlgn="t" latinLnBrk="0" hangingPunct="0">
              <a:buClr>
                <a:schemeClr val="accent1"/>
              </a:buClr>
              <a:buFont typeface="Monotype Sorts"/>
              <a:buNone/>
            </a:pPr>
            <a:r>
              <a:rPr lang="en-US" altLang="ko-KR" sz="14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NAP </a:t>
            </a:r>
            <a:r>
              <a:rPr lang="ko-KR" altLang="en-US" sz="14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구성 요소</a:t>
            </a:r>
            <a:endParaRPr lang="en-US" altLang="ko-KR" sz="1400" b="1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53" name="Rectangle 37"/>
          <p:cNvSpPr>
            <a:spLocks noChangeArrowheads="1"/>
          </p:cNvSpPr>
          <p:nvPr/>
        </p:nvSpPr>
        <p:spPr bwMode="auto">
          <a:xfrm>
            <a:off x="978877" y="712788"/>
            <a:ext cx="3752850" cy="335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 eaLnBrk="0" fontAlgn="t" latinLnBrk="0" hangingPunct="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ko-KR" altLang="en-US" sz="1200" b="1">
                <a:latin typeface="맑은 고딕" pitchFamily="50" charset="-127"/>
                <a:ea typeface="맑은 고딕" pitchFamily="50" charset="-127"/>
              </a:rPr>
              <a:t>클라이언트 </a:t>
            </a:r>
            <a:r>
              <a:rPr lang="en-US" altLang="ko-KR" sz="1200" b="1">
                <a:latin typeface="맑은 고딕" pitchFamily="50" charset="-127"/>
                <a:ea typeface="맑은 고딕" pitchFamily="50" charset="-127"/>
              </a:rPr>
              <a:t>(Client)</a:t>
            </a:r>
          </a:p>
          <a:p>
            <a:pPr lvl="1" indent="-171450" eaLnBrk="0" fontAlgn="t" latinLnBrk="0" hangingPunct="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altLang="ko-KR">
                <a:latin typeface="맑은 고딕" pitchFamily="50" charset="-127"/>
                <a:ea typeface="맑은 고딕" pitchFamily="50" charset="-127"/>
              </a:rPr>
              <a:t>SHA – Health </a:t>
            </a:r>
            <a:r>
              <a:rPr lang="ko-KR" altLang="en-US">
                <a:latin typeface="맑은 고딕" pitchFamily="50" charset="-127"/>
                <a:ea typeface="맑은 고딕" pitchFamily="50" charset="-127"/>
              </a:rPr>
              <a:t>에이전트는 클라이언트 상태를 체크</a:t>
            </a:r>
            <a:endParaRPr lang="en-US" altLang="ko-KR">
              <a:latin typeface="맑은 고딕" pitchFamily="50" charset="-127"/>
              <a:ea typeface="맑은 고딕" pitchFamily="50" charset="-127"/>
            </a:endParaRPr>
          </a:p>
          <a:p>
            <a:pPr lvl="1" indent="-171450" eaLnBrk="0" fontAlgn="t" latinLnBrk="0" hangingPunct="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altLang="ko-KR">
                <a:latin typeface="맑은 고딕" pitchFamily="50" charset="-127"/>
                <a:ea typeface="맑은 고딕" pitchFamily="50" charset="-127"/>
              </a:rPr>
              <a:t>NAP Agent – Coordinates SHA/EC</a:t>
            </a:r>
          </a:p>
          <a:p>
            <a:pPr lvl="1" indent="-171450" eaLnBrk="0" fontAlgn="t" latinLnBrk="0" hangingPunct="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altLang="ko-KR">
                <a:latin typeface="맑은 고딕" pitchFamily="50" charset="-127"/>
                <a:ea typeface="맑은 고딕" pitchFamily="50" charset="-127"/>
              </a:rPr>
              <a:t>EC – Enforcement </a:t>
            </a:r>
            <a:r>
              <a:rPr lang="ko-KR" altLang="en-US">
                <a:latin typeface="맑은 고딕" pitchFamily="50" charset="-127"/>
                <a:ea typeface="맑은 고딕" pitchFamily="50" charset="-127"/>
              </a:rPr>
              <a:t>방법</a:t>
            </a:r>
            <a:endParaRPr lang="en-US" altLang="ko-KR">
              <a:latin typeface="맑은 고딕" pitchFamily="50" charset="-127"/>
              <a:ea typeface="맑은 고딕" pitchFamily="50" charset="-127"/>
            </a:endParaRPr>
          </a:p>
          <a:p>
            <a:pPr marL="171450" indent="-171450" eaLnBrk="0" fontAlgn="t" latinLnBrk="0" hangingPunct="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ko-KR" altLang="en-US" sz="1200" b="1">
                <a:latin typeface="맑은 고딕" pitchFamily="50" charset="-127"/>
                <a:ea typeface="맑은 고딕" pitchFamily="50" charset="-127"/>
              </a:rPr>
              <a:t>업데이트 관리 서버 </a:t>
            </a:r>
            <a:r>
              <a:rPr lang="en-US" altLang="ko-KR" sz="1200" b="1">
                <a:latin typeface="맑은 고딕" pitchFamily="50" charset="-127"/>
                <a:ea typeface="맑은 고딕" pitchFamily="50" charset="-127"/>
              </a:rPr>
              <a:t>(Remediation Server)</a:t>
            </a:r>
          </a:p>
          <a:p>
            <a:pPr lvl="1" indent="-171450" eaLnBrk="0" fontAlgn="t" latinLnBrk="0" hangingPunct="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altLang="ko-KR">
                <a:latin typeface="맑은 고딕" pitchFamily="50" charset="-127"/>
                <a:ea typeface="맑은 고딕" pitchFamily="50" charset="-127"/>
              </a:rPr>
              <a:t>Patches, AV signatures, etc. </a:t>
            </a:r>
            <a:r>
              <a:rPr lang="ko-KR" altLang="en-US">
                <a:latin typeface="맑은 고딕" pitchFamily="50" charset="-127"/>
                <a:ea typeface="맑은 고딕" pitchFamily="50" charset="-127"/>
              </a:rPr>
              <a:t>제공</a:t>
            </a:r>
            <a:endParaRPr lang="en-US" altLang="ko-KR" sz="8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54" name="Rectangle 38"/>
          <p:cNvSpPr>
            <a:spLocks noChangeArrowheads="1"/>
          </p:cNvSpPr>
          <p:nvPr/>
        </p:nvSpPr>
        <p:spPr bwMode="auto">
          <a:xfrm>
            <a:off x="4731728" y="701675"/>
            <a:ext cx="3922834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 eaLnBrk="0" fontAlgn="t" latinLnBrk="0" hangingPunct="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ko-KR" altLang="en-US" sz="1200" b="1">
                <a:latin typeface="맑은 고딕" pitchFamily="50" charset="-127"/>
                <a:ea typeface="맑은 고딕" pitchFamily="50" charset="-127"/>
              </a:rPr>
              <a:t>네트워크 정책 서버 </a:t>
            </a:r>
            <a:r>
              <a:rPr lang="en-US" altLang="ko-KR" sz="1200" b="1">
                <a:latin typeface="맑은 고딕" pitchFamily="50" charset="-127"/>
                <a:ea typeface="맑은 고딕" pitchFamily="50" charset="-127"/>
              </a:rPr>
              <a:t>(Network Policy Server)</a:t>
            </a:r>
          </a:p>
          <a:p>
            <a:pPr lvl="1" indent="-171450" eaLnBrk="0" fontAlgn="t" latinLnBrk="0" hangingPunct="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altLang="ko-KR">
                <a:latin typeface="맑은 고딕" pitchFamily="50" charset="-127"/>
                <a:ea typeface="맑은 고딕" pitchFamily="50" charset="-127"/>
              </a:rPr>
              <a:t>SHV –SHA </a:t>
            </a:r>
            <a:r>
              <a:rPr lang="ko-KR" altLang="en-US">
                <a:latin typeface="맑은 고딕" pitchFamily="50" charset="-127"/>
                <a:ea typeface="맑은 고딕" pitchFamily="50" charset="-127"/>
              </a:rPr>
              <a:t>응답 평가</a:t>
            </a:r>
            <a:endParaRPr lang="en-US" altLang="ko-KR">
              <a:latin typeface="맑은 고딕" pitchFamily="50" charset="-127"/>
              <a:ea typeface="맑은 고딕" pitchFamily="50" charset="-127"/>
            </a:endParaRPr>
          </a:p>
          <a:p>
            <a:pPr lvl="1" indent="-171450" eaLnBrk="0" fontAlgn="t" latinLnBrk="0" hangingPunct="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altLang="ko-KR">
                <a:latin typeface="맑은 고딕" pitchFamily="50" charset="-127"/>
                <a:ea typeface="맑은 고딕" pitchFamily="50" charset="-127"/>
              </a:rPr>
              <a:t>NAP Server – </a:t>
            </a:r>
            <a:r>
              <a:rPr lang="ko-KR" altLang="en-US">
                <a:latin typeface="맑은 고딕" pitchFamily="50" charset="-127"/>
                <a:ea typeface="맑은 고딕" pitchFamily="50" charset="-127"/>
              </a:rPr>
              <a:t>클라이언트 </a:t>
            </a:r>
            <a:r>
              <a:rPr lang="en-US" altLang="ko-KR">
                <a:latin typeface="맑은 고딕" pitchFamily="50" charset="-127"/>
                <a:ea typeface="맑은 고딕" pitchFamily="50" charset="-127"/>
              </a:rPr>
              <a:t>“health” </a:t>
            </a:r>
            <a:r>
              <a:rPr lang="ko-KR" altLang="en-US">
                <a:latin typeface="맑은 고딕" pitchFamily="50" charset="-127"/>
                <a:ea typeface="맑은 고딕" pitchFamily="50" charset="-127"/>
              </a:rPr>
              <a:t>평가</a:t>
            </a:r>
            <a:endParaRPr lang="en-US" altLang="ko-KR">
              <a:latin typeface="맑은 고딕" pitchFamily="50" charset="-127"/>
              <a:ea typeface="맑은 고딕" pitchFamily="50" charset="-127"/>
            </a:endParaRPr>
          </a:p>
          <a:p>
            <a:pPr lvl="1" indent="-171450" eaLnBrk="0" fontAlgn="t" latinLnBrk="0" hangingPunct="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</a:pPr>
            <a:endParaRPr lang="en-US" altLang="ko-KR">
              <a:latin typeface="맑은 고딕" pitchFamily="50" charset="-127"/>
              <a:ea typeface="맑은 고딕" pitchFamily="50" charset="-127"/>
            </a:endParaRPr>
          </a:p>
          <a:p>
            <a:pPr marL="171450" indent="-171450" eaLnBrk="0" fontAlgn="t" latinLnBrk="0" hangingPunct="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ko-KR" altLang="en-US" sz="1200" b="1">
                <a:latin typeface="맑은 고딕" pitchFamily="50" charset="-127"/>
                <a:ea typeface="맑은 고딕" pitchFamily="50" charset="-127"/>
              </a:rPr>
              <a:t>시스템 상태 서버 </a:t>
            </a:r>
            <a:r>
              <a:rPr lang="en-US" altLang="ko-KR" sz="1200" b="1">
                <a:latin typeface="맑은 고딕" pitchFamily="50" charset="-127"/>
                <a:ea typeface="맑은 고딕" pitchFamily="50" charset="-127"/>
              </a:rPr>
              <a:t>(System Health Server)</a:t>
            </a:r>
          </a:p>
          <a:p>
            <a:pPr lvl="1" indent="-171450" eaLnBrk="0" fontAlgn="t" latinLnBrk="0" hangingPunct="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Font typeface="Monotype Sorts"/>
              <a:buNone/>
            </a:pPr>
            <a:r>
              <a:rPr lang="en-US" altLang="ko-KR">
                <a:latin typeface="맑은 고딕" pitchFamily="50" charset="-127"/>
                <a:ea typeface="맑은 고딕" pitchFamily="50" charset="-127"/>
              </a:rPr>
              <a:t>SHV </a:t>
            </a:r>
            <a:r>
              <a:rPr lang="ko-KR" altLang="en-US">
                <a:latin typeface="맑은 고딕" pitchFamily="50" charset="-127"/>
                <a:ea typeface="맑은 고딕" pitchFamily="50" charset="-127"/>
              </a:rPr>
              <a:t>제공</a:t>
            </a:r>
            <a:endParaRPr lang="en-US" altLang="ko-KR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55" name="AutoShape 2"/>
          <p:cNvSpPr>
            <a:spLocks noChangeArrowheads="1"/>
          </p:cNvSpPr>
          <p:nvPr/>
        </p:nvSpPr>
        <p:spPr bwMode="auto">
          <a:xfrm>
            <a:off x="6085743" y="2984500"/>
            <a:ext cx="2028092" cy="617538"/>
          </a:xfrm>
          <a:prstGeom prst="flowChartAlternateProcess">
            <a:avLst/>
          </a:prstGeom>
          <a:solidFill>
            <a:srgbClr val="CCFFFF">
              <a:alpha val="50195"/>
            </a:srgbClr>
          </a:solidFill>
          <a:ln w="19050" algn="ctr">
            <a:solidFill>
              <a:srgbClr val="0C4A9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t" latinLnBrk="0" hangingPunct="0">
              <a:spcBef>
                <a:spcPct val="20000"/>
              </a:spcBef>
              <a:buClr>
                <a:schemeClr val="accent1"/>
              </a:buClr>
              <a:buFont typeface="Monotype Sorts"/>
              <a:buNone/>
            </a:pPr>
            <a:endParaRPr lang="ko-KR" altLang="en-US" sz="28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56" name="AutoShape 3"/>
          <p:cNvSpPr>
            <a:spLocks noChangeArrowheads="1"/>
          </p:cNvSpPr>
          <p:nvPr/>
        </p:nvSpPr>
        <p:spPr bwMode="auto">
          <a:xfrm>
            <a:off x="971551" y="2984500"/>
            <a:ext cx="2026626" cy="609600"/>
          </a:xfrm>
          <a:prstGeom prst="flowChartAlternateProcess">
            <a:avLst/>
          </a:prstGeom>
          <a:solidFill>
            <a:srgbClr val="CCFFFF">
              <a:alpha val="50195"/>
            </a:srgbClr>
          </a:solidFill>
          <a:ln w="19050" algn="ctr">
            <a:solidFill>
              <a:srgbClr val="0C4A9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t" latinLnBrk="0" hangingPunct="0">
              <a:spcBef>
                <a:spcPct val="20000"/>
              </a:spcBef>
              <a:buClr>
                <a:schemeClr val="accent1"/>
              </a:buClr>
              <a:buFont typeface="Monotype Sorts"/>
              <a:buNone/>
            </a:pPr>
            <a:endParaRPr lang="ko-KR" altLang="en-US" sz="28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57" name="AutoShape 4"/>
          <p:cNvSpPr>
            <a:spLocks noChangeArrowheads="1"/>
          </p:cNvSpPr>
          <p:nvPr/>
        </p:nvSpPr>
        <p:spPr bwMode="auto">
          <a:xfrm>
            <a:off x="5924551" y="3975100"/>
            <a:ext cx="2283069" cy="2228850"/>
          </a:xfrm>
          <a:prstGeom prst="roundRect">
            <a:avLst>
              <a:gd name="adj" fmla="val 6208"/>
            </a:avLst>
          </a:prstGeom>
          <a:solidFill>
            <a:srgbClr val="CCFFFF">
              <a:alpha val="50195"/>
            </a:srgbClr>
          </a:solidFill>
          <a:ln w="12700" algn="ctr">
            <a:solidFill>
              <a:srgbClr val="0C4A96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t" latinLnBrk="0" hangingPunct="0">
              <a:spcBef>
                <a:spcPct val="20000"/>
              </a:spcBef>
              <a:buClr>
                <a:schemeClr val="accent1"/>
              </a:buClr>
              <a:buFont typeface="Monotype Sorts"/>
              <a:buNone/>
            </a:pPr>
            <a:endParaRPr lang="ko-KR" altLang="en-US" sz="28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58" name="AutoShape 5"/>
          <p:cNvSpPr>
            <a:spLocks noChangeArrowheads="1"/>
          </p:cNvSpPr>
          <p:nvPr/>
        </p:nvSpPr>
        <p:spPr bwMode="auto">
          <a:xfrm>
            <a:off x="852854" y="3975100"/>
            <a:ext cx="2237643" cy="2228850"/>
          </a:xfrm>
          <a:prstGeom prst="roundRect">
            <a:avLst>
              <a:gd name="adj" fmla="val 6208"/>
            </a:avLst>
          </a:prstGeom>
          <a:solidFill>
            <a:srgbClr val="CCFFFF">
              <a:alpha val="50195"/>
            </a:srgbClr>
          </a:solidFill>
          <a:ln w="12700" algn="ctr">
            <a:solidFill>
              <a:srgbClr val="0C4A96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t" latinLnBrk="0" hangingPunct="0">
              <a:spcBef>
                <a:spcPct val="20000"/>
              </a:spcBef>
              <a:buClr>
                <a:schemeClr val="accent1"/>
              </a:buClr>
              <a:buFont typeface="Monotype Sorts"/>
              <a:buNone/>
            </a:pPr>
            <a:endParaRPr lang="ko-KR" altLang="en-US" sz="280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059" name="Picture 6" descr="application ser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39608" y="4029075"/>
            <a:ext cx="36927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0" name="Rectangle 7"/>
          <p:cNvSpPr>
            <a:spLocks noChangeArrowheads="1"/>
          </p:cNvSpPr>
          <p:nvPr/>
        </p:nvSpPr>
        <p:spPr bwMode="auto">
          <a:xfrm>
            <a:off x="6540012" y="4071939"/>
            <a:ext cx="1528396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t" latinLnBrk="0" hangingPunct="0">
              <a:spcBef>
                <a:spcPct val="20000"/>
              </a:spcBef>
              <a:buClr>
                <a:schemeClr val="accent1"/>
              </a:buClr>
              <a:buFont typeface="Monotype Sorts"/>
              <a:buNone/>
            </a:pPr>
            <a:r>
              <a:rPr lang="en-US" altLang="ko-KR" sz="1200" b="1">
                <a:latin typeface="맑은 고딕" pitchFamily="50" charset="-127"/>
                <a:ea typeface="맑은 고딕" pitchFamily="50" charset="-127"/>
              </a:rPr>
              <a:t>Network Policy </a:t>
            </a:r>
          </a:p>
          <a:p>
            <a:pPr algn="ctr" eaLnBrk="0" fontAlgn="t" latinLnBrk="0" hangingPunct="0">
              <a:spcBef>
                <a:spcPct val="20000"/>
              </a:spcBef>
              <a:buClr>
                <a:schemeClr val="accent1"/>
              </a:buClr>
              <a:buFont typeface="Monotype Sorts"/>
              <a:buNone/>
            </a:pPr>
            <a:r>
              <a:rPr lang="en-US" altLang="ko-KR" sz="1200" b="1">
                <a:latin typeface="맑은 고딕" pitchFamily="50" charset="-127"/>
                <a:ea typeface="맑은 고딕" pitchFamily="50" charset="-127"/>
              </a:rPr>
              <a:t>Server</a:t>
            </a:r>
          </a:p>
        </p:txBody>
      </p:sp>
      <p:sp>
        <p:nvSpPr>
          <p:cNvPr id="1207304" name="AutoShape 8"/>
          <p:cNvSpPr>
            <a:spLocks noChangeArrowheads="1"/>
          </p:cNvSpPr>
          <p:nvPr/>
        </p:nvSpPr>
        <p:spPr bwMode="auto">
          <a:xfrm>
            <a:off x="6135566" y="5343525"/>
            <a:ext cx="1862503" cy="317500"/>
          </a:xfrm>
          <a:prstGeom prst="flowChartAlternateProcess">
            <a:avLst/>
          </a:prstGeom>
          <a:solidFill>
            <a:srgbClr val="CC0000">
              <a:alpha val="63000"/>
            </a:srgbClr>
          </a:solidFill>
          <a:ln w="19050" algn="ctr">
            <a:solidFill>
              <a:srgbClr val="EAEAEA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t" latinLnBrk="0" hangingPunct="0">
              <a:spcBef>
                <a:spcPct val="20000"/>
              </a:spcBef>
              <a:buClr>
                <a:schemeClr val="accent1"/>
              </a:buClr>
              <a:buFont typeface="Monotype Sorts" pitchFamily="2" charset="2"/>
              <a:buNone/>
              <a:defRPr/>
            </a:pPr>
            <a:r>
              <a:rPr lang="en-US" altLang="ko-KR" sz="1050" b="1" dirty="0">
                <a:latin typeface="맑은 고딕" pitchFamily="50" charset="-127"/>
                <a:ea typeface="맑은 고딕" pitchFamily="50" charset="-127"/>
              </a:rPr>
              <a:t>NAP Server</a:t>
            </a:r>
          </a:p>
        </p:txBody>
      </p:sp>
      <p:pic>
        <p:nvPicPr>
          <p:cNvPr id="2062" name="Picture 9" descr="lapto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14047" y="4013200"/>
            <a:ext cx="471854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3" name="Rectangle 10"/>
          <p:cNvSpPr>
            <a:spLocks noChangeArrowheads="1"/>
          </p:cNvSpPr>
          <p:nvPr/>
        </p:nvSpPr>
        <p:spPr bwMode="auto">
          <a:xfrm>
            <a:off x="1834661" y="3967163"/>
            <a:ext cx="509954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t" latinLnBrk="0" hangingPunct="0">
              <a:spcBef>
                <a:spcPct val="20000"/>
              </a:spcBef>
              <a:buClr>
                <a:schemeClr val="accent1"/>
              </a:buClr>
              <a:buFont typeface="Monotype Sorts"/>
              <a:buNone/>
            </a:pPr>
            <a:r>
              <a:rPr lang="en-US" altLang="ko-KR" sz="1200" b="1">
                <a:latin typeface="맑은 고딕" pitchFamily="50" charset="-127"/>
                <a:ea typeface="맑은 고딕" pitchFamily="50" charset="-127"/>
              </a:rPr>
              <a:t>NAP Client</a:t>
            </a:r>
          </a:p>
        </p:txBody>
      </p:sp>
      <p:sp>
        <p:nvSpPr>
          <p:cNvPr id="1207307" name="AutoShape 11"/>
          <p:cNvSpPr>
            <a:spLocks noChangeArrowheads="1"/>
          </p:cNvSpPr>
          <p:nvPr/>
        </p:nvSpPr>
        <p:spPr bwMode="auto">
          <a:xfrm>
            <a:off x="994997" y="5148264"/>
            <a:ext cx="1954823" cy="276225"/>
          </a:xfrm>
          <a:prstGeom prst="flowChartAlternateProcess">
            <a:avLst/>
          </a:prstGeom>
          <a:solidFill>
            <a:srgbClr val="CC0000">
              <a:alpha val="63000"/>
            </a:srgbClr>
          </a:solidFill>
          <a:ln w="19050">
            <a:solidFill>
              <a:srgbClr val="EAEAEA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t" latinLnBrk="0" hangingPunct="0">
              <a:spcBef>
                <a:spcPct val="20000"/>
              </a:spcBef>
              <a:buClr>
                <a:schemeClr val="accent1"/>
              </a:buClr>
              <a:buFont typeface="Monotype Sorts" pitchFamily="2" charset="2"/>
              <a:buNone/>
              <a:defRPr/>
            </a:pPr>
            <a:r>
              <a:rPr lang="en-US" altLang="ko-KR" sz="1050" b="1" dirty="0">
                <a:latin typeface="맑은 고딕" pitchFamily="50" charset="-127"/>
                <a:ea typeface="맑은 고딕" pitchFamily="50" charset="-127"/>
              </a:rPr>
              <a:t>NAP Agent</a:t>
            </a:r>
          </a:p>
        </p:txBody>
      </p:sp>
      <p:pic>
        <p:nvPicPr>
          <p:cNvPr id="2065" name="Picture 12" descr="application serv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62451" y="4051300"/>
            <a:ext cx="306265" cy="42703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</p:pic>
      <p:sp>
        <p:nvSpPr>
          <p:cNvPr id="2066" name="AutoShape 13"/>
          <p:cNvSpPr>
            <a:spLocks noChangeArrowheads="1"/>
          </p:cNvSpPr>
          <p:nvPr/>
        </p:nvSpPr>
        <p:spPr bwMode="auto">
          <a:xfrm>
            <a:off x="4229100" y="3876675"/>
            <a:ext cx="572966" cy="1155700"/>
          </a:xfrm>
          <a:prstGeom prst="flowChartAlternateProcess">
            <a:avLst/>
          </a:prstGeom>
          <a:noFill/>
          <a:ln w="25400" algn="ctr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t" latinLnBrk="0" hangingPunct="0">
              <a:spcBef>
                <a:spcPct val="20000"/>
              </a:spcBef>
              <a:buClr>
                <a:schemeClr val="accent1"/>
              </a:buClr>
              <a:buFont typeface="Monotype Sorts"/>
              <a:buNone/>
            </a:pPr>
            <a:endParaRPr lang="ko-KR" altLang="en-US" sz="28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67" name="Line 14"/>
          <p:cNvSpPr>
            <a:spLocks noChangeShapeType="1"/>
          </p:cNvSpPr>
          <p:nvPr/>
        </p:nvSpPr>
        <p:spPr bwMode="auto">
          <a:xfrm>
            <a:off x="7196504" y="36576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2068" name="Rectangle 15"/>
          <p:cNvSpPr>
            <a:spLocks noChangeArrowheads="1"/>
          </p:cNvSpPr>
          <p:nvPr/>
        </p:nvSpPr>
        <p:spPr bwMode="auto">
          <a:xfrm>
            <a:off x="4410808" y="3678239"/>
            <a:ext cx="2700704" cy="180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 eaLnBrk="0" fontAlgn="t" latinLnBrk="0" hangingPunct="0">
              <a:spcBef>
                <a:spcPct val="20000"/>
              </a:spcBef>
              <a:buClr>
                <a:schemeClr val="accent1"/>
              </a:buClr>
              <a:buFont typeface="Monotype Sorts"/>
              <a:buNone/>
            </a:pPr>
            <a:r>
              <a:rPr lang="en-US" altLang="ko-KR" sz="1400" i="1">
                <a:latin typeface="맑은 고딕" pitchFamily="50" charset="-127"/>
                <a:ea typeface="맑은 고딕" pitchFamily="50" charset="-127"/>
              </a:rPr>
              <a:t>Health policy</a:t>
            </a:r>
          </a:p>
        </p:txBody>
      </p:sp>
      <p:sp>
        <p:nvSpPr>
          <p:cNvPr id="2069" name="Rectangle 16"/>
          <p:cNvSpPr>
            <a:spLocks noChangeArrowheads="1"/>
          </p:cNvSpPr>
          <p:nvPr/>
        </p:nvSpPr>
        <p:spPr bwMode="auto">
          <a:xfrm>
            <a:off x="2042747" y="3678239"/>
            <a:ext cx="1293935" cy="180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t" latinLnBrk="0" hangingPunct="0">
              <a:spcBef>
                <a:spcPct val="20000"/>
              </a:spcBef>
              <a:buClr>
                <a:schemeClr val="accent1"/>
              </a:buClr>
              <a:buFont typeface="Monotype Sorts"/>
              <a:buNone/>
            </a:pPr>
            <a:r>
              <a:rPr lang="en-US" altLang="ko-KR" sz="1400" i="1">
                <a:latin typeface="맑은 고딕" pitchFamily="50" charset="-127"/>
                <a:ea typeface="맑은 고딕" pitchFamily="50" charset="-127"/>
              </a:rPr>
              <a:t>Updates</a:t>
            </a:r>
          </a:p>
        </p:txBody>
      </p:sp>
      <p:sp>
        <p:nvSpPr>
          <p:cNvPr id="2070" name="Rectangle 17"/>
          <p:cNvSpPr>
            <a:spLocks noChangeArrowheads="1"/>
          </p:cNvSpPr>
          <p:nvPr/>
        </p:nvSpPr>
        <p:spPr bwMode="auto">
          <a:xfrm>
            <a:off x="3069982" y="4041775"/>
            <a:ext cx="1116623" cy="414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t" latinLnBrk="0" hangingPunct="0">
              <a:spcBef>
                <a:spcPct val="20000"/>
              </a:spcBef>
              <a:buClr>
                <a:schemeClr val="accent1"/>
              </a:buClr>
              <a:buFont typeface="Monotype Sorts"/>
              <a:buNone/>
            </a:pPr>
            <a:r>
              <a:rPr lang="en-US" altLang="ko-KR">
                <a:latin typeface="맑은 고딕" pitchFamily="50" charset="-127"/>
                <a:ea typeface="맑은 고딕" pitchFamily="50" charset="-127"/>
              </a:rPr>
              <a:t>Health</a:t>
            </a:r>
          </a:p>
          <a:p>
            <a:pPr algn="ctr" eaLnBrk="0" fontAlgn="t" latinLnBrk="0" hangingPunct="0">
              <a:spcBef>
                <a:spcPct val="20000"/>
              </a:spcBef>
              <a:buClr>
                <a:schemeClr val="accent1"/>
              </a:buClr>
              <a:buFont typeface="Monotype Sorts"/>
              <a:buNone/>
            </a:pPr>
            <a:r>
              <a:rPr lang="en-US" altLang="ko-KR">
                <a:latin typeface="맑은 고딕" pitchFamily="50" charset="-127"/>
                <a:ea typeface="맑은 고딕" pitchFamily="50" charset="-127"/>
              </a:rPr>
              <a:t>Data</a:t>
            </a:r>
          </a:p>
        </p:txBody>
      </p:sp>
      <p:sp>
        <p:nvSpPr>
          <p:cNvPr id="2071" name="Rectangle 19"/>
          <p:cNvSpPr>
            <a:spLocks noChangeArrowheads="1"/>
          </p:cNvSpPr>
          <p:nvPr/>
        </p:nvSpPr>
        <p:spPr bwMode="auto">
          <a:xfrm>
            <a:off x="4868008" y="3914776"/>
            <a:ext cx="1052146" cy="555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t" latinLnBrk="0" hangingPunct="0">
              <a:spcBef>
                <a:spcPct val="20000"/>
              </a:spcBef>
              <a:buClr>
                <a:schemeClr val="accent1"/>
              </a:buClr>
              <a:buFont typeface="Monotype Sorts"/>
              <a:buNone/>
            </a:pPr>
            <a:r>
              <a:rPr lang="en-US" altLang="ko-KR">
                <a:latin typeface="맑은 고딕" pitchFamily="50" charset="-127"/>
                <a:ea typeface="맑은 고딕" pitchFamily="50" charset="-127"/>
              </a:rPr>
              <a:t>Network</a:t>
            </a:r>
          </a:p>
          <a:p>
            <a:pPr algn="ctr" eaLnBrk="0" fontAlgn="t" latinLnBrk="0" hangingPunct="0">
              <a:spcBef>
                <a:spcPct val="20000"/>
              </a:spcBef>
              <a:buClr>
                <a:schemeClr val="accent1"/>
              </a:buClr>
              <a:buFont typeface="Monotype Sorts"/>
              <a:buNone/>
            </a:pPr>
            <a:r>
              <a:rPr lang="en-US" altLang="ko-KR">
                <a:latin typeface="맑은 고딕" pitchFamily="50" charset="-127"/>
                <a:ea typeface="맑은 고딕" pitchFamily="50" charset="-127"/>
              </a:rPr>
              <a:t>Access</a:t>
            </a:r>
          </a:p>
          <a:p>
            <a:pPr algn="ctr" eaLnBrk="0" fontAlgn="t" latinLnBrk="0" hangingPunct="0">
              <a:spcBef>
                <a:spcPct val="20000"/>
              </a:spcBef>
              <a:buClr>
                <a:schemeClr val="accent1"/>
              </a:buClr>
              <a:buFont typeface="Monotype Sorts"/>
              <a:buNone/>
            </a:pPr>
            <a:r>
              <a:rPr lang="en-US" altLang="ko-KR">
                <a:latin typeface="맑은 고딕" pitchFamily="50" charset="-127"/>
                <a:ea typeface="맑은 고딕" pitchFamily="50" charset="-127"/>
              </a:rPr>
              <a:t>Requests</a:t>
            </a:r>
          </a:p>
        </p:txBody>
      </p:sp>
      <p:sp>
        <p:nvSpPr>
          <p:cNvPr id="2072" name="Line 20"/>
          <p:cNvSpPr>
            <a:spLocks noChangeShapeType="1"/>
          </p:cNvSpPr>
          <p:nvPr/>
        </p:nvSpPr>
        <p:spPr bwMode="auto">
          <a:xfrm>
            <a:off x="4834304" y="4506914"/>
            <a:ext cx="1053611" cy="1587"/>
          </a:xfrm>
          <a:prstGeom prst="line">
            <a:avLst/>
          </a:prstGeom>
          <a:noFill/>
          <a:ln w="22225">
            <a:solidFill>
              <a:srgbClr val="003366"/>
            </a:solidFill>
            <a:prstDash val="sysDash"/>
            <a:round/>
            <a:headEnd type="arrow" w="med" len="med"/>
            <a:tailEnd type="arrow" w="med" len="me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2073" name="Rectangle 21"/>
          <p:cNvSpPr>
            <a:spLocks noChangeArrowheads="1"/>
          </p:cNvSpPr>
          <p:nvPr/>
        </p:nvSpPr>
        <p:spPr bwMode="auto">
          <a:xfrm>
            <a:off x="6195646" y="3098801"/>
            <a:ext cx="1166446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 eaLnBrk="0" fontAlgn="t" latinLnBrk="0" hangingPunct="0">
              <a:spcBef>
                <a:spcPct val="20000"/>
              </a:spcBef>
              <a:buClr>
                <a:schemeClr val="accent1"/>
              </a:buClr>
              <a:buFont typeface="Monotype Sorts"/>
              <a:buNone/>
            </a:pPr>
            <a:r>
              <a:rPr lang="en-US" altLang="ko-KR">
                <a:solidFill>
                  <a:srgbClr val="0C4A96"/>
                </a:solidFill>
                <a:latin typeface="맑은 고딕" pitchFamily="50" charset="-127"/>
                <a:ea typeface="맑은 고딕" pitchFamily="50" charset="-127"/>
              </a:rPr>
              <a:t>System Health </a:t>
            </a:r>
          </a:p>
          <a:p>
            <a:pPr algn="r" eaLnBrk="0" fontAlgn="t" latinLnBrk="0" hangingPunct="0">
              <a:spcBef>
                <a:spcPct val="20000"/>
              </a:spcBef>
              <a:buClr>
                <a:schemeClr val="accent1"/>
              </a:buClr>
              <a:buFont typeface="Monotype Sorts"/>
              <a:buNone/>
            </a:pPr>
            <a:r>
              <a:rPr lang="en-US" altLang="ko-KR">
                <a:solidFill>
                  <a:srgbClr val="0C4A96"/>
                </a:solidFill>
                <a:latin typeface="맑은 고딕" pitchFamily="50" charset="-127"/>
                <a:ea typeface="맑은 고딕" pitchFamily="50" charset="-127"/>
              </a:rPr>
              <a:t>Servers 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7387005" y="3035300"/>
            <a:ext cx="495300" cy="503238"/>
            <a:chOff x="4890" y="1617"/>
            <a:chExt cx="401" cy="418"/>
          </a:xfrm>
        </p:grpSpPr>
        <p:pic>
          <p:nvPicPr>
            <p:cNvPr id="2096" name="Picture 23" descr="application server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043" y="1666"/>
              <a:ext cx="248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97" name="Picture 24" descr="application server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890" y="1617"/>
              <a:ext cx="274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1225062" y="3040064"/>
            <a:ext cx="495300" cy="498475"/>
            <a:chOff x="436" y="1586"/>
            <a:chExt cx="401" cy="415"/>
          </a:xfrm>
        </p:grpSpPr>
        <p:pic>
          <p:nvPicPr>
            <p:cNvPr id="2094" name="Picture 26" descr="application server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89" y="1635"/>
              <a:ext cx="24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95" name="Picture 27" descr="application server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36" y="1586"/>
              <a:ext cx="274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07324" name="Rectangle 28"/>
          <p:cNvSpPr>
            <a:spLocks noChangeArrowheads="1"/>
          </p:cNvSpPr>
          <p:nvPr/>
        </p:nvSpPr>
        <p:spPr bwMode="auto">
          <a:xfrm>
            <a:off x="1754066" y="3197226"/>
            <a:ext cx="106826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t" latinLnBrk="0" hangingPunct="0">
              <a:spcBef>
                <a:spcPct val="20000"/>
              </a:spcBef>
              <a:buClr>
                <a:schemeClr val="accent1"/>
              </a:buClr>
              <a:buFont typeface="Monotype Sorts" pitchFamily="2" charset="2"/>
              <a:buNone/>
              <a:defRPr/>
            </a:pPr>
            <a:r>
              <a:rPr lang="en-US" altLang="ko-KR" dirty="0">
                <a:solidFill>
                  <a:srgbClr val="0C4A96"/>
                </a:solidFill>
                <a:latin typeface="맑은 고딕" pitchFamily="50" charset="-127"/>
                <a:ea typeface="맑은 고딕" pitchFamily="50" charset="-127"/>
              </a:rPr>
              <a:t>Remediation </a:t>
            </a:r>
          </a:p>
          <a:p>
            <a:pPr algn="ctr" eaLnBrk="0" fontAlgn="t" latinLnBrk="0" hangingPunct="0">
              <a:spcBef>
                <a:spcPct val="20000"/>
              </a:spcBef>
              <a:buClr>
                <a:schemeClr val="accent1"/>
              </a:buClr>
              <a:buFont typeface="Monotype Sorts" pitchFamily="2" charset="2"/>
              <a:buNone/>
              <a:defRPr/>
            </a:pPr>
            <a:r>
              <a:rPr lang="en-US" altLang="ko-KR" dirty="0">
                <a:solidFill>
                  <a:srgbClr val="0C4A96"/>
                </a:solidFill>
                <a:latin typeface="맑은 고딕" pitchFamily="50" charset="-127"/>
                <a:ea typeface="맑은 고딕" pitchFamily="50" charset="-127"/>
              </a:rPr>
              <a:t>Servers </a:t>
            </a:r>
            <a:r>
              <a:rPr lang="en-US" altLang="ko-KR" sz="1050" dirty="0">
                <a:solidFill>
                  <a:srgbClr val="0C4A96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050" dirty="0">
                <a:solidFill>
                  <a:srgbClr val="0C4A96"/>
                </a:solidFill>
                <a:latin typeface="맑은 고딕" pitchFamily="50" charset="-127"/>
                <a:ea typeface="맑은 고딕" pitchFamily="50" charset="-127"/>
              </a:rPr>
            </a:br>
            <a:endParaRPr lang="en-US" altLang="ko-KR" sz="1050" dirty="0">
              <a:solidFill>
                <a:srgbClr val="0C4A96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77" name="Rectangle 32"/>
          <p:cNvSpPr>
            <a:spLocks noChangeArrowheads="1"/>
          </p:cNvSpPr>
          <p:nvPr/>
        </p:nvSpPr>
        <p:spPr bwMode="auto">
          <a:xfrm>
            <a:off x="3282462" y="5151438"/>
            <a:ext cx="2526323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t" latinLnBrk="0" hangingPunct="0">
              <a:spcBef>
                <a:spcPct val="20000"/>
              </a:spcBef>
              <a:buClr>
                <a:schemeClr val="accent1"/>
              </a:buClr>
              <a:buFont typeface="Monotype Sorts"/>
              <a:buNone/>
            </a:pPr>
            <a:r>
              <a:rPr lang="en-US" altLang="ko-KR" sz="1200">
                <a:latin typeface="맑은 고딕" pitchFamily="50" charset="-127"/>
                <a:ea typeface="맑은 고딕" pitchFamily="50" charset="-127"/>
              </a:rPr>
              <a:t>Network Access Device &amp;</a:t>
            </a:r>
          </a:p>
          <a:p>
            <a:pPr algn="ctr" eaLnBrk="0" fontAlgn="t" latinLnBrk="0" hangingPunct="0">
              <a:spcBef>
                <a:spcPct val="20000"/>
              </a:spcBef>
              <a:buClr>
                <a:schemeClr val="accent1"/>
              </a:buClr>
              <a:buFont typeface="Monotype Sorts"/>
              <a:buNone/>
            </a:pPr>
            <a:r>
              <a:rPr lang="en-US" altLang="ko-KR" sz="1200">
                <a:latin typeface="맑은 고딕" pitchFamily="50" charset="-127"/>
                <a:ea typeface="맑은 고딕" pitchFamily="50" charset="-127"/>
              </a:rPr>
              <a:t>Server</a:t>
            </a:r>
          </a:p>
        </p:txBody>
      </p:sp>
      <p:sp>
        <p:nvSpPr>
          <p:cNvPr id="1207330" name="AutoShape 34"/>
          <p:cNvSpPr>
            <a:spLocks noChangeArrowheads="1"/>
          </p:cNvSpPr>
          <p:nvPr/>
        </p:nvSpPr>
        <p:spPr bwMode="auto">
          <a:xfrm>
            <a:off x="6138496" y="4500563"/>
            <a:ext cx="1858108" cy="793750"/>
          </a:xfrm>
          <a:prstGeom prst="flowChartAlternateProcess">
            <a:avLst/>
          </a:prstGeom>
          <a:solidFill>
            <a:srgbClr val="6DA400">
              <a:alpha val="70000"/>
            </a:srgbClr>
          </a:solidFill>
          <a:ln w="19050" algn="ctr">
            <a:solidFill>
              <a:srgbClr val="EAEAEA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t" latinLnBrk="0" hangingPunct="0">
              <a:spcBef>
                <a:spcPct val="20000"/>
              </a:spcBef>
              <a:buClr>
                <a:schemeClr val="accent1"/>
              </a:buClr>
              <a:buFont typeface="Monotype Sorts" pitchFamily="2" charset="2"/>
              <a:buNone/>
              <a:defRPr/>
            </a:pPr>
            <a:r>
              <a:rPr lang="en-US" altLang="ko-KR" sz="1050" b="1" dirty="0">
                <a:latin typeface="맑은 고딕" pitchFamily="50" charset="-127"/>
                <a:ea typeface="맑은 고딕" pitchFamily="50" charset="-127"/>
              </a:rPr>
              <a:t>System Health Validator</a:t>
            </a:r>
          </a:p>
          <a:p>
            <a:pPr algn="ctr" eaLnBrk="0" fontAlgn="t" latinLnBrk="0" hangingPunct="0">
              <a:spcBef>
                <a:spcPct val="20000"/>
              </a:spcBef>
              <a:buClr>
                <a:schemeClr val="accent1"/>
              </a:buClr>
              <a:buFont typeface="Monotype Sorts" pitchFamily="2" charset="2"/>
              <a:buNone/>
              <a:defRPr/>
            </a:pPr>
            <a:r>
              <a:rPr lang="en-US" altLang="ko-KR" sz="1050" b="1" dirty="0">
                <a:latin typeface="맑은 고딕" pitchFamily="50" charset="-127"/>
                <a:ea typeface="맑은 고딕" pitchFamily="50" charset="-127"/>
              </a:rPr>
              <a:t>(SHV)</a:t>
            </a:r>
          </a:p>
          <a:p>
            <a:pPr algn="ctr" eaLnBrk="0" fontAlgn="t" latinLnBrk="0" hangingPunct="0">
              <a:spcBef>
                <a:spcPct val="20000"/>
              </a:spcBef>
              <a:buClr>
                <a:schemeClr val="accent1"/>
              </a:buClr>
              <a:buFont typeface="Monotype Sorts" pitchFamily="2" charset="2"/>
              <a:buNone/>
              <a:defRPr/>
            </a:pPr>
            <a:endParaRPr lang="en-US" altLang="ko-KR" sz="1050" dirty="0">
              <a:latin typeface="맑은 고딕" pitchFamily="50" charset="-127"/>
              <a:ea typeface="맑은 고딕" pitchFamily="50" charset="-127"/>
            </a:endParaRPr>
          </a:p>
          <a:p>
            <a:pPr algn="ctr" eaLnBrk="0" fontAlgn="t" latinLnBrk="0" hangingPunct="0">
              <a:spcBef>
                <a:spcPct val="20000"/>
              </a:spcBef>
              <a:buClr>
                <a:schemeClr val="accent1"/>
              </a:buClr>
              <a:buFont typeface="Monotype Sorts" pitchFamily="2" charset="2"/>
              <a:buNone/>
              <a:defRPr/>
            </a:pPr>
            <a:endParaRPr lang="en-US" altLang="ko-KR" sz="105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07331" name="AutoShape 35"/>
          <p:cNvSpPr>
            <a:spLocks noChangeArrowheads="1"/>
          </p:cNvSpPr>
          <p:nvPr/>
        </p:nvSpPr>
        <p:spPr bwMode="auto">
          <a:xfrm>
            <a:off x="1003789" y="5445126"/>
            <a:ext cx="1940169" cy="671513"/>
          </a:xfrm>
          <a:prstGeom prst="flowChartAlternateProcess">
            <a:avLst/>
          </a:prstGeom>
          <a:solidFill>
            <a:srgbClr val="3366FF">
              <a:alpha val="39999"/>
            </a:srgbClr>
          </a:solidFill>
          <a:ln w="19050">
            <a:solidFill>
              <a:srgbClr val="EAEAEA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t" latinLnBrk="0" hangingPunct="0">
              <a:spcBef>
                <a:spcPct val="20000"/>
              </a:spcBef>
              <a:buClr>
                <a:schemeClr val="accent1"/>
              </a:buClr>
              <a:buFont typeface="Monotype Sorts" pitchFamily="2" charset="2"/>
              <a:buNone/>
              <a:defRPr/>
            </a:pPr>
            <a:r>
              <a:rPr lang="en-US" altLang="ko-KR" sz="1050" b="1" dirty="0">
                <a:latin typeface="맑은 고딕" pitchFamily="50" charset="-127"/>
                <a:ea typeface="맑은 고딕" pitchFamily="50" charset="-127"/>
              </a:rPr>
              <a:t>Enforcement Clients (EC)</a:t>
            </a:r>
          </a:p>
          <a:p>
            <a:pPr algn="ctr" eaLnBrk="0" fontAlgn="t" latinLnBrk="0" hangingPunct="0">
              <a:spcBef>
                <a:spcPct val="20000"/>
              </a:spcBef>
              <a:buClr>
                <a:schemeClr val="accent1"/>
              </a:buClr>
              <a:buFont typeface="Monotype Sorts" pitchFamily="2" charset="2"/>
              <a:buNone/>
              <a:defRPr/>
            </a:pPr>
            <a:endParaRPr lang="en-US" altLang="ko-KR" sz="1050" b="1" dirty="0">
              <a:latin typeface="맑은 고딕" pitchFamily="50" charset="-127"/>
              <a:ea typeface="맑은 고딕" pitchFamily="50" charset="-127"/>
            </a:endParaRPr>
          </a:p>
          <a:p>
            <a:pPr algn="ctr" eaLnBrk="0" fontAlgn="t" latinLnBrk="0" hangingPunct="0">
              <a:spcBef>
                <a:spcPct val="20000"/>
              </a:spcBef>
              <a:buClr>
                <a:schemeClr val="accent1"/>
              </a:buClr>
              <a:buFont typeface="Monotype Sorts" pitchFamily="2" charset="2"/>
              <a:buNone/>
              <a:defRPr/>
            </a:pPr>
            <a:endParaRPr lang="en-US" altLang="ko-KR" sz="9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80" name="Line 36"/>
          <p:cNvSpPr>
            <a:spLocks noChangeShapeType="1"/>
          </p:cNvSpPr>
          <p:nvPr/>
        </p:nvSpPr>
        <p:spPr bwMode="auto">
          <a:xfrm>
            <a:off x="1960685" y="36576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2081" name="Line 20"/>
          <p:cNvSpPr>
            <a:spLocks noChangeShapeType="1"/>
          </p:cNvSpPr>
          <p:nvPr/>
        </p:nvSpPr>
        <p:spPr bwMode="auto">
          <a:xfrm>
            <a:off x="3128597" y="4508500"/>
            <a:ext cx="1053611" cy="1588"/>
          </a:xfrm>
          <a:prstGeom prst="line">
            <a:avLst/>
          </a:prstGeom>
          <a:noFill/>
          <a:ln w="22225">
            <a:solidFill>
              <a:srgbClr val="003366"/>
            </a:solidFill>
            <a:prstDash val="sysDash"/>
            <a:round/>
            <a:headEnd type="arrow" w="med" len="med"/>
            <a:tailEnd type="arrow" w="med" len="med"/>
          </a:ln>
        </p:spPr>
        <p:txBody>
          <a:bodyPr anchor="ctr"/>
          <a:lstStyle/>
          <a:p>
            <a:endParaRPr lang="ko-KR" altLang="en-US"/>
          </a:p>
        </p:txBody>
      </p:sp>
      <p:graphicFrame>
        <p:nvGraphicFramePr>
          <p:cNvPr id="2050" name="Object 58"/>
          <p:cNvGraphicFramePr>
            <a:graphicFrameLocks noChangeAspect="1"/>
          </p:cNvGraphicFramePr>
          <p:nvPr/>
        </p:nvGraphicFramePr>
        <p:xfrm>
          <a:off x="4311162" y="4510088"/>
          <a:ext cx="419100" cy="444500"/>
        </p:xfrm>
        <a:graphic>
          <a:graphicData uri="http://schemas.openxmlformats.org/presentationml/2006/ole">
            <p:oleObj spid="_x0000_s56322" name="Visio" r:id="rId11" imgW="757954" imgH="789204" progId="">
              <p:embed/>
            </p:oleObj>
          </a:graphicData>
        </a:graphic>
      </p:graphicFrame>
      <p:sp>
        <p:nvSpPr>
          <p:cNvPr id="1207329" name="AutoShape 33"/>
          <p:cNvSpPr>
            <a:spLocks noChangeArrowheads="1"/>
          </p:cNvSpPr>
          <p:nvPr/>
        </p:nvSpPr>
        <p:spPr bwMode="auto">
          <a:xfrm>
            <a:off x="1002324" y="4416426"/>
            <a:ext cx="1925515" cy="714375"/>
          </a:xfrm>
          <a:prstGeom prst="flowChartAlternateProcess">
            <a:avLst/>
          </a:prstGeom>
          <a:solidFill>
            <a:srgbClr val="6DA400">
              <a:alpha val="70000"/>
            </a:srgbClr>
          </a:solidFill>
          <a:ln w="19050" algn="ctr">
            <a:solidFill>
              <a:srgbClr val="EAEAEA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t" latinLnBrk="0" hangingPunct="0">
              <a:spcBef>
                <a:spcPct val="20000"/>
              </a:spcBef>
              <a:buClr>
                <a:schemeClr val="accent1"/>
              </a:buClr>
              <a:buFont typeface="Monotype Sorts" pitchFamily="2" charset="2"/>
              <a:buNone/>
              <a:defRPr/>
            </a:pPr>
            <a:r>
              <a:rPr lang="en-US" altLang="ko-KR" sz="1050" b="1" dirty="0">
                <a:latin typeface="맑은 고딕" pitchFamily="50" charset="-127"/>
                <a:ea typeface="맑은 고딕" pitchFamily="50" charset="-127"/>
              </a:rPr>
              <a:t>System Health Agent (SHA)</a:t>
            </a:r>
          </a:p>
          <a:p>
            <a:pPr algn="ctr" eaLnBrk="0" fontAlgn="t" latinLnBrk="0" hangingPunct="0">
              <a:spcBef>
                <a:spcPct val="20000"/>
              </a:spcBef>
              <a:buClr>
                <a:schemeClr val="accent1"/>
              </a:buClr>
              <a:buFont typeface="Monotype Sorts" pitchFamily="2" charset="2"/>
              <a:buNone/>
              <a:defRPr/>
            </a:pPr>
            <a:endParaRPr lang="en-US" altLang="ko-KR" sz="1050" dirty="0">
              <a:latin typeface="맑은 고딕" pitchFamily="50" charset="-127"/>
              <a:ea typeface="맑은 고딕" pitchFamily="50" charset="-127"/>
            </a:endParaRPr>
          </a:p>
          <a:p>
            <a:pPr algn="ctr" eaLnBrk="0" fontAlgn="t" latinLnBrk="0" hangingPunct="0">
              <a:spcBef>
                <a:spcPct val="20000"/>
              </a:spcBef>
              <a:buClr>
                <a:schemeClr val="accent1"/>
              </a:buClr>
              <a:buFont typeface="Monotype Sorts" pitchFamily="2" charset="2"/>
              <a:buNone/>
              <a:defRPr/>
            </a:pPr>
            <a:endParaRPr lang="en-US" altLang="ko-KR" sz="105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9" name="모서리가 둥근 직사각형 48"/>
          <p:cNvSpPr/>
          <p:nvPr/>
        </p:nvSpPr>
        <p:spPr bwMode="gray">
          <a:xfrm>
            <a:off x="1213339" y="4779964"/>
            <a:ext cx="496766" cy="261937"/>
          </a:xfrm>
          <a:prstGeom prst="roundRect">
            <a:avLst/>
          </a:prstGeom>
          <a:pattFill prst="pct50">
            <a:fgClr>
              <a:srgbClr val="FFCC99"/>
            </a:fgClr>
            <a:bgClr>
              <a:srgbClr val="FFFFFF"/>
            </a:bgClr>
          </a:pattFill>
          <a:ln w="12700" algn="ctr">
            <a:noFill/>
            <a:miter lim="800000"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lIns="36000" tIns="36000" rIns="36000" bIns="36000" anchor="ctr"/>
          <a:lstStyle/>
          <a:p>
            <a:pPr algn="ctr">
              <a:buClr>
                <a:schemeClr val="accent1"/>
              </a:buClr>
              <a:defRPr/>
            </a:pPr>
            <a:r>
              <a:rPr lang="en-US" altLang="ko-KR" sz="900" b="1" dirty="0">
                <a:latin typeface="+mn-lt"/>
              </a:rPr>
              <a:t>MS SHA</a:t>
            </a:r>
            <a:endParaRPr lang="ko-KR" altLang="en-US" sz="900" b="1" dirty="0">
              <a:latin typeface="+mn-lt"/>
            </a:endParaRPr>
          </a:p>
        </p:txBody>
      </p:sp>
      <p:sp>
        <p:nvSpPr>
          <p:cNvPr id="53" name="모서리가 둥근 직사각형 52"/>
          <p:cNvSpPr/>
          <p:nvPr/>
        </p:nvSpPr>
        <p:spPr bwMode="gray">
          <a:xfrm>
            <a:off x="1771650" y="4781550"/>
            <a:ext cx="496765" cy="261938"/>
          </a:xfrm>
          <a:prstGeom prst="roundRect">
            <a:avLst/>
          </a:prstGeom>
          <a:gradFill rotWithShape="1">
            <a:gsLst>
              <a:gs pos="0">
                <a:srgbClr val="BEC8D2">
                  <a:gamma/>
                  <a:tint val="23922"/>
                  <a:invGamma/>
                </a:srgbClr>
              </a:gs>
              <a:gs pos="100000">
                <a:srgbClr val="BEC8D2"/>
              </a:gs>
            </a:gsLst>
            <a:lin ang="2700000" scaled="1"/>
          </a:gradFill>
          <a:ln w="12700" algn="ctr">
            <a:solidFill>
              <a:srgbClr val="F0F0F0"/>
            </a:solidFill>
            <a:miter lim="800000"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lIns="36000" tIns="36000" rIns="36000" bIns="36000" anchor="ctr"/>
          <a:lstStyle/>
          <a:p>
            <a:pPr algn="ctr">
              <a:buClr>
                <a:schemeClr val="accent1"/>
              </a:buClr>
              <a:defRPr/>
            </a:pPr>
            <a:r>
              <a:rPr lang="en-US" altLang="ko-KR" sz="1000" b="1" dirty="0">
                <a:latin typeface="+mn-ea"/>
                <a:ea typeface="+mn-ea"/>
              </a:rPr>
              <a:t>SHA 1</a:t>
            </a:r>
            <a:endParaRPr lang="ko-KR" altLang="en-US" sz="1000" b="1" dirty="0">
              <a:latin typeface="+mn-ea"/>
              <a:ea typeface="+mn-ea"/>
            </a:endParaRPr>
          </a:p>
        </p:txBody>
      </p:sp>
      <p:sp>
        <p:nvSpPr>
          <p:cNvPr id="54" name="모서리가 둥근 직사각형 53"/>
          <p:cNvSpPr/>
          <p:nvPr/>
        </p:nvSpPr>
        <p:spPr bwMode="gray">
          <a:xfrm>
            <a:off x="2318238" y="4783139"/>
            <a:ext cx="498231" cy="261937"/>
          </a:xfrm>
          <a:prstGeom prst="roundRect">
            <a:avLst/>
          </a:prstGeom>
          <a:gradFill rotWithShape="1">
            <a:gsLst>
              <a:gs pos="0">
                <a:srgbClr val="BEC8D2">
                  <a:gamma/>
                  <a:tint val="23922"/>
                  <a:invGamma/>
                </a:srgbClr>
              </a:gs>
              <a:gs pos="100000">
                <a:srgbClr val="BEC8D2"/>
              </a:gs>
            </a:gsLst>
            <a:lin ang="2700000" scaled="1"/>
          </a:gradFill>
          <a:ln w="12700" algn="ctr">
            <a:solidFill>
              <a:srgbClr val="F0F0F0"/>
            </a:solidFill>
            <a:miter lim="800000"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lIns="36000" tIns="36000" rIns="36000" bIns="36000" anchor="ctr"/>
          <a:lstStyle/>
          <a:p>
            <a:pPr algn="ctr">
              <a:buClr>
                <a:schemeClr val="accent1"/>
              </a:buClr>
              <a:defRPr/>
            </a:pPr>
            <a:r>
              <a:rPr lang="en-US" altLang="ko-KR" sz="1000" b="1" dirty="0">
                <a:latin typeface="+mn-ea"/>
                <a:ea typeface="+mn-ea"/>
              </a:rPr>
              <a:t>SHA 2</a:t>
            </a:r>
            <a:endParaRPr lang="ko-KR" altLang="en-US" sz="1000" b="1" dirty="0">
              <a:latin typeface="+mn-ea"/>
              <a:ea typeface="+mn-ea"/>
            </a:endParaRPr>
          </a:p>
        </p:txBody>
      </p:sp>
      <p:sp>
        <p:nvSpPr>
          <p:cNvPr id="56" name="모서리가 둥근 직사각형 55"/>
          <p:cNvSpPr/>
          <p:nvPr/>
        </p:nvSpPr>
        <p:spPr bwMode="gray">
          <a:xfrm>
            <a:off x="6249866" y="4943475"/>
            <a:ext cx="496765" cy="261938"/>
          </a:xfrm>
          <a:prstGeom prst="roundRect">
            <a:avLst/>
          </a:prstGeom>
          <a:pattFill prst="pct50">
            <a:fgClr>
              <a:srgbClr val="FFCC99"/>
            </a:fgClr>
            <a:bgClr>
              <a:srgbClr val="FFFFFF"/>
            </a:bgClr>
          </a:pattFill>
          <a:ln w="12700" algn="ctr">
            <a:noFill/>
            <a:miter lim="800000"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lIns="36000" tIns="36000" rIns="36000" bIns="36000" anchor="ctr"/>
          <a:lstStyle/>
          <a:p>
            <a:pPr algn="ctr">
              <a:buClr>
                <a:schemeClr val="accent1"/>
              </a:buClr>
              <a:defRPr/>
            </a:pPr>
            <a:r>
              <a:rPr lang="en-US" altLang="ko-KR" sz="900" b="1" dirty="0">
                <a:latin typeface="+mn-lt"/>
              </a:rPr>
              <a:t>MS SHV</a:t>
            </a:r>
            <a:endParaRPr lang="ko-KR" altLang="en-US" sz="900" b="1" dirty="0">
              <a:latin typeface="+mn-lt"/>
            </a:endParaRPr>
          </a:p>
        </p:txBody>
      </p:sp>
      <p:sp>
        <p:nvSpPr>
          <p:cNvPr id="57" name="모서리가 둥근 직사각형 56"/>
          <p:cNvSpPr/>
          <p:nvPr/>
        </p:nvSpPr>
        <p:spPr bwMode="gray">
          <a:xfrm>
            <a:off x="6808177" y="4945064"/>
            <a:ext cx="496766" cy="261937"/>
          </a:xfrm>
          <a:prstGeom prst="roundRect">
            <a:avLst/>
          </a:prstGeom>
          <a:gradFill rotWithShape="1">
            <a:gsLst>
              <a:gs pos="0">
                <a:srgbClr val="BEC8D2">
                  <a:gamma/>
                  <a:tint val="23922"/>
                  <a:invGamma/>
                </a:srgbClr>
              </a:gs>
              <a:gs pos="100000">
                <a:srgbClr val="BEC8D2"/>
              </a:gs>
            </a:gsLst>
            <a:lin ang="2700000" scaled="1"/>
          </a:gradFill>
          <a:ln w="12700" algn="ctr">
            <a:solidFill>
              <a:srgbClr val="F0F0F0"/>
            </a:solidFill>
            <a:miter lim="800000"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lIns="36000" tIns="36000" rIns="36000" bIns="36000" anchor="ctr"/>
          <a:lstStyle/>
          <a:p>
            <a:pPr algn="ctr">
              <a:buClr>
                <a:schemeClr val="accent1"/>
              </a:buClr>
              <a:defRPr/>
            </a:pPr>
            <a:r>
              <a:rPr lang="en-US" altLang="ko-KR" sz="1000" b="1" dirty="0">
                <a:latin typeface="+mn-ea"/>
                <a:ea typeface="+mn-ea"/>
              </a:rPr>
              <a:t>SHV 1</a:t>
            </a:r>
            <a:endParaRPr lang="ko-KR" altLang="en-US" sz="1000" b="1" dirty="0">
              <a:latin typeface="+mn-ea"/>
              <a:ea typeface="+mn-ea"/>
            </a:endParaRPr>
          </a:p>
        </p:txBody>
      </p:sp>
      <p:sp>
        <p:nvSpPr>
          <p:cNvPr id="58" name="모서리가 둥근 직사각형 57"/>
          <p:cNvSpPr/>
          <p:nvPr/>
        </p:nvSpPr>
        <p:spPr bwMode="gray">
          <a:xfrm>
            <a:off x="7354766" y="4946650"/>
            <a:ext cx="498231" cy="261938"/>
          </a:xfrm>
          <a:prstGeom prst="roundRect">
            <a:avLst/>
          </a:prstGeom>
          <a:gradFill rotWithShape="1">
            <a:gsLst>
              <a:gs pos="0">
                <a:srgbClr val="BEC8D2">
                  <a:gamma/>
                  <a:tint val="23922"/>
                  <a:invGamma/>
                </a:srgbClr>
              </a:gs>
              <a:gs pos="100000">
                <a:srgbClr val="BEC8D2"/>
              </a:gs>
            </a:gsLst>
            <a:lin ang="2700000" scaled="1"/>
          </a:gradFill>
          <a:ln w="12700" algn="ctr">
            <a:solidFill>
              <a:srgbClr val="F0F0F0"/>
            </a:solidFill>
            <a:miter lim="800000"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lIns="36000" tIns="36000" rIns="36000" bIns="36000" anchor="ctr"/>
          <a:lstStyle/>
          <a:p>
            <a:pPr algn="ctr">
              <a:buClr>
                <a:schemeClr val="accent1"/>
              </a:buClr>
              <a:defRPr/>
            </a:pPr>
            <a:r>
              <a:rPr lang="en-US" altLang="ko-KR" sz="1000" b="1" dirty="0">
                <a:latin typeface="+mn-ea"/>
                <a:ea typeface="+mn-ea"/>
              </a:rPr>
              <a:t>SHV 2</a:t>
            </a:r>
            <a:endParaRPr lang="ko-KR" altLang="en-US" sz="1000" b="1" dirty="0">
              <a:latin typeface="+mn-ea"/>
              <a:ea typeface="+mn-ea"/>
            </a:endParaRPr>
          </a:p>
        </p:txBody>
      </p:sp>
      <p:sp>
        <p:nvSpPr>
          <p:cNvPr id="60" name="모서리가 둥근 직사각형 59"/>
          <p:cNvSpPr/>
          <p:nvPr/>
        </p:nvSpPr>
        <p:spPr bwMode="gray">
          <a:xfrm>
            <a:off x="1104900" y="5748339"/>
            <a:ext cx="381000" cy="261937"/>
          </a:xfrm>
          <a:prstGeom prst="roundRect">
            <a:avLst/>
          </a:prstGeom>
          <a:pattFill prst="pct70">
            <a:fgClr>
              <a:srgbClr val="FFCC00"/>
            </a:fgClr>
            <a:bgClr>
              <a:srgbClr val="FFFFFF"/>
            </a:bgClr>
          </a:pattFill>
          <a:ln w="12700" algn="ctr">
            <a:noFill/>
            <a:miter lim="800000"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lIns="36000" tIns="36000" rIns="36000" bIns="36000" anchor="ctr"/>
          <a:lstStyle/>
          <a:p>
            <a:pPr algn="ctr">
              <a:buClr>
                <a:schemeClr val="accent1"/>
              </a:buClr>
              <a:defRPr/>
            </a:pPr>
            <a:r>
              <a:rPr lang="en-US" altLang="ko-KR" sz="900" b="1" dirty="0">
                <a:latin typeface="+mn-ea"/>
              </a:rPr>
              <a:t>IPSec</a:t>
            </a:r>
            <a:endParaRPr lang="ko-KR" altLang="en-US" sz="900" b="1" dirty="0">
              <a:latin typeface="+mn-ea"/>
            </a:endParaRPr>
          </a:p>
        </p:txBody>
      </p:sp>
      <p:sp>
        <p:nvSpPr>
          <p:cNvPr id="61" name="모서리가 둥근 직사각형 60"/>
          <p:cNvSpPr/>
          <p:nvPr/>
        </p:nvSpPr>
        <p:spPr bwMode="gray">
          <a:xfrm>
            <a:off x="1521070" y="5748339"/>
            <a:ext cx="379535" cy="261937"/>
          </a:xfrm>
          <a:prstGeom prst="roundRect">
            <a:avLst/>
          </a:prstGeom>
          <a:pattFill prst="pct70">
            <a:fgClr>
              <a:srgbClr val="FFCC00"/>
            </a:fgClr>
            <a:bgClr>
              <a:srgbClr val="FFFFFF"/>
            </a:bgClr>
          </a:pattFill>
          <a:ln w="12700" algn="ctr">
            <a:noFill/>
            <a:miter lim="800000"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lIns="36000" tIns="36000" rIns="36000" bIns="36000" anchor="ctr"/>
          <a:lstStyle/>
          <a:p>
            <a:pPr algn="ctr">
              <a:buClr>
                <a:schemeClr val="accent1"/>
              </a:buClr>
              <a:defRPr/>
            </a:pPr>
            <a:r>
              <a:rPr lang="en-US" altLang="ko-KR" sz="800" b="1" dirty="0">
                <a:latin typeface="+mn-ea"/>
              </a:rPr>
              <a:t>DHCP</a:t>
            </a:r>
            <a:endParaRPr lang="ko-KR" altLang="en-US" sz="800" b="1" dirty="0">
              <a:latin typeface="+mn-ea"/>
            </a:endParaRPr>
          </a:p>
        </p:txBody>
      </p:sp>
      <p:sp>
        <p:nvSpPr>
          <p:cNvPr id="62" name="모서리가 둥근 직사각형 61"/>
          <p:cNvSpPr/>
          <p:nvPr/>
        </p:nvSpPr>
        <p:spPr bwMode="gray">
          <a:xfrm>
            <a:off x="1938704" y="5761039"/>
            <a:ext cx="381000" cy="261937"/>
          </a:xfrm>
          <a:prstGeom prst="roundRect">
            <a:avLst/>
          </a:prstGeom>
          <a:pattFill prst="pct70">
            <a:fgClr>
              <a:srgbClr val="FFCC00"/>
            </a:fgClr>
            <a:bgClr>
              <a:srgbClr val="FFFFFF"/>
            </a:bgClr>
          </a:pattFill>
          <a:ln w="12700" algn="ctr">
            <a:noFill/>
            <a:miter lim="800000"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lIns="36000" tIns="36000" rIns="36000" bIns="36000" anchor="ctr"/>
          <a:lstStyle/>
          <a:p>
            <a:pPr algn="ctr">
              <a:buClr>
                <a:schemeClr val="accent1"/>
              </a:buClr>
              <a:defRPr/>
            </a:pPr>
            <a:r>
              <a:rPr lang="en-US" altLang="ko-KR" sz="800" b="1" dirty="0">
                <a:latin typeface="+mn-ea"/>
              </a:rPr>
              <a:t>802.1x</a:t>
            </a:r>
            <a:endParaRPr lang="ko-KR" altLang="en-US" sz="800" b="1" dirty="0">
              <a:latin typeface="+mn-ea"/>
            </a:endParaRPr>
          </a:p>
        </p:txBody>
      </p:sp>
      <p:sp>
        <p:nvSpPr>
          <p:cNvPr id="63" name="모서리가 둥근 직사각형 62"/>
          <p:cNvSpPr/>
          <p:nvPr/>
        </p:nvSpPr>
        <p:spPr bwMode="gray">
          <a:xfrm>
            <a:off x="2357804" y="5762625"/>
            <a:ext cx="381000" cy="261938"/>
          </a:xfrm>
          <a:prstGeom prst="roundRect">
            <a:avLst/>
          </a:prstGeom>
          <a:pattFill prst="pct70">
            <a:fgClr>
              <a:srgbClr val="FFCC00"/>
            </a:fgClr>
            <a:bgClr>
              <a:srgbClr val="FFFFFF"/>
            </a:bgClr>
          </a:pattFill>
          <a:ln w="12700" algn="ctr">
            <a:noFill/>
            <a:miter lim="800000"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lIns="36000" tIns="36000" rIns="36000" bIns="36000" anchor="ctr"/>
          <a:lstStyle/>
          <a:p>
            <a:pPr algn="ctr">
              <a:buClr>
                <a:schemeClr val="accent1"/>
              </a:buClr>
              <a:defRPr/>
            </a:pPr>
            <a:r>
              <a:rPr lang="en-US" altLang="ko-KR" sz="800" b="1" dirty="0">
                <a:latin typeface="+mn-ea"/>
              </a:rPr>
              <a:t>VPN</a:t>
            </a:r>
            <a:endParaRPr lang="ko-KR" altLang="en-US" sz="800" b="1" dirty="0">
              <a:latin typeface="+mn-ea"/>
            </a:endParaRPr>
          </a:p>
        </p:txBody>
      </p:sp>
      <p:sp>
        <p:nvSpPr>
          <p:cNvPr id="64" name="Title 24"/>
          <p:cNvSpPr>
            <a:spLocks/>
          </p:cNvSpPr>
          <p:nvPr/>
        </p:nvSpPr>
        <p:spPr bwMode="gray">
          <a:xfrm>
            <a:off x="643304" y="351024"/>
            <a:ext cx="780024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584575" indent="-3584575" defTabSz="7607300" eaLnBrk="0" fontAlgn="t" latinLnBrk="0" hangingPunct="0">
              <a:lnSpc>
                <a:spcPct val="90000"/>
              </a:lnSpc>
              <a:buClr>
                <a:schemeClr val="accent1"/>
              </a:buClr>
              <a:buFont typeface="Monotype Sorts"/>
              <a:buNone/>
              <a:tabLst>
                <a:tab pos="8289925" algn="r"/>
              </a:tabLst>
              <a:defRPr/>
            </a:pPr>
            <a:r>
              <a:rPr lang="en-US" altLang="ko-KR" sz="2800" spc="-150" dirty="0"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latin typeface="맑은 고딕" pitchFamily="50" charset="-127"/>
                <a:ea typeface="맑은 고딕" pitchFamily="50" charset="-127"/>
                <a:cs typeface="Segoe UI" pitchFamily="34" charset="0"/>
              </a:rPr>
              <a:t>Network Access Protection</a:t>
            </a:r>
            <a:r>
              <a:rPr lang="ko-KR" altLang="en-US" sz="2800" spc="-150" dirty="0"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latin typeface="맑은 고딕" pitchFamily="50" charset="-127"/>
                <a:ea typeface="맑은 고딕" pitchFamily="50" charset="-127"/>
                <a:cs typeface="Segoe UI" pitchFamily="34" charset="0"/>
              </a:rPr>
              <a:t> 구성 요소</a:t>
            </a:r>
            <a:endParaRPr lang="en-US" altLang="ko-KR" sz="2800" spc="-150" dirty="0">
              <a:gradFill flip="none" rotWithShape="1">
                <a:gsLst>
                  <a:gs pos="28000">
                    <a:srgbClr val="FEF9DA"/>
                  </a:gs>
                  <a:gs pos="52000">
                    <a:srgbClr val="FCE974"/>
                  </a:gs>
                  <a:gs pos="68000">
                    <a:srgbClr val="F79A1D"/>
                  </a:gs>
                </a:gsLst>
                <a:lin ang="5400000" scaled="1"/>
                <a:tileRect/>
              </a:gradFill>
              <a:effectLst>
                <a:outerShdw blurRad="88900" dist="12700" dir="2700000" algn="tl" rotWithShape="0">
                  <a:prstClr val="black"/>
                </a:outerShdw>
              </a:effectLst>
              <a:latin typeface="맑은 고딕" pitchFamily="50" charset="-127"/>
              <a:ea typeface="맑은 고딕" pitchFamily="50" charset="-127"/>
              <a:cs typeface="Segoe U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3"/>
          <p:cNvSpPr>
            <a:spLocks noChangeArrowheads="1"/>
          </p:cNvSpPr>
          <p:nvPr/>
        </p:nvSpPr>
        <p:spPr bwMode="auto">
          <a:xfrm>
            <a:off x="764931" y="901700"/>
            <a:ext cx="7685943" cy="199285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7607300" fontAlgn="t">
              <a:lnSpc>
                <a:spcPct val="90000"/>
              </a:lnSpc>
              <a:buClr>
                <a:schemeClr val="accent1"/>
              </a:buClr>
            </a:pPr>
            <a:r>
              <a:rPr lang="en-US" altLang="ko-KR" sz="140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NAP 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적용 옵션 별 구현 방안 및 기능은 다음과 같습니다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</a:t>
            </a:r>
          </a:p>
        </p:txBody>
      </p:sp>
      <p:sp>
        <p:nvSpPr>
          <p:cNvPr id="41987" name="Line 8"/>
          <p:cNvSpPr>
            <a:spLocks noChangeShapeType="1"/>
          </p:cNvSpPr>
          <p:nvPr/>
        </p:nvSpPr>
        <p:spPr bwMode="auto">
          <a:xfrm>
            <a:off x="714348" y="698500"/>
            <a:ext cx="7690338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2" name="그룹 32"/>
          <p:cNvGrpSpPr>
            <a:grpSpLocks/>
          </p:cNvGrpSpPr>
          <p:nvPr/>
        </p:nvGrpSpPr>
        <p:grpSpPr bwMode="auto">
          <a:xfrm>
            <a:off x="625720" y="1271589"/>
            <a:ext cx="7935057" cy="5037137"/>
            <a:chOff x="906463" y="1271588"/>
            <a:chExt cx="8397875" cy="5268912"/>
          </a:xfrm>
        </p:grpSpPr>
        <p:sp>
          <p:nvSpPr>
            <p:cNvPr id="41990" name="Rectangle 2" descr="밝은 하향 대각선"/>
            <p:cNvSpPr>
              <a:spLocks noChangeArrowheads="1"/>
            </p:cNvSpPr>
            <p:nvPr/>
          </p:nvSpPr>
          <p:spPr bwMode="auto">
            <a:xfrm>
              <a:off x="906463" y="1271588"/>
              <a:ext cx="8397875" cy="5268912"/>
            </a:xfrm>
            <a:prstGeom prst="rect">
              <a:avLst/>
            </a:prstGeom>
            <a:pattFill prst="ltDnDiag">
              <a:fgClr>
                <a:srgbClr val="C0C0C0"/>
              </a:fgClr>
              <a:bgClr>
                <a:schemeClr val="bg1"/>
              </a:bgClr>
            </a:pattFill>
            <a:ln w="9525" algn="ctr">
              <a:noFill/>
              <a:prstDash val="dash"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 eaLnBrk="0" fontAlgn="t" latinLnBrk="0" hangingPunct="0">
                <a:spcBef>
                  <a:spcPct val="20000"/>
                </a:spcBef>
                <a:buClr>
                  <a:schemeClr val="accent1"/>
                </a:buClr>
                <a:buFont typeface="Monotype Sorts"/>
                <a:buChar char="4"/>
              </a:pPr>
              <a:endParaRPr lang="ko-KR" altLang="en-US">
                <a:solidFill>
                  <a:schemeClr val="bg2"/>
                </a:solidFill>
              </a:endParaRPr>
            </a:p>
          </p:txBody>
        </p:sp>
        <p:sp>
          <p:nvSpPr>
            <p:cNvPr id="41991" name="Rectangle 3"/>
            <p:cNvSpPr>
              <a:spLocks noChangeArrowheads="1"/>
            </p:cNvSpPr>
            <p:nvPr/>
          </p:nvSpPr>
          <p:spPr bwMode="auto">
            <a:xfrm>
              <a:off x="1709738" y="1670050"/>
              <a:ext cx="1436687" cy="887413"/>
            </a:xfrm>
            <a:prstGeom prst="rect">
              <a:avLst/>
            </a:prstGeom>
            <a:solidFill>
              <a:srgbClr val="DDDDDD"/>
            </a:solidFill>
            <a:ln w="28575" algn="ctr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 eaLnBrk="0" fontAlgn="t" latinLnBrk="0" hangingPunct="0">
                <a:buClr>
                  <a:schemeClr val="accent1"/>
                </a:buClr>
                <a:buFont typeface="Monotype Sorts"/>
                <a:buNone/>
              </a:pPr>
              <a:r>
                <a:rPr lang="en-US" altLang="ko-KR" sz="1200" b="1" dirty="0">
                  <a:solidFill>
                    <a:schemeClr val="bg2"/>
                  </a:solidFill>
                  <a:latin typeface="맑은 고딕" pitchFamily="50" charset="-127"/>
                  <a:ea typeface="맑은 고딕" pitchFamily="50" charset="-127"/>
                </a:rPr>
                <a:t>DHCP </a:t>
              </a:r>
              <a:r>
                <a:rPr lang="ko-KR" altLang="en-US" sz="1200" b="1" dirty="0">
                  <a:solidFill>
                    <a:schemeClr val="bg2"/>
                  </a:solidFill>
                  <a:latin typeface="맑은 고딕" pitchFamily="50" charset="-127"/>
                  <a:ea typeface="맑은 고딕" pitchFamily="50" charset="-127"/>
                </a:rPr>
                <a:t>서버</a:t>
              </a:r>
              <a:endParaRPr lang="en-US" altLang="ko-KR" sz="1200" b="1" dirty="0">
                <a:solidFill>
                  <a:schemeClr val="bg2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algn="ctr" eaLnBrk="0" fontAlgn="t" latinLnBrk="0" hangingPunct="0">
                <a:buClr>
                  <a:schemeClr val="accent1"/>
                </a:buClr>
                <a:buFont typeface="Monotype Sorts"/>
                <a:buNone/>
              </a:pPr>
              <a:r>
                <a:rPr lang="en-US" altLang="ko-KR" sz="1200" b="1" dirty="0">
                  <a:solidFill>
                    <a:schemeClr val="bg2"/>
                  </a:solidFill>
                  <a:latin typeface="맑은 고딕" pitchFamily="50" charset="-127"/>
                  <a:ea typeface="맑은 고딕" pitchFamily="50" charset="-127"/>
                </a:rPr>
                <a:t>(WinSrv2008)</a:t>
              </a:r>
            </a:p>
          </p:txBody>
        </p:sp>
        <p:sp>
          <p:nvSpPr>
            <p:cNvPr id="41992" name="Rectangle 4"/>
            <p:cNvSpPr>
              <a:spLocks noChangeArrowheads="1"/>
            </p:cNvSpPr>
            <p:nvPr/>
          </p:nvSpPr>
          <p:spPr bwMode="auto">
            <a:xfrm>
              <a:off x="1709738" y="2622550"/>
              <a:ext cx="1444625" cy="1149350"/>
            </a:xfrm>
            <a:prstGeom prst="rect">
              <a:avLst/>
            </a:prstGeom>
            <a:solidFill>
              <a:srgbClr val="DDDDDD"/>
            </a:solidFill>
            <a:ln w="28575" algn="ctr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 eaLnBrk="0" fontAlgn="t" latinLnBrk="0" hangingPunct="0">
                <a:lnSpc>
                  <a:spcPct val="105000"/>
                </a:lnSpc>
                <a:buClr>
                  <a:schemeClr val="accent1"/>
                </a:buClr>
                <a:buFont typeface="Monotype Sorts"/>
                <a:buNone/>
              </a:pPr>
              <a:r>
                <a:rPr lang="en-US" altLang="ja-JP" sz="1200" b="1">
                  <a:solidFill>
                    <a:schemeClr val="bg2"/>
                  </a:solidFill>
                  <a:latin typeface="맑은 고딕" pitchFamily="50" charset="-127"/>
                  <a:ea typeface="맑은 고딕" pitchFamily="50" charset="-127"/>
                </a:rPr>
                <a:t>Health Registration </a:t>
              </a:r>
            </a:p>
            <a:p>
              <a:pPr algn="ctr" eaLnBrk="0" fontAlgn="t" latinLnBrk="0" hangingPunct="0">
                <a:lnSpc>
                  <a:spcPct val="105000"/>
                </a:lnSpc>
                <a:buClr>
                  <a:schemeClr val="accent1"/>
                </a:buClr>
                <a:buFont typeface="Monotype Sorts"/>
                <a:buNone/>
              </a:pPr>
              <a:r>
                <a:rPr lang="en-US" altLang="ja-JP" sz="1200" b="1">
                  <a:solidFill>
                    <a:schemeClr val="bg2"/>
                  </a:solidFill>
                  <a:latin typeface="맑은 고딕" pitchFamily="50" charset="-127"/>
                  <a:ea typeface="맑은 고딕" pitchFamily="50" charset="-127"/>
                </a:rPr>
                <a:t>Authority </a:t>
              </a:r>
            </a:p>
            <a:p>
              <a:pPr algn="ctr" eaLnBrk="0" fontAlgn="t" latinLnBrk="0" hangingPunct="0">
                <a:buClr>
                  <a:schemeClr val="accent1"/>
                </a:buClr>
                <a:buFont typeface="Monotype Sorts"/>
                <a:buNone/>
              </a:pPr>
              <a:r>
                <a:rPr lang="en-US" altLang="ko-KR" sz="1200" b="1">
                  <a:solidFill>
                    <a:schemeClr val="bg2"/>
                  </a:solidFill>
                  <a:latin typeface="맑은 고딕" pitchFamily="50" charset="-127"/>
                  <a:ea typeface="맑은 고딕" pitchFamily="50" charset="-127"/>
                </a:rPr>
                <a:t>(WinSrv2008)</a:t>
              </a:r>
            </a:p>
          </p:txBody>
        </p:sp>
        <p:sp>
          <p:nvSpPr>
            <p:cNvPr id="41993" name="Rectangle 5"/>
            <p:cNvSpPr>
              <a:spLocks noChangeArrowheads="1"/>
            </p:cNvSpPr>
            <p:nvPr/>
          </p:nvSpPr>
          <p:spPr bwMode="auto">
            <a:xfrm>
              <a:off x="4314825" y="1668463"/>
              <a:ext cx="2693988" cy="887412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lIns="90000" tIns="46800" rIns="90000" bIns="46800" anchor="ctr"/>
            <a:lstStyle/>
            <a:p>
              <a:pPr eaLnBrk="0" fontAlgn="t" latinLnBrk="0" hangingPunct="0">
                <a:lnSpc>
                  <a:spcPct val="90000"/>
                </a:lnSpc>
                <a:buClr>
                  <a:schemeClr val="accent1"/>
                </a:buClr>
                <a:buSzPct val="85000"/>
                <a:buFont typeface="Monotype Sorts"/>
                <a:buNone/>
              </a:pPr>
              <a:r>
                <a:rPr lang="en-US" altLang="ko-KR" sz="1000" b="1" dirty="0">
                  <a:solidFill>
                    <a:schemeClr val="bg2"/>
                  </a:solidFill>
                  <a:latin typeface="맑은 고딕" pitchFamily="50" charset="-127"/>
                  <a:ea typeface="맑은 고딕" pitchFamily="50" charset="-127"/>
                </a:rPr>
                <a:t>Restricted set of routes</a:t>
              </a:r>
            </a:p>
            <a:p>
              <a:pPr eaLnBrk="0" fontAlgn="t" latinLnBrk="0" hangingPunct="0">
                <a:lnSpc>
                  <a:spcPct val="90000"/>
                </a:lnSpc>
                <a:buClr>
                  <a:schemeClr val="accent1"/>
                </a:buClr>
                <a:buSzPct val="85000"/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bg2"/>
                  </a:solidFill>
                  <a:latin typeface="맑은 고딕" pitchFamily="50" charset="-127"/>
                  <a:ea typeface="맑은 고딕" pitchFamily="50" charset="-127"/>
                  <a:sym typeface="Segoe"/>
                </a:rPr>
                <a:t>Default Gateway</a:t>
              </a:r>
              <a:r>
                <a:rPr lang="ko-KR" altLang="en-US" sz="1200" dirty="0">
                  <a:solidFill>
                    <a:schemeClr val="bg2"/>
                  </a:solidFill>
                  <a:latin typeface="맑은 고딕" pitchFamily="50" charset="-127"/>
                  <a:ea typeface="맑은 고딕" pitchFamily="50" charset="-127"/>
                  <a:sym typeface="Segoe"/>
                </a:rPr>
                <a:t>의 주소가 없고</a:t>
              </a:r>
              <a:r>
                <a:rPr lang="en-US" altLang="ko-KR" sz="1200" dirty="0">
                  <a:solidFill>
                    <a:schemeClr val="bg2"/>
                  </a:solidFill>
                  <a:latin typeface="맑은 고딕" pitchFamily="50" charset="-127"/>
                  <a:ea typeface="맑은 고딕" pitchFamily="50" charset="-127"/>
                  <a:sym typeface="Segoe"/>
                </a:rPr>
                <a:t>,   Subnet mask</a:t>
              </a:r>
              <a:r>
                <a:rPr lang="ko-KR" altLang="en-US" sz="1200" dirty="0">
                  <a:solidFill>
                    <a:schemeClr val="bg2"/>
                  </a:solidFill>
                  <a:latin typeface="맑은 고딕" pitchFamily="50" charset="-127"/>
                  <a:ea typeface="맑은 고딕" pitchFamily="50" charset="-127"/>
                  <a:sym typeface="Segoe"/>
                </a:rPr>
                <a:t>가 </a:t>
              </a:r>
              <a:r>
                <a:rPr lang="en-US" altLang="ko-KR" sz="1200" dirty="0">
                  <a:solidFill>
                    <a:schemeClr val="bg2"/>
                  </a:solidFill>
                  <a:latin typeface="맑은 고딕" pitchFamily="50" charset="-127"/>
                  <a:ea typeface="맑은 고딕" pitchFamily="50" charset="-127"/>
                  <a:sym typeface="Segoe"/>
                </a:rPr>
                <a:t>255.255.255.255</a:t>
              </a:r>
              <a:r>
                <a:rPr lang="ko-KR" altLang="en-US" sz="1200" dirty="0">
                  <a:solidFill>
                    <a:schemeClr val="bg2"/>
                  </a:solidFill>
                  <a:latin typeface="맑은 고딕" pitchFamily="50" charset="-127"/>
                  <a:ea typeface="맑은 고딕" pitchFamily="50" charset="-127"/>
                  <a:sym typeface="Segoe"/>
                </a:rPr>
                <a:t>으로 제한된 </a:t>
              </a:r>
              <a:r>
                <a:rPr lang="en-US" altLang="ko-KR" sz="1200" dirty="0">
                  <a:solidFill>
                    <a:schemeClr val="bg2"/>
                  </a:solidFill>
                  <a:latin typeface="맑은 고딕" pitchFamily="50" charset="-127"/>
                  <a:ea typeface="맑은 고딕" pitchFamily="50" charset="-127"/>
                  <a:sym typeface="Segoe"/>
                </a:rPr>
                <a:t>IP </a:t>
              </a:r>
              <a:r>
                <a:rPr lang="ko-KR" altLang="en-US" sz="1200" dirty="0">
                  <a:solidFill>
                    <a:schemeClr val="bg2"/>
                  </a:solidFill>
                  <a:latin typeface="맑은 고딕" pitchFamily="50" charset="-127"/>
                  <a:ea typeface="맑은 고딕" pitchFamily="50" charset="-127"/>
                  <a:sym typeface="Segoe"/>
                </a:rPr>
                <a:t>주소 할당</a:t>
              </a:r>
              <a:endParaRPr lang="en-US" altLang="ko-KR" sz="1000" b="1" dirty="0">
                <a:solidFill>
                  <a:schemeClr val="bg2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1994" name="Rectangle 6"/>
            <p:cNvSpPr>
              <a:spLocks noChangeArrowheads="1"/>
            </p:cNvSpPr>
            <p:nvPr/>
          </p:nvSpPr>
          <p:spPr bwMode="auto">
            <a:xfrm>
              <a:off x="4314825" y="2619375"/>
              <a:ext cx="2693988" cy="1152525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lIns="90000" tIns="46800" rIns="90000" bIns="46800" anchor="ctr"/>
            <a:lstStyle/>
            <a:p>
              <a:pPr latinLnBrk="0">
                <a:lnSpc>
                  <a:spcPct val="90000"/>
                </a:lnSpc>
                <a:spcBef>
                  <a:spcPct val="30000"/>
                </a:spcBef>
                <a:buClr>
                  <a:schemeClr val="tx2"/>
                </a:buClr>
                <a:buSzPct val="85000"/>
                <a:buFont typeface="Monotype Sorts"/>
                <a:buNone/>
              </a:pPr>
              <a:r>
                <a:rPr lang="en-US" altLang="ko-KR" sz="1000" b="1">
                  <a:solidFill>
                    <a:schemeClr val="bg2"/>
                  </a:solidFill>
                  <a:latin typeface="맑은 고딕" pitchFamily="50" charset="-127"/>
                  <a:ea typeface="맑은 고딕" pitchFamily="50" charset="-127"/>
                </a:rPr>
                <a:t>Healthy peers reject connection requests from unhealthy systems</a:t>
              </a:r>
            </a:p>
            <a:p>
              <a:pPr eaLnBrk="0" fontAlgn="t" latinLnBrk="0" hangingPunct="0">
                <a:lnSpc>
                  <a:spcPct val="90000"/>
                </a:lnSpc>
                <a:buClr>
                  <a:schemeClr val="accent1"/>
                </a:buClr>
                <a:buSzPct val="85000"/>
                <a:buFont typeface="Wingdings" pitchFamily="2" charset="2"/>
                <a:buChar char="ü"/>
              </a:pPr>
              <a:r>
                <a:rPr lang="en-US" altLang="ko-KR" sz="1200">
                  <a:solidFill>
                    <a:schemeClr val="bg2"/>
                  </a:solidFill>
                  <a:latin typeface="맑은 고딕" pitchFamily="50" charset="-127"/>
                  <a:ea typeface="맑은 고딕" pitchFamily="50" charset="-127"/>
                  <a:sym typeface="Segoe"/>
                </a:rPr>
                <a:t>IPSec </a:t>
              </a:r>
              <a:r>
                <a:rPr lang="ko-KR" altLang="en-US" sz="1200">
                  <a:solidFill>
                    <a:schemeClr val="bg2"/>
                  </a:solidFill>
                  <a:latin typeface="맑은 고딕" pitchFamily="50" charset="-127"/>
                  <a:ea typeface="맑은 고딕" pitchFamily="50" charset="-127"/>
                  <a:sym typeface="Segoe"/>
                </a:rPr>
                <a:t>의 상호 인증을 위해</a:t>
              </a:r>
              <a:r>
                <a:rPr lang="en-US" altLang="ko-KR" sz="1200">
                  <a:solidFill>
                    <a:schemeClr val="bg2"/>
                  </a:solidFill>
                  <a:latin typeface="맑은 고딕" pitchFamily="50" charset="-127"/>
                  <a:ea typeface="맑은 고딕" pitchFamily="50" charset="-127"/>
                  <a:sym typeface="Segoe"/>
                </a:rPr>
                <a:t>, </a:t>
              </a:r>
              <a:r>
                <a:rPr lang="ko-KR" altLang="en-US" sz="1200">
                  <a:solidFill>
                    <a:schemeClr val="bg2"/>
                  </a:solidFill>
                  <a:latin typeface="맑은 고딕" pitchFamily="50" charset="-127"/>
                  <a:ea typeface="맑은 고딕" pitchFamily="50" charset="-127"/>
                  <a:sym typeface="Segoe"/>
                </a:rPr>
                <a:t>정책 설정 검사를 성공한 클라이언트에만  인증서를 발급</a:t>
              </a:r>
              <a:endParaRPr lang="en-US" altLang="ko-KR" sz="1000" b="1">
                <a:solidFill>
                  <a:schemeClr val="bg2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1995" name="Text Box 7"/>
            <p:cNvSpPr txBox="1">
              <a:spLocks noChangeArrowheads="1"/>
            </p:cNvSpPr>
            <p:nvPr/>
          </p:nvSpPr>
          <p:spPr bwMode="auto">
            <a:xfrm>
              <a:off x="942975" y="1673225"/>
              <a:ext cx="698500" cy="884238"/>
            </a:xfrm>
            <a:prstGeom prst="rect">
              <a:avLst/>
            </a:prstGeom>
            <a:solidFill>
              <a:srgbClr val="376FA7"/>
            </a:solidFill>
            <a:ln w="19050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>
                <a:spcBef>
                  <a:spcPct val="50000"/>
                </a:spcBef>
                <a:buClr>
                  <a:schemeClr val="accent1"/>
                </a:buClr>
              </a:pPr>
              <a:r>
                <a:rPr lang="en-US" altLang="ko-KR" sz="1200" b="1">
                  <a:solidFill>
                    <a:schemeClr val="bg2"/>
                  </a:solidFill>
                  <a:ea typeface="HY견고딕" pitchFamily="18" charset="-127"/>
                </a:rPr>
                <a:t>DHCP</a:t>
              </a:r>
            </a:p>
          </p:txBody>
        </p:sp>
        <p:sp>
          <p:nvSpPr>
            <p:cNvPr id="41996" name="Rectangle 9"/>
            <p:cNvSpPr>
              <a:spLocks noChangeArrowheads="1"/>
            </p:cNvSpPr>
            <p:nvPr/>
          </p:nvSpPr>
          <p:spPr bwMode="auto">
            <a:xfrm>
              <a:off x="1709738" y="3832225"/>
              <a:ext cx="1444625" cy="1284288"/>
            </a:xfrm>
            <a:prstGeom prst="rect">
              <a:avLst/>
            </a:prstGeom>
            <a:solidFill>
              <a:srgbClr val="DDDDDD"/>
            </a:solidFill>
            <a:ln w="28575" algn="ctr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 eaLnBrk="0" fontAlgn="t" latinLnBrk="0" hangingPunct="0">
                <a:buClr>
                  <a:schemeClr val="accent1"/>
                </a:buClr>
              </a:pPr>
              <a:r>
                <a:rPr lang="en-US" altLang="ko-KR" sz="1200" b="1">
                  <a:solidFill>
                    <a:schemeClr val="bg2"/>
                  </a:solidFill>
                </a:rPr>
                <a:t>802.1x </a:t>
              </a:r>
              <a:r>
                <a:rPr lang="ko-KR" altLang="en-US" sz="1200" b="1">
                  <a:solidFill>
                    <a:schemeClr val="bg2"/>
                  </a:solidFill>
                </a:rPr>
                <a:t>지원 스위치</a:t>
              </a:r>
              <a:endParaRPr lang="en-US" altLang="ko-KR" sz="1200" b="1">
                <a:solidFill>
                  <a:schemeClr val="bg2"/>
                </a:solidFill>
              </a:endParaRPr>
            </a:p>
          </p:txBody>
        </p:sp>
        <p:sp>
          <p:nvSpPr>
            <p:cNvPr id="41997" name="Rectangle 10"/>
            <p:cNvSpPr>
              <a:spLocks noChangeArrowheads="1"/>
            </p:cNvSpPr>
            <p:nvPr/>
          </p:nvSpPr>
          <p:spPr bwMode="auto">
            <a:xfrm>
              <a:off x="4305300" y="3832225"/>
              <a:ext cx="2703513" cy="1284288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lIns="90000" tIns="46800" rIns="90000" bIns="46800" anchor="ctr"/>
            <a:lstStyle/>
            <a:p>
              <a:pPr latinLnBrk="0">
                <a:lnSpc>
                  <a:spcPct val="90000"/>
                </a:lnSpc>
                <a:spcBef>
                  <a:spcPct val="30000"/>
                </a:spcBef>
                <a:buClr>
                  <a:schemeClr val="tx2"/>
                </a:buClr>
                <a:buSzPct val="85000"/>
                <a:buFont typeface="Monotype Sorts"/>
                <a:buNone/>
              </a:pPr>
              <a:r>
                <a:rPr lang="en-US" altLang="ko-KR" sz="1000" b="1">
                  <a:solidFill>
                    <a:schemeClr val="bg2"/>
                  </a:solidFill>
                  <a:latin typeface="맑은 고딕" pitchFamily="50" charset="-127"/>
                  <a:ea typeface="맑은 고딕" pitchFamily="50" charset="-127"/>
                </a:rPr>
                <a:t>Restricted VLAN</a:t>
              </a:r>
            </a:p>
            <a:p>
              <a:pPr eaLnBrk="0" fontAlgn="t" latinLnBrk="0" hangingPunct="0">
                <a:lnSpc>
                  <a:spcPct val="90000"/>
                </a:lnSpc>
                <a:buClr>
                  <a:schemeClr val="accent1"/>
                </a:buClr>
                <a:buSzPct val="85000"/>
                <a:buFont typeface="Wingdings" pitchFamily="2" charset="2"/>
                <a:buChar char="ü"/>
              </a:pPr>
              <a:r>
                <a:rPr lang="ko-KR" altLang="en-US" sz="1200">
                  <a:solidFill>
                    <a:schemeClr val="bg2"/>
                  </a:solidFill>
                  <a:latin typeface="맑은 고딕" pitchFamily="50" charset="-127"/>
                  <a:ea typeface="맑은 고딕" pitchFamily="50" charset="-127"/>
                  <a:sym typeface="Segoe"/>
                </a:rPr>
                <a:t>검사 결과에 따라 스위치 액세스 포트에 </a:t>
              </a:r>
              <a:r>
                <a:rPr lang="en-US" altLang="ko-KR" sz="1200">
                  <a:solidFill>
                    <a:schemeClr val="bg2"/>
                  </a:solidFill>
                  <a:latin typeface="맑은 고딕" pitchFamily="50" charset="-127"/>
                  <a:ea typeface="맑은 고딕" pitchFamily="50" charset="-127"/>
                  <a:sym typeface="Segoe"/>
                </a:rPr>
                <a:t>VLAN</a:t>
              </a:r>
              <a:r>
                <a:rPr lang="ko-KR" altLang="en-US" sz="1200">
                  <a:solidFill>
                    <a:schemeClr val="bg2"/>
                  </a:solidFill>
                  <a:latin typeface="맑은 고딕" pitchFamily="50" charset="-127"/>
                  <a:ea typeface="맑은 고딕" pitchFamily="50" charset="-127"/>
                  <a:sym typeface="Segoe"/>
                </a:rPr>
                <a:t>를 동적으로 할당</a:t>
              </a:r>
              <a:endParaRPr lang="ja-JP" altLang="en-US" sz="1200">
                <a:solidFill>
                  <a:schemeClr val="bg2"/>
                </a:solidFill>
                <a:latin typeface="맑은 고딕" pitchFamily="50" charset="-127"/>
                <a:ea typeface="맑은 고딕" pitchFamily="50" charset="-127"/>
                <a:sym typeface="Segoe"/>
              </a:endParaRPr>
            </a:p>
            <a:p>
              <a:pPr latinLnBrk="0">
                <a:lnSpc>
                  <a:spcPct val="90000"/>
                </a:lnSpc>
                <a:spcBef>
                  <a:spcPct val="30000"/>
                </a:spcBef>
                <a:buClr>
                  <a:schemeClr val="tx2"/>
                </a:buClr>
                <a:buSzPct val="85000"/>
                <a:buFont typeface="Monotype Sorts"/>
                <a:buNone/>
              </a:pPr>
              <a:endParaRPr lang="en-US" altLang="ko-KR" sz="1000" b="1">
                <a:solidFill>
                  <a:schemeClr val="bg2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1998" name="Rectangle 32"/>
            <p:cNvSpPr>
              <a:spLocks noChangeArrowheads="1"/>
            </p:cNvSpPr>
            <p:nvPr/>
          </p:nvSpPr>
          <p:spPr bwMode="auto">
            <a:xfrm>
              <a:off x="4300538" y="1350963"/>
              <a:ext cx="2708275" cy="261937"/>
            </a:xfrm>
            <a:prstGeom prst="rect">
              <a:avLst/>
            </a:prstGeom>
            <a:solidFill>
              <a:srgbClr val="376FA7"/>
            </a:solidFill>
            <a:ln w="19050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  <a:buClr>
                  <a:schemeClr val="tx2"/>
                </a:buClr>
                <a:buSzPct val="80000"/>
              </a:pPr>
              <a:r>
                <a:rPr lang="en-US" altLang="ko-KR" sz="1200" b="1" i="1">
                  <a:solidFill>
                    <a:schemeClr val="bg2"/>
                  </a:solidFill>
                  <a:ea typeface="HY견고딕" pitchFamily="18" charset="-127"/>
                </a:rPr>
                <a:t>“Unhealthy”</a:t>
              </a:r>
            </a:p>
          </p:txBody>
        </p:sp>
        <p:sp>
          <p:nvSpPr>
            <p:cNvPr id="41999" name="Rectangle 33"/>
            <p:cNvSpPr>
              <a:spLocks noChangeArrowheads="1"/>
            </p:cNvSpPr>
            <p:nvPr/>
          </p:nvSpPr>
          <p:spPr bwMode="auto">
            <a:xfrm>
              <a:off x="1722438" y="1350963"/>
              <a:ext cx="1428750" cy="261937"/>
            </a:xfrm>
            <a:prstGeom prst="rect">
              <a:avLst/>
            </a:prstGeom>
            <a:solidFill>
              <a:srgbClr val="376FA7"/>
            </a:solidFill>
            <a:ln w="19050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  <a:buClr>
                  <a:schemeClr val="tx2"/>
                </a:buClr>
                <a:buSzPct val="80000"/>
              </a:pPr>
              <a:r>
                <a:rPr lang="ko-KR" altLang="en-US" sz="1200" b="1" i="1">
                  <a:solidFill>
                    <a:schemeClr val="bg2"/>
                  </a:solidFill>
                  <a:ea typeface="HY견고딕" pitchFamily="18" charset="-127"/>
                </a:rPr>
                <a:t>액세스 포인트</a:t>
              </a:r>
              <a:endParaRPr lang="en-US" altLang="ko-KR" sz="1200" b="1" i="1">
                <a:solidFill>
                  <a:schemeClr val="bg2"/>
                </a:solidFill>
                <a:ea typeface="HY견고딕" pitchFamily="18" charset="-127"/>
              </a:endParaRPr>
            </a:p>
          </p:txBody>
        </p:sp>
        <p:sp>
          <p:nvSpPr>
            <p:cNvPr id="42000" name="Rectangle 34"/>
            <p:cNvSpPr>
              <a:spLocks noChangeArrowheads="1"/>
            </p:cNvSpPr>
            <p:nvPr/>
          </p:nvSpPr>
          <p:spPr bwMode="auto">
            <a:xfrm>
              <a:off x="946150" y="1350963"/>
              <a:ext cx="695325" cy="261937"/>
            </a:xfrm>
            <a:prstGeom prst="rect">
              <a:avLst/>
            </a:prstGeom>
            <a:solidFill>
              <a:srgbClr val="376FA7"/>
            </a:solidFill>
            <a:ln w="19050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  <a:buClr>
                  <a:schemeClr val="tx2"/>
                </a:buClr>
                <a:buSzPct val="80000"/>
              </a:pPr>
              <a:r>
                <a:rPr lang="ko-KR" altLang="en-US" sz="1200" b="1" i="1">
                  <a:solidFill>
                    <a:schemeClr val="bg2"/>
                  </a:solidFill>
                  <a:ea typeface="HY견고딕" pitchFamily="18" charset="-127"/>
                </a:rPr>
                <a:t>구분</a:t>
              </a:r>
              <a:endParaRPr lang="en-US" altLang="ko-KR" sz="1200" b="1" i="1">
                <a:solidFill>
                  <a:schemeClr val="bg2"/>
                </a:solidFill>
                <a:ea typeface="HY견고딕" pitchFamily="18" charset="-127"/>
              </a:endParaRPr>
            </a:p>
          </p:txBody>
        </p:sp>
        <p:sp>
          <p:nvSpPr>
            <p:cNvPr id="42001" name="Rectangle 32"/>
            <p:cNvSpPr>
              <a:spLocks noChangeArrowheads="1"/>
            </p:cNvSpPr>
            <p:nvPr/>
          </p:nvSpPr>
          <p:spPr bwMode="auto">
            <a:xfrm>
              <a:off x="7062788" y="1355725"/>
              <a:ext cx="2230437" cy="261938"/>
            </a:xfrm>
            <a:prstGeom prst="rect">
              <a:avLst/>
            </a:prstGeom>
            <a:solidFill>
              <a:srgbClr val="376FA7"/>
            </a:solidFill>
            <a:ln w="19050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  <a:buClr>
                  <a:schemeClr val="tx2"/>
                </a:buClr>
                <a:buSzPct val="80000"/>
              </a:pPr>
              <a:r>
                <a:rPr lang="ko-KR" altLang="en-US" sz="1200" b="1" i="1">
                  <a:solidFill>
                    <a:schemeClr val="bg2"/>
                  </a:solidFill>
                  <a:ea typeface="HY견고딕" pitchFamily="18" charset="-127"/>
                </a:rPr>
                <a:t>경계 네트워크 액세스</a:t>
              </a:r>
              <a:endParaRPr lang="en-US" altLang="ko-KR" sz="1200" b="1" i="1">
                <a:solidFill>
                  <a:schemeClr val="bg2"/>
                </a:solidFill>
                <a:ea typeface="HY견고딕" pitchFamily="18" charset="-127"/>
              </a:endParaRPr>
            </a:p>
          </p:txBody>
        </p:sp>
        <p:sp>
          <p:nvSpPr>
            <p:cNvPr id="42002" name="Rectangle 5"/>
            <p:cNvSpPr>
              <a:spLocks noChangeArrowheads="1"/>
            </p:cNvSpPr>
            <p:nvPr/>
          </p:nvSpPr>
          <p:spPr bwMode="auto">
            <a:xfrm>
              <a:off x="7072313" y="1681163"/>
              <a:ext cx="2189162" cy="887412"/>
            </a:xfrm>
            <a:prstGeom prst="rect">
              <a:avLst/>
            </a:prstGeom>
            <a:solidFill>
              <a:srgbClr val="FFF4C5">
                <a:alpha val="70195"/>
              </a:srgbClr>
            </a:solidFill>
            <a:ln w="12700">
              <a:noFill/>
              <a:miter lim="800000"/>
              <a:headEnd/>
              <a:tailEnd/>
            </a:ln>
          </p:spPr>
          <p:txBody>
            <a:bodyPr lIns="90000" tIns="46800" rIns="90000" bIns="46800" anchor="ctr"/>
            <a:lstStyle/>
            <a:p>
              <a:pPr eaLnBrk="0" fontAlgn="t" latinLnBrk="0" hangingPunct="0">
                <a:lnSpc>
                  <a:spcPct val="90000"/>
                </a:lnSpc>
                <a:buClr>
                  <a:schemeClr val="accent1"/>
                </a:buClr>
                <a:buSzPct val="85000"/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bg2"/>
                  </a:solidFill>
                  <a:latin typeface="맑은 고딕" pitchFamily="50" charset="-127"/>
                  <a:ea typeface="맑은 고딕" pitchFamily="50" charset="-127"/>
                  <a:sym typeface="Segoe"/>
                </a:rPr>
                <a:t>DHCP </a:t>
              </a:r>
              <a:r>
                <a:rPr lang="ko-KR" altLang="en-US" sz="1200" dirty="0">
                  <a:solidFill>
                    <a:schemeClr val="bg2"/>
                  </a:solidFill>
                  <a:latin typeface="맑은 고딕" pitchFamily="50" charset="-127"/>
                  <a:ea typeface="맑은 고딕" pitchFamily="50" charset="-127"/>
                  <a:sym typeface="Segoe"/>
                </a:rPr>
                <a:t>의 영역 옵션에서 넷 마스크 </a:t>
              </a:r>
              <a:r>
                <a:rPr lang="en-US" altLang="ko-KR" sz="1200" dirty="0">
                  <a:solidFill>
                    <a:schemeClr val="bg2"/>
                  </a:solidFill>
                  <a:latin typeface="맑은 고딕" pitchFamily="50" charset="-127"/>
                  <a:ea typeface="맑은 고딕" pitchFamily="50" charset="-127"/>
                  <a:sym typeface="Segoe"/>
                </a:rPr>
                <a:t>255.255.255.255 </a:t>
              </a:r>
              <a:r>
                <a:rPr lang="ko-KR" altLang="en-US" sz="1200" dirty="0">
                  <a:solidFill>
                    <a:schemeClr val="bg2"/>
                  </a:solidFill>
                  <a:latin typeface="맑은 고딕" pitchFamily="50" charset="-127"/>
                  <a:ea typeface="맑은 고딕" pitchFamily="50" charset="-127"/>
                  <a:sym typeface="Segoe"/>
                </a:rPr>
                <a:t>의  </a:t>
              </a:r>
              <a:r>
                <a:rPr lang="en-US" altLang="ko-KR" sz="1200" dirty="0">
                  <a:solidFill>
                    <a:schemeClr val="bg2"/>
                  </a:solidFill>
                  <a:latin typeface="맑은 고딕" pitchFamily="50" charset="-127"/>
                  <a:ea typeface="맑은 고딕" pitchFamily="50" charset="-127"/>
                  <a:sym typeface="Segoe"/>
                </a:rPr>
                <a:t>Static</a:t>
              </a:r>
              <a:r>
                <a:rPr lang="ko-KR" altLang="en-US" sz="1200" dirty="0">
                  <a:solidFill>
                    <a:schemeClr val="bg2"/>
                  </a:solidFill>
                  <a:latin typeface="맑은 고딕" pitchFamily="50" charset="-127"/>
                  <a:ea typeface="맑은 고딕" pitchFamily="50" charset="-127"/>
                  <a:sym typeface="Segoe"/>
                </a:rPr>
                <a:t> 라우팅 정보를 배포</a:t>
              </a:r>
              <a:endParaRPr lang="ja-JP" altLang="en-US" sz="1200">
                <a:solidFill>
                  <a:schemeClr val="bg2"/>
                </a:solidFill>
                <a:latin typeface="맑은 고딕" pitchFamily="50" charset="-127"/>
                <a:ea typeface="맑은 고딕" pitchFamily="50" charset="-127"/>
                <a:sym typeface="Segoe"/>
              </a:endParaRPr>
            </a:p>
          </p:txBody>
        </p:sp>
        <p:sp>
          <p:nvSpPr>
            <p:cNvPr id="42003" name="Rectangle 6"/>
            <p:cNvSpPr>
              <a:spLocks noChangeArrowheads="1"/>
            </p:cNvSpPr>
            <p:nvPr/>
          </p:nvSpPr>
          <p:spPr bwMode="auto">
            <a:xfrm>
              <a:off x="7072313" y="2632075"/>
              <a:ext cx="2189162" cy="1152525"/>
            </a:xfrm>
            <a:prstGeom prst="rect">
              <a:avLst/>
            </a:prstGeom>
            <a:solidFill>
              <a:srgbClr val="FFF4C5">
                <a:alpha val="70195"/>
              </a:srgbClr>
            </a:solidFill>
            <a:ln w="12700">
              <a:noFill/>
              <a:miter lim="800000"/>
              <a:headEnd/>
              <a:tailEnd/>
            </a:ln>
          </p:spPr>
          <p:txBody>
            <a:bodyPr lIns="90000" tIns="46800" rIns="90000" bIns="46800" anchor="ctr"/>
            <a:lstStyle/>
            <a:p>
              <a:pPr marL="88900" indent="-88900" eaLnBrk="0" fontAlgn="t" latinLnBrk="0" hangingPunct="0">
                <a:lnSpc>
                  <a:spcPct val="90000"/>
                </a:lnSpc>
                <a:buClr>
                  <a:schemeClr val="accent1"/>
                </a:buClr>
                <a:buSzPct val="85000"/>
                <a:buFont typeface="Wingdings" pitchFamily="2" charset="2"/>
                <a:buChar char="ü"/>
              </a:pPr>
              <a:r>
                <a:rPr lang="ko-KR" altLang="en-US" sz="1200">
                  <a:solidFill>
                    <a:schemeClr val="bg2"/>
                  </a:solidFill>
                  <a:latin typeface="맑은 고딕" pitchFamily="50" charset="-127"/>
                  <a:ea typeface="맑은 고딕" pitchFamily="50" charset="-127"/>
                  <a:sym typeface="Segoe"/>
                </a:rPr>
                <a:t>경계 네트워크의 서버에는</a:t>
              </a:r>
              <a:r>
                <a:rPr lang="en-US" altLang="ko-KR" sz="1200">
                  <a:solidFill>
                    <a:schemeClr val="bg2"/>
                  </a:solidFill>
                  <a:latin typeface="맑은 고딕" pitchFamily="50" charset="-127"/>
                  <a:ea typeface="맑은 고딕" pitchFamily="50" charset="-127"/>
                  <a:sym typeface="Segoe"/>
                </a:rPr>
                <a:t>, IPSec </a:t>
              </a:r>
              <a:r>
                <a:rPr lang="ko-KR" altLang="en-US" sz="1200">
                  <a:solidFill>
                    <a:schemeClr val="bg2"/>
                  </a:solidFill>
                  <a:latin typeface="맑은 고딕" pitchFamily="50" charset="-127"/>
                  <a:ea typeface="맑은 고딕" pitchFamily="50" charset="-127"/>
                  <a:sym typeface="Segoe"/>
                </a:rPr>
                <a:t>의 상호 인증 필수를 설정하지 않는다</a:t>
              </a:r>
              <a:endParaRPr lang="ja-JP" altLang="en-US" sz="1200">
                <a:solidFill>
                  <a:schemeClr val="bg2"/>
                </a:solidFill>
                <a:latin typeface="맑은 고딕" pitchFamily="50" charset="-127"/>
                <a:ea typeface="맑은 고딕" pitchFamily="50" charset="-127"/>
                <a:sym typeface="Segoe"/>
              </a:endParaRPr>
            </a:p>
            <a:p>
              <a:pPr marL="88900" indent="-88900" algn="ctr" eaLnBrk="0" fontAlgn="t" latinLnBrk="0" hangingPunct="0">
                <a:lnSpc>
                  <a:spcPct val="110000"/>
                </a:lnSpc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ü"/>
              </a:pPr>
              <a:endParaRPr lang="ko-KR" altLang="en-US" sz="600">
                <a:solidFill>
                  <a:schemeClr val="bg2"/>
                </a:solidFill>
              </a:endParaRPr>
            </a:p>
          </p:txBody>
        </p:sp>
        <p:sp>
          <p:nvSpPr>
            <p:cNvPr id="42004" name="Rectangle 10"/>
            <p:cNvSpPr>
              <a:spLocks noChangeArrowheads="1"/>
            </p:cNvSpPr>
            <p:nvPr/>
          </p:nvSpPr>
          <p:spPr bwMode="auto">
            <a:xfrm>
              <a:off x="7064375" y="3844925"/>
              <a:ext cx="2198688" cy="1271588"/>
            </a:xfrm>
            <a:prstGeom prst="rect">
              <a:avLst/>
            </a:prstGeom>
            <a:solidFill>
              <a:srgbClr val="FFF4C5">
                <a:alpha val="70195"/>
              </a:srgbClr>
            </a:solidFill>
            <a:ln w="12700">
              <a:noFill/>
              <a:miter lim="800000"/>
              <a:headEnd/>
              <a:tailEnd/>
            </a:ln>
          </p:spPr>
          <p:txBody>
            <a:bodyPr lIns="90000" tIns="46800" rIns="90000" bIns="46800" anchor="ctr"/>
            <a:lstStyle/>
            <a:p>
              <a:pPr marL="88900" indent="-88900" eaLnBrk="0" fontAlgn="t" latinLnBrk="0" hangingPunct="0">
                <a:lnSpc>
                  <a:spcPct val="90000"/>
                </a:lnSpc>
                <a:buClr>
                  <a:schemeClr val="accent1"/>
                </a:buClr>
                <a:buSzPct val="85000"/>
                <a:buFont typeface="Wingdings" pitchFamily="2" charset="2"/>
                <a:buChar char="ü"/>
              </a:pPr>
              <a:r>
                <a:rPr lang="ko-KR" altLang="en-US" sz="1200">
                  <a:solidFill>
                    <a:schemeClr val="bg2"/>
                  </a:solidFill>
                  <a:latin typeface="맑은 고딕" pitchFamily="50" charset="-127"/>
                  <a:ea typeface="맑은 고딕" pitchFamily="50" charset="-127"/>
                  <a:sym typeface="Segoe"/>
                </a:rPr>
                <a:t>제한된 네트워크의 </a:t>
              </a:r>
              <a:r>
                <a:rPr lang="en-US" altLang="en-US" sz="1200">
                  <a:solidFill>
                    <a:schemeClr val="bg2"/>
                  </a:solidFill>
                  <a:latin typeface="맑은 고딕" pitchFamily="50" charset="-127"/>
                  <a:ea typeface="맑은 고딕" pitchFamily="50" charset="-127"/>
                  <a:sym typeface="Segoe"/>
                </a:rPr>
                <a:t>VLAN </a:t>
              </a:r>
              <a:r>
                <a:rPr lang="ko-KR" altLang="en-US" sz="1200">
                  <a:solidFill>
                    <a:schemeClr val="bg2"/>
                  </a:solidFill>
                  <a:latin typeface="맑은 고딕" pitchFamily="50" charset="-127"/>
                  <a:ea typeface="맑은 고딕" pitchFamily="50" charset="-127"/>
                  <a:sym typeface="Segoe"/>
                </a:rPr>
                <a:t>과 경계 네트워크의 </a:t>
              </a:r>
              <a:r>
                <a:rPr lang="en-US" altLang="en-US" sz="1200">
                  <a:solidFill>
                    <a:schemeClr val="bg2"/>
                  </a:solidFill>
                  <a:latin typeface="맑은 고딕" pitchFamily="50" charset="-127"/>
                  <a:ea typeface="맑은 고딕" pitchFamily="50" charset="-127"/>
                  <a:sym typeface="Segoe"/>
                </a:rPr>
                <a:t>VLAN </a:t>
              </a:r>
              <a:r>
                <a:rPr lang="ko-KR" altLang="en-US" sz="1200">
                  <a:solidFill>
                    <a:schemeClr val="bg2"/>
                  </a:solidFill>
                  <a:latin typeface="맑은 고딕" pitchFamily="50" charset="-127"/>
                  <a:ea typeface="맑은 고딕" pitchFamily="50" charset="-127"/>
                  <a:sym typeface="Segoe"/>
                </a:rPr>
                <a:t>으로</a:t>
              </a:r>
              <a:r>
                <a:rPr lang="en-US" altLang="en-US" sz="1200">
                  <a:solidFill>
                    <a:schemeClr val="bg2"/>
                  </a:solidFill>
                  <a:latin typeface="맑은 고딕" pitchFamily="50" charset="-127"/>
                  <a:ea typeface="맑은 고딕" pitchFamily="50" charset="-127"/>
                  <a:sym typeface="Segoe"/>
                </a:rPr>
                <a:t>, </a:t>
              </a:r>
              <a:r>
                <a:rPr lang="ko-KR" altLang="en-US" sz="1200">
                  <a:solidFill>
                    <a:schemeClr val="bg2"/>
                  </a:solidFill>
                  <a:latin typeface="맑은 고딕" pitchFamily="50" charset="-127"/>
                  <a:ea typeface="맑은 고딕" pitchFamily="50" charset="-127"/>
                  <a:sym typeface="Segoe"/>
                </a:rPr>
                <a:t>라우팅</a:t>
              </a:r>
              <a:r>
                <a:rPr lang="en-US" altLang="ko-KR" sz="1200">
                  <a:solidFill>
                    <a:schemeClr val="bg2"/>
                  </a:solidFill>
                  <a:latin typeface="맑은 고딕" pitchFamily="50" charset="-127"/>
                  <a:ea typeface="맑은 고딕" pitchFamily="50" charset="-127"/>
                  <a:sym typeface="Segoe"/>
                </a:rPr>
                <a:t>.</a:t>
              </a:r>
              <a:endParaRPr lang="ja-JP" altLang="en-US" sz="1200">
                <a:solidFill>
                  <a:schemeClr val="bg2"/>
                </a:solidFill>
                <a:latin typeface="맑은 고딕" pitchFamily="50" charset="-127"/>
                <a:ea typeface="맑은 고딕" pitchFamily="50" charset="-127"/>
                <a:sym typeface="Segoe"/>
              </a:endParaRPr>
            </a:p>
            <a:p>
              <a:pPr marL="88900" indent="-88900" algn="ctr" eaLnBrk="0" fontAlgn="t" latinLnBrk="0" hangingPunct="0">
                <a:lnSpc>
                  <a:spcPct val="110000"/>
                </a:lnSpc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ü"/>
              </a:pPr>
              <a:endParaRPr lang="ko-KR" altLang="en-US" sz="1200">
                <a:solidFill>
                  <a:schemeClr val="bg2"/>
                </a:solidFill>
                <a:latin typeface="맑은 고딕" pitchFamily="50" charset="-127"/>
                <a:ea typeface="맑은 고딕" pitchFamily="50" charset="-127"/>
                <a:sym typeface="Segoe"/>
              </a:endParaRPr>
            </a:p>
          </p:txBody>
        </p:sp>
        <p:sp>
          <p:nvSpPr>
            <p:cNvPr id="42005" name="Text Box 7"/>
            <p:cNvSpPr txBox="1">
              <a:spLocks noChangeArrowheads="1"/>
            </p:cNvSpPr>
            <p:nvPr/>
          </p:nvSpPr>
          <p:spPr bwMode="auto">
            <a:xfrm>
              <a:off x="955675" y="2630488"/>
              <a:ext cx="698500" cy="1136650"/>
            </a:xfrm>
            <a:prstGeom prst="rect">
              <a:avLst/>
            </a:prstGeom>
            <a:solidFill>
              <a:srgbClr val="376FA7"/>
            </a:solidFill>
            <a:ln w="19050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>
                <a:spcBef>
                  <a:spcPct val="50000"/>
                </a:spcBef>
                <a:buClr>
                  <a:schemeClr val="accent1"/>
                </a:buClr>
              </a:pPr>
              <a:r>
                <a:rPr lang="en-US" altLang="ko-KR" sz="1200" b="1">
                  <a:solidFill>
                    <a:schemeClr val="bg2"/>
                  </a:solidFill>
                  <a:ea typeface="HY견고딕" pitchFamily="18" charset="-127"/>
                </a:rPr>
                <a:t>IPSec</a:t>
              </a:r>
            </a:p>
          </p:txBody>
        </p:sp>
        <p:sp>
          <p:nvSpPr>
            <p:cNvPr id="42006" name="Text Box 7"/>
            <p:cNvSpPr txBox="1">
              <a:spLocks noChangeArrowheads="1"/>
            </p:cNvSpPr>
            <p:nvPr/>
          </p:nvSpPr>
          <p:spPr bwMode="auto">
            <a:xfrm>
              <a:off x="958850" y="3835400"/>
              <a:ext cx="698500" cy="1281113"/>
            </a:xfrm>
            <a:prstGeom prst="rect">
              <a:avLst/>
            </a:prstGeom>
            <a:solidFill>
              <a:srgbClr val="376FA7"/>
            </a:solidFill>
            <a:ln w="19050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>
                <a:spcBef>
                  <a:spcPct val="50000"/>
                </a:spcBef>
                <a:buClr>
                  <a:schemeClr val="accent1"/>
                </a:buClr>
              </a:pPr>
              <a:r>
                <a:rPr lang="en-US" altLang="ko-KR" sz="1200" b="1">
                  <a:solidFill>
                    <a:schemeClr val="bg2"/>
                  </a:solidFill>
                  <a:ea typeface="HY견고딕" pitchFamily="18" charset="-127"/>
                </a:rPr>
                <a:t>802.1x</a:t>
              </a:r>
            </a:p>
          </p:txBody>
        </p:sp>
        <p:sp>
          <p:nvSpPr>
            <p:cNvPr id="42007" name="Rectangle 9"/>
            <p:cNvSpPr>
              <a:spLocks noChangeArrowheads="1"/>
            </p:cNvSpPr>
            <p:nvPr/>
          </p:nvSpPr>
          <p:spPr bwMode="auto">
            <a:xfrm>
              <a:off x="1712913" y="5187950"/>
              <a:ext cx="1444625" cy="1252538"/>
            </a:xfrm>
            <a:prstGeom prst="rect">
              <a:avLst/>
            </a:prstGeom>
            <a:solidFill>
              <a:srgbClr val="DDDDDD"/>
            </a:solidFill>
            <a:ln w="28575" algn="ctr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 eaLnBrk="0" fontAlgn="t" latinLnBrk="0" hangingPunct="0">
                <a:buClr>
                  <a:schemeClr val="accent1"/>
                </a:buClr>
              </a:pPr>
              <a:r>
                <a:rPr lang="en-US" altLang="ko-KR" sz="1200" b="1">
                  <a:solidFill>
                    <a:schemeClr val="bg2"/>
                  </a:solidFill>
                </a:rPr>
                <a:t>VPN </a:t>
              </a:r>
              <a:r>
                <a:rPr lang="ko-KR" altLang="en-US" sz="1200" b="1">
                  <a:solidFill>
                    <a:schemeClr val="bg2"/>
                  </a:solidFill>
                </a:rPr>
                <a:t>서버</a:t>
              </a:r>
              <a:endParaRPr lang="en-US" altLang="ko-KR" sz="1200" b="1">
                <a:solidFill>
                  <a:schemeClr val="bg2"/>
                </a:solidFill>
              </a:endParaRPr>
            </a:p>
            <a:p>
              <a:pPr algn="ctr" eaLnBrk="0" fontAlgn="t" latinLnBrk="0" hangingPunct="0">
                <a:buClr>
                  <a:schemeClr val="accent1"/>
                </a:buClr>
              </a:pPr>
              <a:r>
                <a:rPr lang="en-US" altLang="ko-KR" sz="1200" b="1">
                  <a:solidFill>
                    <a:schemeClr val="bg2"/>
                  </a:solidFill>
                </a:rPr>
                <a:t>(WinSrv2008 </a:t>
              </a:r>
              <a:r>
                <a:rPr lang="ko-KR" altLang="en-US" sz="1200" b="1">
                  <a:solidFill>
                    <a:schemeClr val="bg2"/>
                  </a:solidFill>
                </a:rPr>
                <a:t>또는</a:t>
              </a:r>
              <a:endParaRPr lang="en-US" altLang="ko-KR" sz="1200" b="1">
                <a:solidFill>
                  <a:schemeClr val="bg2"/>
                </a:solidFill>
              </a:endParaRPr>
            </a:p>
            <a:p>
              <a:pPr algn="ctr" eaLnBrk="0" fontAlgn="t" latinLnBrk="0" hangingPunct="0">
                <a:buClr>
                  <a:schemeClr val="accent1"/>
                </a:buClr>
              </a:pPr>
              <a:r>
                <a:rPr lang="en-US" altLang="ko-KR" sz="1200" b="1">
                  <a:solidFill>
                    <a:schemeClr val="bg2"/>
                  </a:solidFill>
                </a:rPr>
                <a:t>3</a:t>
              </a:r>
              <a:r>
                <a:rPr lang="en-US" altLang="ko-KR" sz="1200" b="1" baseline="30000">
                  <a:solidFill>
                    <a:schemeClr val="bg2"/>
                  </a:solidFill>
                </a:rPr>
                <a:t>rd</a:t>
              </a:r>
              <a:r>
                <a:rPr lang="en-US" altLang="ko-KR" sz="1200" b="1">
                  <a:solidFill>
                    <a:schemeClr val="bg2"/>
                  </a:solidFill>
                </a:rPr>
                <a:t> Party)</a:t>
              </a:r>
            </a:p>
          </p:txBody>
        </p:sp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>
              <a:off x="4310587" y="5187156"/>
              <a:ext cx="2701588" cy="1253712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lIns="90000" tIns="46800" rIns="90000" bIns="46800" anchor="ctr"/>
            <a:lstStyle/>
            <a:p>
              <a:pPr marL="179388" indent="-179388" eaLnBrk="0" fontAlgn="t" latinLnBrk="0" hangingPunct="0">
                <a:spcBef>
                  <a:spcPct val="20000"/>
                </a:spcBef>
                <a:buClr>
                  <a:schemeClr val="accent1"/>
                </a:buClr>
                <a:buFont typeface="Monotype Sorts" pitchFamily="2" charset="2"/>
                <a:buNone/>
                <a:defRPr/>
              </a:pPr>
              <a:r>
                <a:rPr lang="en-US" altLang="ko-KR" sz="1000" b="1">
                  <a:solidFill>
                    <a:schemeClr val="bg2"/>
                  </a:solidFill>
                  <a:latin typeface="맑은 고딕" pitchFamily="50" charset="-127"/>
                  <a:ea typeface="맑은 고딕" pitchFamily="50" charset="-127"/>
                </a:rPr>
                <a:t>IP Filtering</a:t>
              </a:r>
              <a:endParaRPr lang="en-US" altLang="ko-KR" sz="1000" b="1" dirty="0">
                <a:solidFill>
                  <a:schemeClr val="bg2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L="88900" indent="-88900" eaLnBrk="0" fontAlgn="t" latinLnBrk="0" hangingPunct="0">
                <a:lnSpc>
                  <a:spcPct val="90000"/>
                </a:lnSpc>
                <a:buClr>
                  <a:schemeClr val="accent1"/>
                </a:buClr>
                <a:buSzPct val="85000"/>
                <a:buFont typeface="Wingdings" pitchFamily="2" charset="2"/>
                <a:buChar char="ü"/>
                <a:defRPr/>
              </a:pPr>
              <a:r>
                <a:rPr lang="en-US" altLang="ko-KR" sz="1200" dirty="0">
                  <a:solidFill>
                    <a:schemeClr val="bg2"/>
                  </a:solidFill>
                  <a:latin typeface="맑은 고딕" pitchFamily="50" charset="-127"/>
                  <a:ea typeface="맑은 고딕" pitchFamily="50" charset="-127"/>
                  <a:sym typeface="Segoe" pitchFamily="34" charset="0"/>
                </a:rPr>
                <a:t>VPN </a:t>
              </a:r>
              <a:r>
                <a:rPr lang="ko-KR" altLang="en-US" sz="1200" dirty="0">
                  <a:solidFill>
                    <a:schemeClr val="bg2"/>
                  </a:solidFill>
                  <a:latin typeface="맑은 고딕" pitchFamily="50" charset="-127"/>
                  <a:ea typeface="맑은 고딕" pitchFamily="50" charset="-127"/>
                  <a:sym typeface="Segoe" pitchFamily="34" charset="0"/>
                </a:rPr>
                <a:t>서버를 경유하는 통신을 감시해</a:t>
              </a:r>
              <a:r>
                <a:rPr lang="en-US" altLang="ko-KR" sz="1200" dirty="0">
                  <a:solidFill>
                    <a:schemeClr val="bg2"/>
                  </a:solidFill>
                  <a:latin typeface="맑은 고딕" pitchFamily="50" charset="-127"/>
                  <a:ea typeface="맑은 고딕" pitchFamily="50" charset="-127"/>
                  <a:sym typeface="Segoe" pitchFamily="34" charset="0"/>
                </a:rPr>
                <a:t>, </a:t>
              </a:r>
              <a:r>
                <a:rPr lang="ko-KR" altLang="en-US" sz="1200" dirty="0">
                  <a:solidFill>
                    <a:schemeClr val="bg2"/>
                  </a:solidFill>
                  <a:latin typeface="맑은 고딕" pitchFamily="50" charset="-127"/>
                  <a:ea typeface="맑은 고딕" pitchFamily="50" charset="-127"/>
                  <a:sym typeface="Segoe" pitchFamily="34" charset="0"/>
                </a:rPr>
                <a:t>검사를 통과하지 못한 클라이언트로부터의 통신을 </a:t>
              </a:r>
              <a:r>
                <a:rPr lang="ko-KR" altLang="en-US" sz="1200" dirty="0" err="1">
                  <a:solidFill>
                    <a:schemeClr val="bg2"/>
                  </a:solidFill>
                  <a:latin typeface="맑은 고딕" pitchFamily="50" charset="-127"/>
                  <a:ea typeface="맑은 고딕" pitchFamily="50" charset="-127"/>
                  <a:sym typeface="Segoe" pitchFamily="34" charset="0"/>
                </a:rPr>
                <a:t>필터링하여</a:t>
              </a:r>
              <a:r>
                <a:rPr lang="ko-KR" altLang="en-US" sz="1200" dirty="0">
                  <a:solidFill>
                    <a:schemeClr val="bg2"/>
                  </a:solidFill>
                  <a:latin typeface="맑은 고딕" pitchFamily="50" charset="-127"/>
                  <a:ea typeface="맑은 고딕" pitchFamily="50" charset="-127"/>
                  <a:sym typeface="Segoe" pitchFamily="34" charset="0"/>
                </a:rPr>
                <a:t> 제한</a:t>
              </a:r>
            </a:p>
          </p:txBody>
        </p:sp>
        <p:sp>
          <p:nvSpPr>
            <p:cNvPr id="42009" name="Rectangle 10"/>
            <p:cNvSpPr>
              <a:spLocks noChangeArrowheads="1"/>
            </p:cNvSpPr>
            <p:nvPr/>
          </p:nvSpPr>
          <p:spPr bwMode="auto">
            <a:xfrm>
              <a:off x="7067550" y="5200650"/>
              <a:ext cx="2198688" cy="1241425"/>
            </a:xfrm>
            <a:prstGeom prst="rect">
              <a:avLst/>
            </a:prstGeom>
            <a:solidFill>
              <a:srgbClr val="FFF4C5">
                <a:alpha val="70195"/>
              </a:srgbClr>
            </a:solidFill>
            <a:ln w="12700">
              <a:noFill/>
              <a:miter lim="800000"/>
              <a:headEnd/>
              <a:tailEnd/>
            </a:ln>
          </p:spPr>
          <p:txBody>
            <a:bodyPr lIns="90000" tIns="46800" rIns="90000" bIns="46800" anchor="ctr"/>
            <a:lstStyle/>
            <a:p>
              <a:pPr marL="88900" indent="-88900" eaLnBrk="0" fontAlgn="t" latinLnBrk="0" hangingPunct="0">
                <a:lnSpc>
                  <a:spcPct val="90000"/>
                </a:lnSpc>
                <a:buClr>
                  <a:schemeClr val="accent1"/>
                </a:buClr>
                <a:buSzPct val="85000"/>
                <a:buFont typeface="Wingdings" pitchFamily="2" charset="2"/>
                <a:buChar char="ü"/>
              </a:pPr>
              <a:r>
                <a:rPr lang="en-US" altLang="en-US" sz="1200">
                  <a:solidFill>
                    <a:schemeClr val="bg2"/>
                  </a:solidFill>
                  <a:latin typeface="맑은 고딕" pitchFamily="50" charset="-127"/>
                  <a:ea typeface="맑은 고딕" pitchFamily="50" charset="-127"/>
                  <a:sym typeface="Segoe"/>
                </a:rPr>
                <a:t>IP </a:t>
              </a:r>
              <a:r>
                <a:rPr lang="ko-KR" altLang="en-US" sz="1200">
                  <a:solidFill>
                    <a:schemeClr val="bg2"/>
                  </a:solidFill>
                  <a:latin typeface="맑은 고딕" pitchFamily="50" charset="-127"/>
                  <a:ea typeface="맑은 고딕" pitchFamily="50" charset="-127"/>
                  <a:sym typeface="Segoe"/>
                </a:rPr>
                <a:t>주소의 지정을 통해</a:t>
              </a:r>
              <a:r>
                <a:rPr lang="en-US" altLang="en-US" sz="1200">
                  <a:solidFill>
                    <a:schemeClr val="bg2"/>
                  </a:solidFill>
                  <a:latin typeface="맑은 고딕" pitchFamily="50" charset="-127"/>
                  <a:ea typeface="맑은 고딕" pitchFamily="50" charset="-127"/>
                  <a:sym typeface="Segoe"/>
                </a:rPr>
                <a:t>, </a:t>
              </a:r>
              <a:r>
                <a:rPr lang="ko-KR" altLang="en-US" sz="1200">
                  <a:solidFill>
                    <a:schemeClr val="bg2"/>
                  </a:solidFill>
                  <a:latin typeface="맑은 고딕" pitchFamily="50" charset="-127"/>
                  <a:ea typeface="맑은 고딕" pitchFamily="50" charset="-127"/>
                  <a:sym typeface="Segoe"/>
                </a:rPr>
                <a:t>필터링 하지 않는 서버를 설정</a:t>
              </a:r>
              <a:r>
                <a:rPr lang="en-US" altLang="ko-KR" sz="1200">
                  <a:solidFill>
                    <a:schemeClr val="bg2"/>
                  </a:solidFill>
                  <a:latin typeface="맑은 고딕" pitchFamily="50" charset="-127"/>
                  <a:ea typeface="맑은 고딕" pitchFamily="50" charset="-127"/>
                  <a:sym typeface="Segoe"/>
                </a:rPr>
                <a:t>.</a:t>
              </a:r>
              <a:endParaRPr lang="ko-KR" altLang="en-US" sz="1200">
                <a:solidFill>
                  <a:schemeClr val="bg2"/>
                </a:solidFill>
                <a:latin typeface="맑은 고딕" pitchFamily="50" charset="-127"/>
                <a:ea typeface="맑은 고딕" pitchFamily="50" charset="-127"/>
                <a:sym typeface="Segoe"/>
              </a:endParaRPr>
            </a:p>
          </p:txBody>
        </p:sp>
        <p:sp>
          <p:nvSpPr>
            <p:cNvPr id="42010" name="Text Box 7"/>
            <p:cNvSpPr txBox="1">
              <a:spLocks noChangeArrowheads="1"/>
            </p:cNvSpPr>
            <p:nvPr/>
          </p:nvSpPr>
          <p:spPr bwMode="auto">
            <a:xfrm>
              <a:off x="962025" y="5191125"/>
              <a:ext cx="698500" cy="1249363"/>
            </a:xfrm>
            <a:prstGeom prst="rect">
              <a:avLst/>
            </a:prstGeom>
            <a:solidFill>
              <a:srgbClr val="376FA7"/>
            </a:solidFill>
            <a:ln w="19050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>
                <a:spcBef>
                  <a:spcPct val="50000"/>
                </a:spcBef>
                <a:buClr>
                  <a:schemeClr val="accent1"/>
                </a:buClr>
              </a:pPr>
              <a:r>
                <a:rPr lang="en-US" altLang="ko-KR" sz="1200" b="1">
                  <a:solidFill>
                    <a:schemeClr val="bg2"/>
                  </a:solidFill>
                  <a:ea typeface="HY견고딕" pitchFamily="18" charset="-127"/>
                </a:rPr>
                <a:t>VPN</a:t>
              </a:r>
            </a:p>
          </p:txBody>
        </p:sp>
        <p:sp>
          <p:nvSpPr>
            <p:cNvPr id="28" name="Rectangle 3"/>
            <p:cNvSpPr>
              <a:spLocks noChangeArrowheads="1"/>
            </p:cNvSpPr>
            <p:nvPr/>
          </p:nvSpPr>
          <p:spPr bwMode="auto">
            <a:xfrm>
              <a:off x="3214134" y="1663477"/>
              <a:ext cx="1035971" cy="8883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algn="ctr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 eaLnBrk="0" fontAlgn="t" latinLnBrk="0" hangingPunct="0">
                <a:buClr>
                  <a:schemeClr val="accent1"/>
                </a:buClr>
                <a:defRPr/>
              </a:pPr>
              <a:r>
                <a:rPr lang="en-US" altLang="ko-KR" sz="1200" b="1" dirty="0">
                  <a:solidFill>
                    <a:schemeClr val="bg2"/>
                  </a:solidFill>
                  <a:latin typeface="맑은 고딕" pitchFamily="50" charset="-127"/>
                  <a:ea typeface="맑은 고딕" pitchFamily="50" charset="-127"/>
                </a:rPr>
                <a:t>Full IP </a:t>
              </a:r>
            </a:p>
            <a:p>
              <a:pPr algn="ctr" eaLnBrk="0" fontAlgn="t" latinLnBrk="0" hangingPunct="0">
                <a:buClr>
                  <a:schemeClr val="accent1"/>
                </a:buClr>
                <a:defRPr/>
              </a:pPr>
              <a:r>
                <a:rPr lang="ko-KR" altLang="en-US" sz="1200" b="1" dirty="0">
                  <a:solidFill>
                    <a:schemeClr val="bg2"/>
                  </a:solidFill>
                  <a:latin typeface="맑은 고딕" pitchFamily="50" charset="-127"/>
                  <a:ea typeface="맑은 고딕" pitchFamily="50" charset="-127"/>
                </a:rPr>
                <a:t>구성 제공 및</a:t>
              </a:r>
              <a:endParaRPr lang="en-US" altLang="ko-KR" sz="1200" b="1" dirty="0">
                <a:solidFill>
                  <a:schemeClr val="bg2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algn="ctr" eaLnBrk="0" fontAlgn="t" latinLnBrk="0" hangingPunct="0">
                <a:buClr>
                  <a:schemeClr val="accent1"/>
                </a:buClr>
                <a:defRPr/>
              </a:pPr>
              <a:r>
                <a:rPr lang="en-US" altLang="ko-KR" sz="1200" b="1" dirty="0">
                  <a:solidFill>
                    <a:schemeClr val="bg2"/>
                  </a:solidFill>
                  <a:latin typeface="맑은 고딕" pitchFamily="50" charset="-127"/>
                  <a:ea typeface="맑은 고딕" pitchFamily="50" charset="-127"/>
                </a:rPr>
                <a:t>Full Access</a:t>
              </a:r>
            </a:p>
          </p:txBody>
        </p:sp>
        <p:sp>
          <p:nvSpPr>
            <p:cNvPr id="29" name="Rectangle 4"/>
            <p:cNvSpPr>
              <a:spLocks noChangeArrowheads="1"/>
            </p:cNvSpPr>
            <p:nvPr/>
          </p:nvSpPr>
          <p:spPr bwMode="auto">
            <a:xfrm>
              <a:off x="3214134" y="2616630"/>
              <a:ext cx="1042174" cy="11490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algn="ctr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 eaLnBrk="0" fontAlgn="t" latinLnBrk="0" hangingPunct="0">
                <a:lnSpc>
                  <a:spcPct val="105000"/>
                </a:lnSpc>
                <a:buClr>
                  <a:schemeClr val="accent1"/>
                </a:buClr>
                <a:buFont typeface="Monotype Sorts" pitchFamily="2" charset="2"/>
                <a:buNone/>
                <a:defRPr/>
              </a:pPr>
              <a:r>
                <a:rPr lang="ko-KR" altLang="en-US" sz="1200" b="1" dirty="0">
                  <a:solidFill>
                    <a:schemeClr val="bg2"/>
                  </a:solidFill>
                  <a:latin typeface="맑은 고딕" pitchFamily="50" charset="-127"/>
                  <a:ea typeface="맑은 고딕" pitchFamily="50" charset="-127"/>
                </a:rPr>
                <a:t>신뢰된 </a:t>
              </a:r>
              <a:r>
                <a:rPr lang="en-US" altLang="ko-KR" sz="1200" b="1" dirty="0">
                  <a:solidFill>
                    <a:schemeClr val="bg2"/>
                  </a:solidFill>
                  <a:latin typeface="맑은 고딕" pitchFamily="50" charset="-127"/>
                  <a:ea typeface="맑은 고딕" pitchFamily="50" charset="-127"/>
                </a:rPr>
                <a:t>Peer</a:t>
              </a:r>
              <a:r>
                <a:rPr lang="ko-KR" altLang="en-US" sz="1200" b="1" dirty="0">
                  <a:solidFill>
                    <a:schemeClr val="bg2"/>
                  </a:solidFill>
                  <a:latin typeface="맑은 고딕" pitchFamily="50" charset="-127"/>
                  <a:ea typeface="맑은 고딕" pitchFamily="50" charset="-127"/>
                </a:rPr>
                <a:t>와</a:t>
              </a:r>
              <a:endParaRPr lang="en-US" altLang="ko-KR" sz="1200" b="1" dirty="0">
                <a:solidFill>
                  <a:schemeClr val="bg2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algn="ctr" eaLnBrk="0" fontAlgn="t" latinLnBrk="0" hangingPunct="0">
                <a:lnSpc>
                  <a:spcPct val="105000"/>
                </a:lnSpc>
                <a:buClr>
                  <a:schemeClr val="accent1"/>
                </a:buClr>
                <a:buFont typeface="Monotype Sorts" pitchFamily="2" charset="2"/>
                <a:buNone/>
                <a:defRPr/>
              </a:pPr>
              <a:r>
                <a:rPr lang="ko-KR" altLang="en-US" sz="1200" b="1" dirty="0">
                  <a:solidFill>
                    <a:schemeClr val="bg2"/>
                  </a:solidFill>
                  <a:latin typeface="맑은 고딕" pitchFamily="50" charset="-127"/>
                  <a:ea typeface="맑은 고딕" pitchFamily="50" charset="-127"/>
                </a:rPr>
                <a:t>통신 가능</a:t>
              </a:r>
              <a:endParaRPr lang="en-US" altLang="ko-KR" sz="1200" b="1" dirty="0">
                <a:solidFill>
                  <a:schemeClr val="bg2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0" name="Rectangle 9"/>
            <p:cNvSpPr>
              <a:spLocks noChangeArrowheads="1"/>
            </p:cNvSpPr>
            <p:nvPr/>
          </p:nvSpPr>
          <p:spPr bwMode="auto">
            <a:xfrm>
              <a:off x="3214134" y="3825508"/>
              <a:ext cx="1042174" cy="12852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algn="ctr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 eaLnBrk="0" fontAlgn="t" latinLnBrk="0" hangingPunct="0">
                <a:buClr>
                  <a:schemeClr val="accent1"/>
                </a:buClr>
                <a:defRPr/>
              </a:pPr>
              <a:r>
                <a:rPr lang="en-US" altLang="ko-KR" sz="1200" b="1" dirty="0">
                  <a:solidFill>
                    <a:schemeClr val="bg2"/>
                  </a:solidFill>
                </a:rPr>
                <a:t>Full Access</a:t>
              </a:r>
            </a:p>
          </p:txBody>
        </p:sp>
        <p:sp>
          <p:nvSpPr>
            <p:cNvPr id="42014" name="Rectangle 33"/>
            <p:cNvSpPr>
              <a:spLocks noChangeArrowheads="1"/>
            </p:cNvSpPr>
            <p:nvPr/>
          </p:nvSpPr>
          <p:spPr bwMode="auto">
            <a:xfrm>
              <a:off x="3227388" y="1344613"/>
              <a:ext cx="1028700" cy="261937"/>
            </a:xfrm>
            <a:prstGeom prst="rect">
              <a:avLst/>
            </a:prstGeom>
            <a:solidFill>
              <a:srgbClr val="376FA7"/>
            </a:solidFill>
            <a:ln w="19050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  <a:buClr>
                  <a:schemeClr val="tx2"/>
                </a:buClr>
                <a:buSzPct val="80000"/>
              </a:pPr>
              <a:r>
                <a:rPr lang="en-US" altLang="ko-KR" sz="1200" b="1" i="1">
                  <a:solidFill>
                    <a:schemeClr val="bg2"/>
                  </a:solidFill>
                  <a:ea typeface="HY견고딕" pitchFamily="18" charset="-127"/>
                </a:rPr>
                <a:t>“Healty”</a:t>
              </a:r>
            </a:p>
          </p:txBody>
        </p:sp>
        <p:sp>
          <p:nvSpPr>
            <p:cNvPr id="32" name="Rectangle 9"/>
            <p:cNvSpPr>
              <a:spLocks noChangeArrowheads="1"/>
            </p:cNvSpPr>
            <p:nvPr/>
          </p:nvSpPr>
          <p:spPr bwMode="auto">
            <a:xfrm>
              <a:off x="3217236" y="5182173"/>
              <a:ext cx="1042174" cy="125205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algn="ctr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 eaLnBrk="0" fontAlgn="t" latinLnBrk="0" hangingPunct="0">
                <a:buClr>
                  <a:schemeClr val="accent1"/>
                </a:buClr>
                <a:defRPr/>
              </a:pPr>
              <a:r>
                <a:rPr lang="en-US" altLang="ko-KR" sz="1200" b="1" dirty="0">
                  <a:solidFill>
                    <a:schemeClr val="bg2"/>
                  </a:solidFill>
                </a:rPr>
                <a:t>Full Access</a:t>
              </a:r>
            </a:p>
          </p:txBody>
        </p:sp>
      </p:grpSp>
      <p:sp>
        <p:nvSpPr>
          <p:cNvPr id="31" name="Title 24"/>
          <p:cNvSpPr>
            <a:spLocks/>
          </p:cNvSpPr>
          <p:nvPr/>
        </p:nvSpPr>
        <p:spPr bwMode="gray">
          <a:xfrm>
            <a:off x="643304" y="214290"/>
            <a:ext cx="780024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584575" indent="-3584575" defTabSz="7607300" eaLnBrk="0" fontAlgn="t" latinLnBrk="0" hangingPunct="0">
              <a:lnSpc>
                <a:spcPct val="90000"/>
              </a:lnSpc>
              <a:buClr>
                <a:schemeClr val="accent1"/>
              </a:buClr>
              <a:buFont typeface="Monotype Sorts"/>
              <a:buNone/>
              <a:tabLst>
                <a:tab pos="8289925" algn="r"/>
              </a:tabLst>
              <a:defRPr/>
            </a:pPr>
            <a:r>
              <a:rPr lang="en-US" altLang="ko-KR" sz="3200" spc="-150" dirty="0"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latin typeface="맑은 고딕" pitchFamily="50" charset="-127"/>
                <a:ea typeface="맑은 고딕" pitchFamily="50" charset="-127"/>
                <a:cs typeface="Segoe UI" pitchFamily="34" charset="0"/>
              </a:rPr>
              <a:t>Network Access Protection</a:t>
            </a:r>
            <a:r>
              <a:rPr lang="ko-KR" altLang="en-US" sz="3200" spc="-150" dirty="0"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latin typeface="맑은 고딕" pitchFamily="50" charset="-127"/>
                <a:ea typeface="맑은 고딕" pitchFamily="50" charset="-127"/>
                <a:cs typeface="Segoe UI" pitchFamily="34" charset="0"/>
              </a:rPr>
              <a:t> 적용 옵션</a:t>
            </a:r>
            <a:endParaRPr lang="en-US" altLang="ko-KR" sz="3200" spc="-150" dirty="0">
              <a:gradFill flip="none" rotWithShape="1">
                <a:gsLst>
                  <a:gs pos="28000">
                    <a:srgbClr val="FEF9DA"/>
                  </a:gs>
                  <a:gs pos="52000">
                    <a:srgbClr val="FCE974"/>
                  </a:gs>
                  <a:gs pos="68000">
                    <a:srgbClr val="F79A1D"/>
                  </a:gs>
                </a:gsLst>
                <a:lin ang="5400000" scaled="1"/>
                <a:tileRect/>
              </a:gradFill>
              <a:effectLst>
                <a:outerShdw blurRad="88900" dist="12700" dir="2700000" algn="tl" rotWithShape="0">
                  <a:prstClr val="black"/>
                </a:outerShdw>
              </a:effectLst>
              <a:latin typeface="맑은 고딕" pitchFamily="50" charset="-127"/>
              <a:ea typeface="맑은 고딕" pitchFamily="50" charset="-127"/>
              <a:cs typeface="Segoe UI" pitchFamily="34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3"/>
          <p:cNvSpPr>
            <a:spLocks noChangeArrowheads="1"/>
          </p:cNvSpPr>
          <p:nvPr/>
        </p:nvSpPr>
        <p:spPr bwMode="auto">
          <a:xfrm>
            <a:off x="764931" y="926411"/>
            <a:ext cx="7685943" cy="430887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altLang="ko-KR" sz="140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Identity &amp; 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액세스 관리와 관련된 다양한 서비스를 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Active Directory 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서비스로 통합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 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단일화된 아키텍처 아래 각 서비스의 연동을 강화하여 향상된 배포 및 관리성을 제공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</a:t>
            </a:r>
          </a:p>
        </p:txBody>
      </p:sp>
      <p:sp>
        <p:nvSpPr>
          <p:cNvPr id="43011" name="Line 8"/>
          <p:cNvSpPr>
            <a:spLocks noChangeShapeType="1"/>
          </p:cNvSpPr>
          <p:nvPr/>
        </p:nvSpPr>
        <p:spPr bwMode="auto">
          <a:xfrm>
            <a:off x="714348" y="698500"/>
            <a:ext cx="7690338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1" name="Title 24"/>
          <p:cNvSpPr>
            <a:spLocks/>
          </p:cNvSpPr>
          <p:nvPr/>
        </p:nvSpPr>
        <p:spPr bwMode="gray">
          <a:xfrm>
            <a:off x="643304" y="214290"/>
            <a:ext cx="780024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584575" indent="-3584575" defTabSz="7607300" eaLnBrk="0" fontAlgn="t" latinLnBrk="0" hangingPunct="0">
              <a:lnSpc>
                <a:spcPct val="90000"/>
              </a:lnSpc>
              <a:buClr>
                <a:schemeClr val="accent1"/>
              </a:buClr>
              <a:buFont typeface="Monotype Sorts"/>
              <a:buNone/>
              <a:tabLst>
                <a:tab pos="8289925" algn="r"/>
              </a:tabLst>
              <a:defRPr/>
            </a:pPr>
            <a:r>
              <a:rPr lang="en-US" altLang="ko-KR" sz="3600" spc="-150" dirty="0"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latin typeface="맑은 고딕" pitchFamily="50" charset="-127"/>
                <a:ea typeface="맑은 고딕" pitchFamily="50" charset="-127"/>
                <a:cs typeface="Segoe UI" pitchFamily="34" charset="0"/>
              </a:rPr>
              <a:t>Active Directory Services</a:t>
            </a:r>
          </a:p>
        </p:txBody>
      </p:sp>
      <p:sp>
        <p:nvSpPr>
          <p:cNvPr id="43013" name="AutoShape 2"/>
          <p:cNvSpPr>
            <a:spLocks noChangeArrowheads="1"/>
          </p:cNvSpPr>
          <p:nvPr/>
        </p:nvSpPr>
        <p:spPr bwMode="auto">
          <a:xfrm flipH="1">
            <a:off x="1267559" y="1620838"/>
            <a:ext cx="7293219" cy="4697412"/>
          </a:xfrm>
          <a:prstGeom prst="homePlate">
            <a:avLst>
              <a:gd name="adj" fmla="val 19210"/>
            </a:avLst>
          </a:prstGeom>
          <a:solidFill>
            <a:srgbClr val="CDD6DF"/>
          </a:solidFill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ko-KR" altLang="en-US" sz="9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3014" name="Rectangle 5"/>
          <p:cNvSpPr>
            <a:spLocks noChangeArrowheads="1"/>
          </p:cNvSpPr>
          <p:nvPr/>
        </p:nvSpPr>
        <p:spPr bwMode="auto">
          <a:xfrm>
            <a:off x="2158512" y="1760539"/>
            <a:ext cx="2113085" cy="839787"/>
          </a:xfrm>
          <a:prstGeom prst="rect">
            <a:avLst/>
          </a:prstGeom>
          <a:solidFill>
            <a:schemeClr val="bg1"/>
          </a:solidFill>
          <a:ln w="28575" algn="ctr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marL="396875" indent="-396875" algn="ctr" defTabSz="663575" eaLnBrk="0" latinLnBrk="0" hangingPunct="0">
              <a:lnSpc>
                <a:spcPct val="85000"/>
              </a:lnSpc>
              <a:spcBef>
                <a:spcPct val="15000"/>
              </a:spcBef>
              <a:buClr>
                <a:schemeClr val="tx2"/>
              </a:buClr>
              <a:buSzPct val="110000"/>
            </a:pPr>
            <a:r>
              <a:rPr kumimoji="0" lang="en-US" altLang="ko-KR" sz="1400" b="1" dirty="0">
                <a:solidFill>
                  <a:schemeClr val="bg2"/>
                </a:solidFill>
                <a:latin typeface="맑은 고딕" pitchFamily="50" charset="-127"/>
                <a:ea typeface="맑은 고딕" pitchFamily="50" charset="-127"/>
              </a:rPr>
              <a:t>Active Directory </a:t>
            </a:r>
          </a:p>
          <a:p>
            <a:pPr marL="396875" indent="-396875" algn="ctr" defTabSz="663575" eaLnBrk="0" latinLnBrk="0" hangingPunct="0">
              <a:lnSpc>
                <a:spcPct val="85000"/>
              </a:lnSpc>
              <a:spcBef>
                <a:spcPct val="15000"/>
              </a:spcBef>
              <a:buClr>
                <a:schemeClr val="tx2"/>
              </a:buClr>
              <a:buSzPct val="110000"/>
            </a:pPr>
            <a:r>
              <a:rPr kumimoji="0" lang="en-US" altLang="ko-KR" sz="1400" b="1" dirty="0">
                <a:solidFill>
                  <a:schemeClr val="bg2"/>
                </a:solidFill>
                <a:latin typeface="맑은 고딕" pitchFamily="50" charset="-127"/>
                <a:ea typeface="맑은 고딕" pitchFamily="50" charset="-127"/>
              </a:rPr>
              <a:t>Domain Services </a:t>
            </a:r>
          </a:p>
          <a:p>
            <a:pPr marL="396875" indent="-396875" algn="ctr" defTabSz="663575" eaLnBrk="0" latinLnBrk="0" hangingPunct="0">
              <a:lnSpc>
                <a:spcPct val="85000"/>
              </a:lnSpc>
              <a:spcBef>
                <a:spcPct val="15000"/>
              </a:spcBef>
              <a:buClr>
                <a:schemeClr val="tx2"/>
              </a:buClr>
              <a:buSzPct val="110000"/>
            </a:pPr>
            <a:r>
              <a:rPr kumimoji="0" lang="en-US" altLang="ko-KR" sz="1400" b="1" dirty="0">
                <a:solidFill>
                  <a:schemeClr val="bg2"/>
                </a:solidFill>
                <a:latin typeface="맑은 고딕" pitchFamily="50" charset="-127"/>
                <a:ea typeface="맑은 고딕" pitchFamily="50" charset="-127"/>
              </a:rPr>
              <a:t>(AD DS)</a:t>
            </a:r>
            <a:endParaRPr lang="ko-KR" altLang="en-US" sz="1400" b="1" dirty="0">
              <a:solidFill>
                <a:schemeClr val="bg2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4387362" y="1760539"/>
            <a:ext cx="4082562" cy="83978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marL="396875" indent="-396875" defTabSz="663575" eaLnBrk="0" latinLnBrk="0" hangingPunct="0">
              <a:spcBef>
                <a:spcPct val="15000"/>
              </a:spcBef>
              <a:buClr>
                <a:srgbClr val="292929"/>
              </a:buClr>
              <a:buSzPct val="110000"/>
              <a:defRPr/>
            </a:pPr>
            <a:r>
              <a:rPr kumimoji="0" lang="ko-KR" altLang="en-US" sz="1200" dirty="0">
                <a:latin typeface="맑은 고딕" pitchFamily="50" charset="-127"/>
                <a:ea typeface="맑은 고딕" pitchFamily="50" charset="-127"/>
              </a:rPr>
              <a:t>도메인 서비스　</a:t>
            </a:r>
          </a:p>
          <a:p>
            <a:pPr marL="280988" indent="-280988" defTabSz="663575" eaLnBrk="0" latinLnBrk="0" hangingPunct="0">
              <a:spcBef>
                <a:spcPct val="20000"/>
              </a:spcBef>
              <a:buClr>
                <a:srgbClr val="292929"/>
              </a:buClr>
              <a:buSzPct val="85000"/>
              <a:buFontTx/>
              <a:buBlip>
                <a:blip r:embed="rId3"/>
              </a:buBlip>
              <a:defRPr/>
            </a:pPr>
            <a:r>
              <a:rPr kumimoji="0" lang="ko-KR" altLang="en-US" sz="1050" dirty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기존의 </a:t>
            </a:r>
            <a:r>
              <a:rPr kumimoji="0" lang="en-US" altLang="ko-KR" sz="1050" dirty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Active Directory</a:t>
            </a:r>
            <a:endParaRPr kumimoji="0" lang="en-US" altLang="ja-JP" sz="1050" dirty="0">
              <a:latin typeface="맑은 고딕" pitchFamily="50" charset="-127"/>
              <a:ea typeface="맑은 고딕" pitchFamily="50" charset="-127"/>
              <a:cs typeface="Tahoma" pitchFamily="34" charset="0"/>
            </a:endParaRPr>
          </a:p>
          <a:p>
            <a:pPr marL="280988" indent="-280988" defTabSz="663575" eaLnBrk="0" latinLnBrk="0" hangingPunct="0">
              <a:spcBef>
                <a:spcPct val="20000"/>
              </a:spcBef>
              <a:buClr>
                <a:srgbClr val="292929"/>
              </a:buClr>
              <a:buSzPct val="85000"/>
              <a:buFontTx/>
              <a:buBlip>
                <a:blip r:embed="rId3"/>
              </a:buBlip>
              <a:defRPr/>
            </a:pPr>
            <a:r>
              <a:rPr kumimoji="0" lang="ko-KR" altLang="en-US" sz="1050" dirty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보안 및 유연성의 강화</a:t>
            </a:r>
            <a:endParaRPr kumimoji="0" lang="en-US" altLang="ja-JP" sz="1050" dirty="0">
              <a:latin typeface="맑은 고딕" pitchFamily="50" charset="-127"/>
              <a:ea typeface="맑은 고딕" pitchFamily="50" charset="-127"/>
              <a:cs typeface="Tahoma" pitchFamily="34" charset="0"/>
            </a:endParaRPr>
          </a:p>
        </p:txBody>
      </p:sp>
      <p:sp>
        <p:nvSpPr>
          <p:cNvPr id="43016" name="Rectangle 9"/>
          <p:cNvSpPr>
            <a:spLocks noChangeArrowheads="1"/>
          </p:cNvSpPr>
          <p:nvPr/>
        </p:nvSpPr>
        <p:spPr bwMode="auto">
          <a:xfrm>
            <a:off x="2158513" y="1760539"/>
            <a:ext cx="290146" cy="301625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altLang="ko-KR" sz="80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</a:p>
        </p:txBody>
      </p:sp>
      <p:sp>
        <p:nvSpPr>
          <p:cNvPr id="43017" name="Oval 13"/>
          <p:cNvSpPr>
            <a:spLocks noChangeArrowheads="1"/>
          </p:cNvSpPr>
          <p:nvPr/>
        </p:nvSpPr>
        <p:spPr bwMode="auto">
          <a:xfrm>
            <a:off x="550985" y="3249613"/>
            <a:ext cx="1397977" cy="1441450"/>
          </a:xfrm>
          <a:prstGeom prst="ellipse">
            <a:avLst/>
          </a:prstGeom>
          <a:solidFill>
            <a:schemeClr val="folHlink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lnSpc>
                <a:spcPct val="120000"/>
              </a:lnSpc>
            </a:pPr>
            <a:r>
              <a:rPr lang="en-US" altLang="ko-KR" sz="1200" b="1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Active Directory </a:t>
            </a:r>
          </a:p>
          <a:p>
            <a:pPr algn="ctr">
              <a:lnSpc>
                <a:spcPct val="120000"/>
              </a:lnSpc>
            </a:pPr>
            <a:r>
              <a:rPr lang="en-US" altLang="ko-KR" sz="1200" b="1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Service</a:t>
            </a:r>
            <a:endParaRPr lang="ko-KR" altLang="en-US" sz="1200" b="1">
              <a:solidFill>
                <a:srgbClr val="FFFF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3018" name="Rectangle 5"/>
          <p:cNvSpPr>
            <a:spLocks noChangeArrowheads="1"/>
          </p:cNvSpPr>
          <p:nvPr/>
        </p:nvSpPr>
        <p:spPr bwMode="auto">
          <a:xfrm>
            <a:off x="2151185" y="2644775"/>
            <a:ext cx="2113085" cy="839788"/>
          </a:xfrm>
          <a:prstGeom prst="rect">
            <a:avLst/>
          </a:prstGeom>
          <a:solidFill>
            <a:schemeClr val="bg1"/>
          </a:solidFill>
          <a:ln w="28575" algn="ctr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marL="396875" indent="-396875" algn="ctr" defTabSz="663575" eaLnBrk="0" latinLnBrk="0" hangingPunct="0">
              <a:lnSpc>
                <a:spcPct val="85000"/>
              </a:lnSpc>
              <a:spcBef>
                <a:spcPct val="15000"/>
              </a:spcBef>
              <a:buClr>
                <a:schemeClr val="tx2"/>
              </a:buClr>
              <a:buSzPct val="110000"/>
            </a:pPr>
            <a:r>
              <a:rPr kumimoji="0" lang="en-US" altLang="ko-KR" sz="1400" b="1">
                <a:solidFill>
                  <a:schemeClr val="bg2"/>
                </a:solidFill>
                <a:latin typeface="맑은 고딕" pitchFamily="50" charset="-127"/>
                <a:ea typeface="맑은 고딕" pitchFamily="50" charset="-127"/>
              </a:rPr>
              <a:t>Active Directory </a:t>
            </a:r>
          </a:p>
          <a:p>
            <a:pPr marL="396875" indent="-396875" algn="ctr" defTabSz="663575" eaLnBrk="0" latinLnBrk="0" hangingPunct="0">
              <a:lnSpc>
                <a:spcPct val="85000"/>
              </a:lnSpc>
              <a:spcBef>
                <a:spcPct val="15000"/>
              </a:spcBef>
              <a:buClr>
                <a:schemeClr val="tx2"/>
              </a:buClr>
              <a:buSzPct val="110000"/>
            </a:pPr>
            <a:r>
              <a:rPr kumimoji="0" lang="en-US" altLang="ko-KR" sz="1400" b="1">
                <a:solidFill>
                  <a:schemeClr val="bg2"/>
                </a:solidFill>
                <a:latin typeface="맑은 고딕" pitchFamily="50" charset="-127"/>
                <a:ea typeface="맑은 고딕" pitchFamily="50" charset="-127"/>
              </a:rPr>
              <a:t>Certificate Services </a:t>
            </a:r>
          </a:p>
          <a:p>
            <a:pPr marL="396875" indent="-396875" algn="ctr" defTabSz="663575" eaLnBrk="0" latinLnBrk="0" hangingPunct="0">
              <a:lnSpc>
                <a:spcPct val="85000"/>
              </a:lnSpc>
              <a:spcBef>
                <a:spcPct val="15000"/>
              </a:spcBef>
              <a:buClr>
                <a:schemeClr val="tx2"/>
              </a:buClr>
              <a:buSzPct val="110000"/>
            </a:pPr>
            <a:r>
              <a:rPr kumimoji="0" lang="en-US" altLang="ko-KR" sz="1400" b="1">
                <a:solidFill>
                  <a:schemeClr val="bg2"/>
                </a:solidFill>
                <a:latin typeface="맑은 고딕" pitchFamily="50" charset="-127"/>
                <a:ea typeface="맑은 고딕" pitchFamily="50" charset="-127"/>
              </a:rPr>
              <a:t>(AD CS)</a:t>
            </a:r>
          </a:p>
        </p:txBody>
      </p:sp>
      <p:sp>
        <p:nvSpPr>
          <p:cNvPr id="46" name="Rectangle 6"/>
          <p:cNvSpPr>
            <a:spLocks noChangeArrowheads="1"/>
          </p:cNvSpPr>
          <p:nvPr/>
        </p:nvSpPr>
        <p:spPr bwMode="auto">
          <a:xfrm>
            <a:off x="4380035" y="2644775"/>
            <a:ext cx="4082562" cy="83978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marL="396875" indent="-396875" defTabSz="663575" eaLnBrk="0" latinLnBrk="0" hangingPunct="0">
              <a:spcBef>
                <a:spcPct val="15000"/>
              </a:spcBef>
              <a:buClr>
                <a:schemeClr val="tx2"/>
              </a:buClr>
              <a:buSzPct val="110000"/>
              <a:defRPr/>
            </a:pPr>
            <a:r>
              <a:rPr kumimoji="0" lang="ko-KR" altLang="en-US" sz="1200" dirty="0">
                <a:latin typeface="맑은 고딕" pitchFamily="50" charset="-127"/>
                <a:ea typeface="맑은 고딕" pitchFamily="50" charset="-127"/>
              </a:rPr>
              <a:t>인증서의 발급 및 관리</a:t>
            </a:r>
          </a:p>
          <a:p>
            <a:pPr marL="280988" lvl="1" indent="-280988" defTabSz="663575" eaLnBrk="0" latinLnBrk="0" hangingPunct="0">
              <a:spcBef>
                <a:spcPct val="20000"/>
              </a:spcBef>
              <a:buClr>
                <a:srgbClr val="292929"/>
              </a:buClr>
              <a:buSzPct val="85000"/>
              <a:buFontTx/>
              <a:buBlip>
                <a:blip r:embed="rId3"/>
              </a:buBlip>
              <a:defRPr/>
            </a:pPr>
            <a:r>
              <a:rPr kumimoji="0" lang="ko-KR" altLang="en-US" sz="1050" dirty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인증서 서비스 기능</a:t>
            </a:r>
          </a:p>
          <a:p>
            <a:pPr marL="280988" lvl="1" indent="-280988" defTabSz="663575" eaLnBrk="0" latinLnBrk="0" hangingPunct="0">
              <a:spcBef>
                <a:spcPct val="20000"/>
              </a:spcBef>
              <a:buClr>
                <a:srgbClr val="292929"/>
              </a:buClr>
              <a:buSzPct val="85000"/>
              <a:buFontTx/>
              <a:buBlip>
                <a:blip r:embed="rId3"/>
              </a:buBlip>
              <a:defRPr/>
            </a:pPr>
            <a:r>
              <a:rPr kumimoji="0" lang="ko-KR" altLang="en-US" sz="1050" dirty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엔터프라이즈 환경을 위한 기능 강화</a:t>
            </a:r>
          </a:p>
        </p:txBody>
      </p:sp>
      <p:sp>
        <p:nvSpPr>
          <p:cNvPr id="43020" name="Rectangle 9"/>
          <p:cNvSpPr>
            <a:spLocks noChangeArrowheads="1"/>
          </p:cNvSpPr>
          <p:nvPr/>
        </p:nvSpPr>
        <p:spPr bwMode="auto">
          <a:xfrm>
            <a:off x="2151185" y="2644776"/>
            <a:ext cx="290146" cy="303213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altLang="ko-KR" sz="80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</a:p>
        </p:txBody>
      </p:sp>
      <p:sp>
        <p:nvSpPr>
          <p:cNvPr id="43021" name="Rectangle 5"/>
          <p:cNvSpPr>
            <a:spLocks noChangeArrowheads="1"/>
          </p:cNvSpPr>
          <p:nvPr/>
        </p:nvSpPr>
        <p:spPr bwMode="auto">
          <a:xfrm>
            <a:off x="2151185" y="3538539"/>
            <a:ext cx="2113085" cy="839787"/>
          </a:xfrm>
          <a:prstGeom prst="rect">
            <a:avLst/>
          </a:prstGeom>
          <a:solidFill>
            <a:schemeClr val="bg1"/>
          </a:solidFill>
          <a:ln w="28575" algn="ctr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marL="396875" indent="-396875" algn="ctr" defTabSz="663575" eaLnBrk="0" latinLnBrk="0" hangingPunct="0">
              <a:lnSpc>
                <a:spcPct val="85000"/>
              </a:lnSpc>
              <a:spcBef>
                <a:spcPct val="15000"/>
              </a:spcBef>
              <a:buClr>
                <a:schemeClr val="tx2"/>
              </a:buClr>
              <a:buSzPct val="110000"/>
            </a:pPr>
            <a:r>
              <a:rPr kumimoji="0" lang="en-US" altLang="ko-KR" sz="1400" b="1">
                <a:solidFill>
                  <a:schemeClr val="bg2"/>
                </a:solidFill>
                <a:latin typeface="맑은 고딕" pitchFamily="50" charset="-127"/>
                <a:ea typeface="맑은 고딕" pitchFamily="50" charset="-127"/>
              </a:rPr>
              <a:t>Active Directory </a:t>
            </a:r>
          </a:p>
          <a:p>
            <a:pPr marL="396875" indent="-396875" algn="ctr" defTabSz="663575" eaLnBrk="0" latinLnBrk="0" hangingPunct="0">
              <a:lnSpc>
                <a:spcPct val="85000"/>
              </a:lnSpc>
              <a:spcBef>
                <a:spcPct val="15000"/>
              </a:spcBef>
              <a:buClr>
                <a:schemeClr val="tx2"/>
              </a:buClr>
              <a:buSzPct val="110000"/>
            </a:pPr>
            <a:r>
              <a:rPr kumimoji="0" lang="en-US" altLang="ko-KR" sz="1400" b="1">
                <a:solidFill>
                  <a:schemeClr val="bg2"/>
                </a:solidFill>
                <a:latin typeface="맑은 고딕" pitchFamily="50" charset="-127"/>
                <a:ea typeface="맑은 고딕" pitchFamily="50" charset="-127"/>
              </a:rPr>
              <a:t>Federation Services </a:t>
            </a:r>
          </a:p>
          <a:p>
            <a:pPr marL="396875" indent="-396875" algn="ctr" defTabSz="663575" eaLnBrk="0" latinLnBrk="0" hangingPunct="0">
              <a:lnSpc>
                <a:spcPct val="85000"/>
              </a:lnSpc>
              <a:spcBef>
                <a:spcPct val="15000"/>
              </a:spcBef>
              <a:buClr>
                <a:schemeClr val="tx2"/>
              </a:buClr>
              <a:buSzPct val="110000"/>
            </a:pPr>
            <a:r>
              <a:rPr kumimoji="0" lang="en-US" altLang="ko-KR" sz="1400" b="1">
                <a:solidFill>
                  <a:schemeClr val="bg2"/>
                </a:solidFill>
                <a:latin typeface="맑은 고딕" pitchFamily="50" charset="-127"/>
                <a:ea typeface="맑은 고딕" pitchFamily="50" charset="-127"/>
              </a:rPr>
              <a:t>(AD FS)</a:t>
            </a:r>
          </a:p>
        </p:txBody>
      </p:sp>
      <p:sp>
        <p:nvSpPr>
          <p:cNvPr id="49" name="Rectangle 6"/>
          <p:cNvSpPr>
            <a:spLocks noChangeArrowheads="1"/>
          </p:cNvSpPr>
          <p:nvPr/>
        </p:nvSpPr>
        <p:spPr bwMode="auto">
          <a:xfrm>
            <a:off x="4380035" y="3538539"/>
            <a:ext cx="4082562" cy="83978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marL="396875" indent="-396875" defTabSz="663575" eaLnBrk="0" latinLnBrk="0" hangingPunct="0">
              <a:spcBef>
                <a:spcPct val="15000"/>
              </a:spcBef>
              <a:buClr>
                <a:schemeClr val="tx2"/>
              </a:buClr>
              <a:buSzPct val="110000"/>
              <a:defRPr/>
            </a:pPr>
            <a:r>
              <a:rPr kumimoji="0" lang="ko-KR" altLang="en-US" sz="1200" dirty="0">
                <a:latin typeface="맑은 고딕" pitchFamily="50" charset="-127"/>
                <a:ea typeface="맑은 고딕" pitchFamily="50" charset="-127"/>
              </a:rPr>
              <a:t>조직을 넘은 다른 인증 기반의 제휴</a:t>
            </a:r>
          </a:p>
          <a:p>
            <a:pPr marL="280988" lvl="1" indent="-280988" defTabSz="663575" eaLnBrk="0" latinLnBrk="0" hangingPunct="0">
              <a:spcBef>
                <a:spcPct val="20000"/>
              </a:spcBef>
              <a:buClr>
                <a:srgbClr val="292929"/>
              </a:buClr>
              <a:buSzPct val="85000"/>
              <a:buFontTx/>
              <a:buBlip>
                <a:blip r:embed="rId3"/>
              </a:buBlip>
              <a:defRPr/>
            </a:pPr>
            <a:r>
              <a:rPr kumimoji="0" lang="en-US" altLang="en-US" sz="1050" dirty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WS-Federation , WS-Security </a:t>
            </a:r>
            <a:r>
              <a:rPr kumimoji="0" lang="ko-KR" altLang="en-US" sz="1050" dirty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기반의</a:t>
            </a:r>
            <a:r>
              <a:rPr kumimoji="0" lang="en-US" altLang="en-US" sz="1050" dirty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 </a:t>
            </a:r>
            <a:r>
              <a:rPr kumimoji="0" lang="ko-KR" altLang="en-US" sz="1050" dirty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상호 연결성</a:t>
            </a:r>
            <a:endParaRPr kumimoji="0" lang="en-US" altLang="en-US" sz="1050" dirty="0">
              <a:latin typeface="맑은 고딕" pitchFamily="50" charset="-127"/>
              <a:ea typeface="맑은 고딕" pitchFamily="50" charset="-127"/>
              <a:cs typeface="Tahoma" pitchFamily="34" charset="0"/>
            </a:endParaRPr>
          </a:p>
          <a:p>
            <a:pPr marL="280988" lvl="1" indent="-280988" defTabSz="663575" eaLnBrk="0" latinLnBrk="0" hangingPunct="0">
              <a:spcBef>
                <a:spcPct val="20000"/>
              </a:spcBef>
              <a:buClr>
                <a:srgbClr val="292929"/>
              </a:buClr>
              <a:buSzPct val="85000"/>
              <a:buFontTx/>
              <a:buBlip>
                <a:blip r:embed="rId3"/>
              </a:buBlip>
              <a:defRPr/>
            </a:pPr>
            <a:r>
              <a:rPr kumimoji="0" lang="en-US" altLang="ja-JP" sz="1050" dirty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HTTPs </a:t>
            </a:r>
            <a:r>
              <a:rPr kumimoji="0" lang="ko-KR" altLang="en-US" sz="1050" dirty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기반의 </a:t>
            </a:r>
            <a:r>
              <a:rPr kumimoji="0" lang="en-US" altLang="ko-KR" sz="1050" dirty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Federation</a:t>
            </a:r>
            <a:endParaRPr kumimoji="0" lang="en-US" altLang="ja-JP" sz="1050" dirty="0">
              <a:latin typeface="맑은 고딕" pitchFamily="50" charset="-127"/>
              <a:ea typeface="맑은 고딕" pitchFamily="50" charset="-127"/>
              <a:cs typeface="Tahoma" pitchFamily="34" charset="0"/>
            </a:endParaRPr>
          </a:p>
        </p:txBody>
      </p:sp>
      <p:sp>
        <p:nvSpPr>
          <p:cNvPr id="43023" name="Rectangle 9"/>
          <p:cNvSpPr>
            <a:spLocks noChangeArrowheads="1"/>
          </p:cNvSpPr>
          <p:nvPr/>
        </p:nvSpPr>
        <p:spPr bwMode="auto">
          <a:xfrm>
            <a:off x="2151185" y="3538539"/>
            <a:ext cx="290146" cy="301625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altLang="ko-KR" sz="80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3</a:t>
            </a:r>
          </a:p>
        </p:txBody>
      </p:sp>
      <p:sp>
        <p:nvSpPr>
          <p:cNvPr id="43024" name="Rectangle 5"/>
          <p:cNvSpPr>
            <a:spLocks noChangeArrowheads="1"/>
          </p:cNvSpPr>
          <p:nvPr/>
        </p:nvSpPr>
        <p:spPr bwMode="auto">
          <a:xfrm>
            <a:off x="2158512" y="4422775"/>
            <a:ext cx="2113085" cy="839788"/>
          </a:xfrm>
          <a:prstGeom prst="rect">
            <a:avLst/>
          </a:prstGeom>
          <a:solidFill>
            <a:schemeClr val="bg1"/>
          </a:solidFill>
          <a:ln w="28575" algn="ctr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marL="396875" indent="-396875" algn="ctr" defTabSz="663575" eaLnBrk="0" latinLnBrk="0" hangingPunct="0">
              <a:lnSpc>
                <a:spcPct val="85000"/>
              </a:lnSpc>
              <a:spcBef>
                <a:spcPct val="15000"/>
              </a:spcBef>
              <a:buClr>
                <a:schemeClr val="tx2"/>
              </a:buClr>
              <a:buSzPct val="110000"/>
            </a:pPr>
            <a:r>
              <a:rPr kumimoji="0" lang="en-US" altLang="ko-KR" sz="1200" b="1" dirty="0">
                <a:solidFill>
                  <a:schemeClr val="bg2"/>
                </a:solidFill>
                <a:latin typeface="맑은 고딕" pitchFamily="50" charset="-127"/>
                <a:ea typeface="맑은 고딕" pitchFamily="50" charset="-127"/>
              </a:rPr>
              <a:t>Active Directory</a:t>
            </a:r>
          </a:p>
          <a:p>
            <a:pPr marL="396875" indent="-396875" algn="ctr" defTabSz="663575" eaLnBrk="0" latinLnBrk="0" hangingPunct="0">
              <a:lnSpc>
                <a:spcPct val="85000"/>
              </a:lnSpc>
              <a:spcBef>
                <a:spcPct val="15000"/>
              </a:spcBef>
              <a:buClr>
                <a:schemeClr val="tx2"/>
              </a:buClr>
              <a:buSzPct val="110000"/>
            </a:pPr>
            <a:r>
              <a:rPr kumimoji="0" lang="en-US" altLang="ko-KR" sz="1200" b="1" dirty="0">
                <a:solidFill>
                  <a:schemeClr val="bg2"/>
                </a:solidFill>
                <a:latin typeface="맑은 고딕" pitchFamily="50" charset="-127"/>
                <a:ea typeface="맑은 고딕" pitchFamily="50" charset="-127"/>
              </a:rPr>
              <a:t>Lightweight Directory Services </a:t>
            </a:r>
          </a:p>
          <a:p>
            <a:pPr marL="396875" indent="-396875" algn="ctr" defTabSz="663575" eaLnBrk="0" latinLnBrk="0" hangingPunct="0">
              <a:lnSpc>
                <a:spcPct val="85000"/>
              </a:lnSpc>
              <a:spcBef>
                <a:spcPct val="15000"/>
              </a:spcBef>
              <a:buClr>
                <a:schemeClr val="tx2"/>
              </a:buClr>
              <a:buSzPct val="110000"/>
            </a:pPr>
            <a:r>
              <a:rPr kumimoji="0" lang="en-US" altLang="ko-KR" sz="1200" b="1" dirty="0">
                <a:solidFill>
                  <a:schemeClr val="bg2"/>
                </a:solidFill>
                <a:latin typeface="맑은 고딕" pitchFamily="50" charset="-127"/>
                <a:ea typeface="맑은 고딕" pitchFamily="50" charset="-127"/>
              </a:rPr>
              <a:t>(AD LDS)</a:t>
            </a:r>
          </a:p>
        </p:txBody>
      </p:sp>
      <p:sp>
        <p:nvSpPr>
          <p:cNvPr id="52" name="Rectangle 6"/>
          <p:cNvSpPr>
            <a:spLocks noChangeArrowheads="1"/>
          </p:cNvSpPr>
          <p:nvPr/>
        </p:nvSpPr>
        <p:spPr bwMode="auto">
          <a:xfrm>
            <a:off x="4387362" y="4422775"/>
            <a:ext cx="4082562" cy="83978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marL="396875" indent="-396875" defTabSz="663575" eaLnBrk="0" latinLnBrk="0" hangingPunct="0">
              <a:spcBef>
                <a:spcPct val="15000"/>
              </a:spcBef>
              <a:buClr>
                <a:schemeClr val="tx2"/>
              </a:buClr>
              <a:buSzPct val="110000"/>
              <a:defRPr/>
            </a:pPr>
            <a:r>
              <a:rPr kumimoji="0" lang="ko-KR" altLang="en-US" sz="1200" dirty="0">
                <a:latin typeface="맑은 고딕" pitchFamily="50" charset="-127"/>
                <a:ea typeface="맑은 고딕" pitchFamily="50" charset="-127"/>
              </a:rPr>
              <a:t>어플리케이션용의 </a:t>
            </a:r>
            <a:r>
              <a:rPr kumimoji="0" lang="en-US" altLang="ko-KR" sz="1200" dirty="0">
                <a:latin typeface="맑은 고딕" pitchFamily="50" charset="-127"/>
                <a:ea typeface="맑은 고딕" pitchFamily="50" charset="-127"/>
              </a:rPr>
              <a:t>LDAP </a:t>
            </a:r>
            <a:r>
              <a:rPr kumimoji="0" lang="ko-KR" altLang="en-US" sz="1200" dirty="0">
                <a:latin typeface="맑은 고딕" pitchFamily="50" charset="-127"/>
                <a:ea typeface="맑은 고딕" pitchFamily="50" charset="-127"/>
              </a:rPr>
              <a:t>디렉터리</a:t>
            </a:r>
          </a:p>
          <a:p>
            <a:pPr marL="280988" lvl="1" indent="-280988" defTabSz="663575" eaLnBrk="0" latinLnBrk="0" hangingPunct="0">
              <a:spcBef>
                <a:spcPct val="20000"/>
              </a:spcBef>
              <a:buClr>
                <a:srgbClr val="292929"/>
              </a:buClr>
              <a:buSzPct val="85000"/>
              <a:buFontTx/>
              <a:buBlip>
                <a:blip r:embed="rId3"/>
              </a:buBlip>
              <a:defRPr/>
            </a:pPr>
            <a:r>
              <a:rPr kumimoji="0" lang="ko-KR" altLang="en-US" sz="1050" dirty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기존 </a:t>
            </a:r>
            <a:r>
              <a:rPr kumimoji="0" lang="en-US" altLang="ja-JP" sz="1050" dirty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AD AM ( Active Directory Application Mode)</a:t>
            </a:r>
          </a:p>
          <a:p>
            <a:pPr marL="280988" lvl="1" indent="-280988" defTabSz="663575" eaLnBrk="0" latinLnBrk="0" hangingPunct="0">
              <a:spcBef>
                <a:spcPct val="20000"/>
              </a:spcBef>
              <a:buClr>
                <a:srgbClr val="292929"/>
              </a:buClr>
              <a:buSzPct val="85000"/>
              <a:defRPr/>
            </a:pPr>
            <a:r>
              <a:rPr kumimoji="0" lang="en-US" altLang="ja-JP" sz="1050" dirty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      </a:t>
            </a:r>
            <a:r>
              <a:rPr kumimoji="0" lang="ja-JP" altLang="en-US" sz="1050" dirty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의 </a:t>
            </a:r>
            <a:r>
              <a:rPr kumimoji="0" lang="ko-KR" altLang="en-US" sz="1050" dirty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통합</a:t>
            </a:r>
            <a:endParaRPr kumimoji="0" lang="ja-JP" altLang="en-US" sz="1050" dirty="0">
              <a:latin typeface="맑은 고딕" pitchFamily="50" charset="-127"/>
              <a:ea typeface="맑은 고딕" pitchFamily="50" charset="-127"/>
              <a:cs typeface="Tahoma" pitchFamily="34" charset="0"/>
            </a:endParaRPr>
          </a:p>
        </p:txBody>
      </p:sp>
      <p:sp>
        <p:nvSpPr>
          <p:cNvPr id="43026" name="Rectangle 9"/>
          <p:cNvSpPr>
            <a:spLocks noChangeArrowheads="1"/>
          </p:cNvSpPr>
          <p:nvPr/>
        </p:nvSpPr>
        <p:spPr bwMode="auto">
          <a:xfrm>
            <a:off x="2158513" y="4422776"/>
            <a:ext cx="290146" cy="303213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altLang="ko-KR" sz="80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4</a:t>
            </a:r>
          </a:p>
        </p:txBody>
      </p:sp>
      <p:sp>
        <p:nvSpPr>
          <p:cNvPr id="43027" name="Rectangle 5"/>
          <p:cNvSpPr>
            <a:spLocks noChangeArrowheads="1"/>
          </p:cNvSpPr>
          <p:nvPr/>
        </p:nvSpPr>
        <p:spPr bwMode="auto">
          <a:xfrm>
            <a:off x="2158512" y="5316539"/>
            <a:ext cx="2113085" cy="839787"/>
          </a:xfrm>
          <a:prstGeom prst="rect">
            <a:avLst/>
          </a:prstGeom>
          <a:solidFill>
            <a:schemeClr val="bg1"/>
          </a:solidFill>
          <a:ln w="28575" algn="ctr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marL="396875" indent="-396875" algn="ctr" defTabSz="663575" eaLnBrk="0" latinLnBrk="0" hangingPunct="0">
              <a:lnSpc>
                <a:spcPct val="85000"/>
              </a:lnSpc>
              <a:spcBef>
                <a:spcPct val="15000"/>
              </a:spcBef>
              <a:buClr>
                <a:schemeClr val="tx2"/>
              </a:buClr>
              <a:buSzPct val="110000"/>
            </a:pPr>
            <a:r>
              <a:rPr kumimoji="0" lang="en-US" altLang="ko-KR" sz="1200" b="1" dirty="0">
                <a:solidFill>
                  <a:schemeClr val="bg2"/>
                </a:solidFill>
                <a:latin typeface="맑은 고딕" pitchFamily="50" charset="-127"/>
                <a:ea typeface="맑은 고딕" pitchFamily="50" charset="-127"/>
              </a:rPr>
              <a:t>Active Directory </a:t>
            </a:r>
          </a:p>
          <a:p>
            <a:pPr marL="396875" indent="-396875" algn="ctr" defTabSz="663575" eaLnBrk="0" latinLnBrk="0" hangingPunct="0">
              <a:lnSpc>
                <a:spcPct val="85000"/>
              </a:lnSpc>
              <a:spcBef>
                <a:spcPct val="15000"/>
              </a:spcBef>
              <a:buClr>
                <a:schemeClr val="tx2"/>
              </a:buClr>
              <a:buSzPct val="110000"/>
            </a:pPr>
            <a:r>
              <a:rPr kumimoji="0" lang="en-US" altLang="ko-KR" sz="1200" b="1" dirty="0">
                <a:solidFill>
                  <a:schemeClr val="bg2"/>
                </a:solidFill>
                <a:latin typeface="맑은 고딕" pitchFamily="50" charset="-127"/>
                <a:ea typeface="맑은 고딕" pitchFamily="50" charset="-127"/>
              </a:rPr>
              <a:t>Rights Management Services </a:t>
            </a:r>
          </a:p>
          <a:p>
            <a:pPr marL="396875" indent="-396875" algn="ctr" defTabSz="663575" eaLnBrk="0" latinLnBrk="0" hangingPunct="0">
              <a:lnSpc>
                <a:spcPct val="85000"/>
              </a:lnSpc>
              <a:spcBef>
                <a:spcPct val="15000"/>
              </a:spcBef>
              <a:buClr>
                <a:schemeClr val="tx2"/>
              </a:buClr>
              <a:buSzPct val="110000"/>
            </a:pPr>
            <a:r>
              <a:rPr kumimoji="0" lang="en-US" altLang="ko-KR" sz="1200" b="1" dirty="0">
                <a:solidFill>
                  <a:schemeClr val="bg2"/>
                </a:solidFill>
                <a:latin typeface="맑은 고딕" pitchFamily="50" charset="-127"/>
                <a:ea typeface="맑은 고딕" pitchFamily="50" charset="-127"/>
              </a:rPr>
              <a:t>(AD RMS)</a:t>
            </a:r>
          </a:p>
        </p:txBody>
      </p:sp>
      <p:sp>
        <p:nvSpPr>
          <p:cNvPr id="55" name="Rectangle 6"/>
          <p:cNvSpPr>
            <a:spLocks noChangeArrowheads="1"/>
          </p:cNvSpPr>
          <p:nvPr/>
        </p:nvSpPr>
        <p:spPr bwMode="auto">
          <a:xfrm>
            <a:off x="4387362" y="5316539"/>
            <a:ext cx="4082562" cy="83978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marL="396875" indent="-396875" defTabSz="663575" eaLnBrk="0" latinLnBrk="0" hangingPunct="0">
              <a:spcBef>
                <a:spcPct val="15000"/>
              </a:spcBef>
              <a:buClr>
                <a:schemeClr val="tx2"/>
              </a:buClr>
              <a:buSzPct val="110000"/>
              <a:defRPr/>
            </a:pPr>
            <a:r>
              <a:rPr kumimoji="0" lang="ko-KR" altLang="en-US" sz="1200" dirty="0">
                <a:latin typeface="맑은 고딕" pitchFamily="50" charset="-127"/>
                <a:ea typeface="맑은 고딕" pitchFamily="50" charset="-127"/>
              </a:rPr>
              <a:t>어플리케이션과 제휴한 디지털 콘텐트 보호</a:t>
            </a:r>
          </a:p>
          <a:p>
            <a:pPr marL="280988" lvl="1" indent="-280988" defTabSz="663575" eaLnBrk="0" latinLnBrk="0" hangingPunct="0">
              <a:spcBef>
                <a:spcPct val="20000"/>
              </a:spcBef>
              <a:buClr>
                <a:srgbClr val="292929"/>
              </a:buClr>
              <a:buSzPct val="85000"/>
              <a:buFontTx/>
              <a:buBlip>
                <a:blip r:embed="rId3"/>
              </a:buBlip>
              <a:defRPr/>
            </a:pPr>
            <a:r>
              <a:rPr kumimoji="0" lang="en-US" altLang="ja-JP" sz="1050" dirty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Windows Rights Managements Services (RMS)</a:t>
            </a:r>
            <a:r>
              <a:rPr kumimoji="0" lang="ja-JP" altLang="en-US" sz="1050" dirty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를 </a:t>
            </a:r>
            <a:br>
              <a:rPr kumimoji="0" lang="ja-JP" altLang="en-US" sz="1050" dirty="0">
                <a:latin typeface="맑은 고딕" pitchFamily="50" charset="-127"/>
                <a:ea typeface="맑은 고딕" pitchFamily="50" charset="-127"/>
                <a:cs typeface="Tahoma" pitchFamily="34" charset="0"/>
              </a:rPr>
            </a:br>
            <a:r>
              <a:rPr kumimoji="0" lang="en-US" altLang="ja-JP" sz="1050" dirty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Active Directory </a:t>
            </a:r>
            <a:r>
              <a:rPr kumimoji="0" lang="ja-JP" altLang="en-US" sz="1050" dirty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서비스에 통합</a:t>
            </a:r>
          </a:p>
          <a:p>
            <a:pPr marL="280988" lvl="1" indent="-280988" defTabSz="663575" eaLnBrk="0" latinLnBrk="0" hangingPunct="0">
              <a:spcBef>
                <a:spcPct val="20000"/>
              </a:spcBef>
              <a:buClr>
                <a:srgbClr val="292929"/>
              </a:buClr>
              <a:buSzPct val="85000"/>
              <a:buFontTx/>
              <a:buBlip>
                <a:blip r:embed="rId3"/>
              </a:buBlip>
              <a:defRPr/>
            </a:pPr>
            <a:r>
              <a:rPr kumimoji="0" lang="ko-KR" altLang="en-US" sz="1050" dirty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조직 간의 콘텐트 보호 구현</a:t>
            </a:r>
          </a:p>
        </p:txBody>
      </p:sp>
      <p:sp>
        <p:nvSpPr>
          <p:cNvPr id="43029" name="Rectangle 9"/>
          <p:cNvSpPr>
            <a:spLocks noChangeArrowheads="1"/>
          </p:cNvSpPr>
          <p:nvPr/>
        </p:nvSpPr>
        <p:spPr bwMode="auto">
          <a:xfrm>
            <a:off x="2158513" y="5316539"/>
            <a:ext cx="290146" cy="301625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altLang="ko-KR" sz="80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5</a:t>
            </a:r>
          </a:p>
        </p:txBody>
      </p:sp>
      <p:pic>
        <p:nvPicPr>
          <p:cNvPr id="43030" name="Picture 20" descr="C:\Users\Kevin\Documents\ClipArt\XML Icons\Signed Doc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89228" y="2668588"/>
            <a:ext cx="962757" cy="84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31" name="Picture 21" descr="C:\Users\Kevin\Documents\ClipArt\ExchangeWebcastGraphics\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31370" y="1917701"/>
            <a:ext cx="6418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32" name="Picture 28" descr="C:\Users\Kevin\Documents\ClipArt\Shapes and Graphics\Miscellaneous\businesses ico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2497" y="3473450"/>
            <a:ext cx="889488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7835412" y="4629151"/>
            <a:ext cx="552450" cy="455613"/>
            <a:chOff x="-4208462" y="3121502"/>
            <a:chExt cx="918165" cy="822960"/>
          </a:xfrm>
        </p:grpSpPr>
        <p:pic>
          <p:nvPicPr>
            <p:cNvPr id="43035" name="Picture 26" descr="C:\Users\Kevin\Documents\ClipArt\ExchangeWebcastGraphics\ActiveDirectory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-4208462" y="3121502"/>
              <a:ext cx="918165" cy="822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36" name="Picture 24" descr="C:\Users\Kevin\AppData\Local\Microsoft\Windows\Temporary Internet Files\Content.IE5\ILV72QGX\MCj03348800000[1].wmf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-3992563" y="3213100"/>
              <a:ext cx="685285" cy="652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3034" name="Picture 27" descr="C:\Users\Kevin\Documents\ClipArt\ExchangeWebcastGraphics\13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13431" y="5473700"/>
            <a:ext cx="545123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24"/>
          <p:cNvSpPr>
            <a:spLocks/>
          </p:cNvSpPr>
          <p:nvPr/>
        </p:nvSpPr>
        <p:spPr bwMode="gray">
          <a:xfrm>
            <a:off x="643304" y="351024"/>
            <a:ext cx="780024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584575" indent="-3584575" defTabSz="7607300" eaLnBrk="0" fontAlgn="t" latinLnBrk="0" hangingPunct="0">
              <a:lnSpc>
                <a:spcPct val="90000"/>
              </a:lnSpc>
              <a:buClr>
                <a:schemeClr val="accent1"/>
              </a:buClr>
              <a:buSzPct val="110000"/>
              <a:tabLst>
                <a:tab pos="8289925" algn="r"/>
              </a:tabLst>
              <a:defRPr/>
            </a:pPr>
            <a:r>
              <a:rPr lang="en-US" altLang="ko-KR" sz="3200" spc="-150" dirty="0"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latin typeface="맑은 고딕" pitchFamily="50" charset="-127"/>
                <a:ea typeface="맑은 고딕" pitchFamily="50" charset="-127"/>
                <a:cs typeface="Segoe UI" pitchFamily="34" charset="0"/>
              </a:rPr>
              <a:t>Active Directory  Domain Services </a:t>
            </a:r>
          </a:p>
        </p:txBody>
      </p:sp>
      <p:sp>
        <p:nvSpPr>
          <p:cNvPr id="22532" name="Rectangle 7"/>
          <p:cNvSpPr>
            <a:spLocks noChangeArrowheads="1"/>
          </p:cNvSpPr>
          <p:nvPr/>
        </p:nvSpPr>
        <p:spPr bwMode="auto">
          <a:xfrm>
            <a:off x="734159" y="901700"/>
            <a:ext cx="7685942" cy="553998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7607300" fontAlgn="t">
              <a:buClr>
                <a:schemeClr val="accent1"/>
              </a:buClr>
              <a:defRPr/>
            </a:pPr>
            <a:r>
              <a:rPr lang="en-US" altLang="ko-KR" sz="1200" dirty="0">
                <a:latin typeface="+mn-ea"/>
                <a:ea typeface="+mn-ea"/>
              </a:rPr>
              <a:t>Microsoft Windows Server 2008</a:t>
            </a:r>
            <a:r>
              <a:rPr lang="ko-KR" altLang="en-US" sz="1200" dirty="0">
                <a:latin typeface="+mn-ea"/>
                <a:ea typeface="+mn-ea"/>
              </a:rPr>
              <a:t>은 </a:t>
            </a:r>
            <a:r>
              <a:rPr lang="en-US" altLang="ko-KR" sz="1200" dirty="0">
                <a:latin typeface="+mn-ea"/>
                <a:ea typeface="+mn-ea"/>
              </a:rPr>
              <a:t>Microsoft ID </a:t>
            </a:r>
            <a:r>
              <a:rPr lang="ko-KR" altLang="en-US" sz="1200" dirty="0">
                <a:latin typeface="+mn-ea"/>
                <a:ea typeface="+mn-ea"/>
              </a:rPr>
              <a:t>및 액세스 파운데이션을 기반으로 여러 가지 새로운 기능과 기술을 통해 확장되므로 조직이 운영 효율성을 향상시키고</a:t>
            </a:r>
            <a:r>
              <a:rPr lang="en-US" altLang="ko-KR" sz="1200" dirty="0">
                <a:latin typeface="+mn-ea"/>
                <a:ea typeface="+mn-ea"/>
              </a:rPr>
              <a:t>, </a:t>
            </a:r>
            <a:r>
              <a:rPr lang="ko-KR" altLang="en-US" sz="1200" dirty="0">
                <a:latin typeface="+mn-ea"/>
                <a:ea typeface="+mn-ea"/>
              </a:rPr>
              <a:t>간편하게 규정을 준수하는 것은 물론 보안을 강화할 수 있도록 도와줍니다</a:t>
            </a:r>
            <a:r>
              <a:rPr lang="en-US" altLang="ko-KR" sz="1200" dirty="0">
                <a:latin typeface="+mn-ea"/>
                <a:ea typeface="+mn-ea"/>
              </a:rPr>
              <a:t>.</a:t>
            </a: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764931" y="1973263"/>
            <a:ext cx="2694843" cy="679450"/>
          </a:xfrm>
          <a:prstGeom prst="rect">
            <a:avLst/>
          </a:prstGeom>
          <a:solidFill>
            <a:schemeClr val="hlink"/>
          </a:solidFill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lnSpc>
                <a:spcPct val="105000"/>
              </a:lnSpc>
              <a:defRPr/>
            </a:pP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서비스 기반 </a:t>
            </a:r>
            <a:r>
              <a:rPr lang="en-US" altLang="en-US" sz="1400" b="1" dirty="0">
                <a:latin typeface="맑은 고딕" pitchFamily="50" charset="-127"/>
                <a:ea typeface="맑은 고딕" pitchFamily="50" charset="-127"/>
              </a:rPr>
              <a:t>AD DS</a:t>
            </a:r>
            <a:endParaRPr lang="ko-KR" altLang="en-US" sz="1400" b="1" dirty="0" err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4037" name="Rectangle 7"/>
          <p:cNvSpPr>
            <a:spLocks noChangeArrowheads="1"/>
          </p:cNvSpPr>
          <p:nvPr/>
        </p:nvSpPr>
        <p:spPr bwMode="auto">
          <a:xfrm>
            <a:off x="4566138" y="1897063"/>
            <a:ext cx="3874477" cy="755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marL="123825" lvl="1" indent="-123825">
              <a:buFont typeface="Arial" pitchFamily="34" charset="0"/>
              <a:buChar char="•"/>
            </a:pPr>
            <a:r>
              <a:rPr lang="ko-KR" altLang="en-US" sz="1200">
                <a:latin typeface="맑은 고딕" pitchFamily="50" charset="-127"/>
                <a:ea typeface="맑은 고딕" pitchFamily="50" charset="-127"/>
              </a:rPr>
              <a:t>도메인 서비스의 중지 및 재시작 가능</a:t>
            </a:r>
          </a:p>
          <a:p>
            <a:pPr marL="123825" lvl="1" indent="-123825">
              <a:buFont typeface="Arial" pitchFamily="34" charset="0"/>
              <a:buChar char="•"/>
            </a:pPr>
            <a:r>
              <a:rPr lang="ko-KR" altLang="en-US" sz="1200">
                <a:latin typeface="맑은 고딕" pitchFamily="50" charset="-127"/>
                <a:ea typeface="맑은 고딕" pitchFamily="50" charset="-127"/>
              </a:rPr>
              <a:t>오프라인 조각 모음이나 정식 복원과 같은 오프라인 작업을 수행의 간소화</a:t>
            </a:r>
          </a:p>
        </p:txBody>
      </p:sp>
      <p:sp>
        <p:nvSpPr>
          <p:cNvPr id="46" name="AutoShape 11"/>
          <p:cNvSpPr>
            <a:spLocks noChangeArrowheads="1"/>
          </p:cNvSpPr>
          <p:nvPr/>
        </p:nvSpPr>
        <p:spPr bwMode="auto">
          <a:xfrm>
            <a:off x="3748454" y="2112964"/>
            <a:ext cx="416169" cy="427037"/>
          </a:xfrm>
          <a:prstGeom prst="rightArrow">
            <a:avLst>
              <a:gd name="adj1" fmla="val 67963"/>
              <a:gd name="adj2" fmla="val 39229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ko-KR" altLang="en-US">
              <a:latin typeface="+mn-ea"/>
              <a:ea typeface="+mn-ea"/>
            </a:endParaRPr>
          </a:p>
        </p:txBody>
      </p:sp>
      <p:sp>
        <p:nvSpPr>
          <p:cNvPr id="50" name="Line 26"/>
          <p:cNvSpPr>
            <a:spLocks noChangeShapeType="1"/>
          </p:cNvSpPr>
          <p:nvPr/>
        </p:nvSpPr>
        <p:spPr bwMode="auto">
          <a:xfrm>
            <a:off x="760535" y="1858963"/>
            <a:ext cx="2713892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lIns="36000" tIns="36000" rIns="36000" bIns="36000" anchor="ctr"/>
          <a:lstStyle/>
          <a:p>
            <a:pPr>
              <a:defRPr/>
            </a:pPr>
            <a:endParaRPr lang="ko-KR" altLang="en-US">
              <a:latin typeface="+mn-ea"/>
              <a:ea typeface="+mn-ea"/>
            </a:endParaRPr>
          </a:p>
        </p:txBody>
      </p:sp>
      <p:sp>
        <p:nvSpPr>
          <p:cNvPr id="51" name="Text Box 27"/>
          <p:cNvSpPr txBox="1">
            <a:spLocks noChangeArrowheads="1"/>
          </p:cNvSpPr>
          <p:nvPr/>
        </p:nvSpPr>
        <p:spPr bwMode="auto">
          <a:xfrm>
            <a:off x="1746738" y="1562101"/>
            <a:ext cx="853366" cy="28814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36000" tIns="36000" rIns="36000" bIns="36000">
            <a:spAutoFit/>
          </a:bodyPr>
          <a:lstStyle/>
          <a:p>
            <a:pPr algn="ctr">
              <a:defRPr/>
            </a:pPr>
            <a:r>
              <a:rPr kumimoji="0" lang="ko-KR" altLang="en-US" sz="1400" b="1" dirty="0">
                <a:latin typeface="+mn-ea"/>
                <a:ea typeface="+mn-ea"/>
                <a:cs typeface="견고딕"/>
              </a:rPr>
              <a:t>주요 기능</a:t>
            </a:r>
            <a:endParaRPr kumimoji="0" lang="en-US" altLang="ko-KR" sz="1400" b="1" dirty="0">
              <a:latin typeface="+mn-ea"/>
              <a:ea typeface="+mn-ea"/>
              <a:cs typeface="견고딕"/>
            </a:endParaRPr>
          </a:p>
        </p:txBody>
      </p:sp>
      <p:sp>
        <p:nvSpPr>
          <p:cNvPr id="52" name="Line 28"/>
          <p:cNvSpPr>
            <a:spLocks noChangeShapeType="1"/>
          </p:cNvSpPr>
          <p:nvPr/>
        </p:nvSpPr>
        <p:spPr bwMode="auto">
          <a:xfrm>
            <a:off x="4435720" y="1858963"/>
            <a:ext cx="4034203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lIns="36000" tIns="36000" rIns="36000" bIns="36000" anchor="ctr"/>
          <a:lstStyle/>
          <a:p>
            <a:pPr>
              <a:defRPr/>
            </a:pPr>
            <a:endParaRPr lang="ko-KR" altLang="en-US">
              <a:latin typeface="+mn-ea"/>
              <a:ea typeface="+mn-ea"/>
            </a:endParaRPr>
          </a:p>
        </p:txBody>
      </p:sp>
      <p:sp>
        <p:nvSpPr>
          <p:cNvPr id="44042" name="Text Box 29"/>
          <p:cNvSpPr txBox="1">
            <a:spLocks noChangeArrowheads="1"/>
          </p:cNvSpPr>
          <p:nvPr/>
        </p:nvSpPr>
        <p:spPr bwMode="auto">
          <a:xfrm>
            <a:off x="5863005" y="1562101"/>
            <a:ext cx="853366" cy="28814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36000" tIns="36000" rIns="36000" bIns="36000">
            <a:spAutoFit/>
          </a:bodyPr>
          <a:lstStyle/>
          <a:p>
            <a:pPr algn="ctr"/>
            <a:r>
              <a:rPr kumimoji="0" lang="ko-KR" altLang="en-US" sz="1400" b="1" dirty="0">
                <a:latin typeface="맑은 고딕" pitchFamily="50" charset="-127"/>
                <a:ea typeface="맑은 고딕" pitchFamily="50" charset="-127"/>
                <a:cs typeface="견고딕"/>
              </a:rPr>
              <a:t>기능 개요</a:t>
            </a:r>
            <a:endParaRPr kumimoji="0" lang="en-US" altLang="en-US" sz="1400" b="1" dirty="0">
              <a:ea typeface="맑은 고딕" pitchFamily="50" charset="-127"/>
              <a:cs typeface="견고딕"/>
            </a:endParaRPr>
          </a:p>
        </p:txBody>
      </p:sp>
      <p:sp>
        <p:nvSpPr>
          <p:cNvPr id="54" name="Line 30"/>
          <p:cNvSpPr>
            <a:spLocks noChangeShapeType="1"/>
          </p:cNvSpPr>
          <p:nvPr/>
        </p:nvSpPr>
        <p:spPr bwMode="auto">
          <a:xfrm>
            <a:off x="4435720" y="2717800"/>
            <a:ext cx="4034203" cy="0"/>
          </a:xfrm>
          <a:prstGeom prst="line">
            <a:avLst/>
          </a:prstGeom>
          <a:noFill/>
          <a:ln w="9525">
            <a:solidFill>
              <a:srgbClr val="B2B2B2"/>
            </a:solidFill>
            <a:prstDash val="dash"/>
            <a:round/>
            <a:headEnd/>
            <a:tailEnd/>
          </a:ln>
        </p:spPr>
        <p:txBody>
          <a:bodyPr wrap="none" lIns="36000" tIns="36000" rIns="36000" bIns="36000" anchor="ctr"/>
          <a:lstStyle/>
          <a:p>
            <a:pPr>
              <a:defRPr/>
            </a:pPr>
            <a:endParaRPr lang="ko-KR" altLang="en-US">
              <a:latin typeface="+mn-ea"/>
              <a:ea typeface="+mn-ea"/>
            </a:endParaRPr>
          </a:p>
        </p:txBody>
      </p:sp>
      <p:sp>
        <p:nvSpPr>
          <p:cNvPr id="57" name="Line 33"/>
          <p:cNvSpPr>
            <a:spLocks noChangeShapeType="1"/>
          </p:cNvSpPr>
          <p:nvPr/>
        </p:nvSpPr>
        <p:spPr bwMode="auto">
          <a:xfrm>
            <a:off x="4435720" y="6273800"/>
            <a:ext cx="4034203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lIns="36000" tIns="36000" rIns="36000" bIns="36000" anchor="ctr"/>
          <a:lstStyle/>
          <a:p>
            <a:pPr>
              <a:defRPr/>
            </a:pPr>
            <a:endParaRPr lang="ko-KR" altLang="en-US">
              <a:latin typeface="+mn-ea"/>
              <a:ea typeface="+mn-ea"/>
            </a:endParaRPr>
          </a:p>
        </p:txBody>
      </p:sp>
      <p:sp>
        <p:nvSpPr>
          <p:cNvPr id="65" name="Rectangle 2"/>
          <p:cNvSpPr>
            <a:spLocks noChangeArrowheads="1"/>
          </p:cNvSpPr>
          <p:nvPr/>
        </p:nvSpPr>
        <p:spPr bwMode="auto">
          <a:xfrm>
            <a:off x="756139" y="2882900"/>
            <a:ext cx="2694843" cy="679450"/>
          </a:xfrm>
          <a:prstGeom prst="rect">
            <a:avLst/>
          </a:prstGeom>
          <a:solidFill>
            <a:schemeClr val="hlink"/>
          </a:solidFill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lnSpc>
                <a:spcPct val="105000"/>
              </a:lnSpc>
              <a:defRPr/>
            </a:pP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읽기 전용 도메인 컨트롤러 </a:t>
            </a:r>
            <a:endParaRPr lang="ko-KR" altLang="en-US" sz="1400" i="1" dirty="0">
              <a:solidFill>
                <a:srgbClr val="003366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4046" name="Rectangle 7"/>
          <p:cNvSpPr>
            <a:spLocks noChangeArrowheads="1"/>
          </p:cNvSpPr>
          <p:nvPr/>
        </p:nvSpPr>
        <p:spPr bwMode="auto">
          <a:xfrm>
            <a:off x="4557346" y="2806700"/>
            <a:ext cx="3874477" cy="755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marL="123825" lvl="1" indent="-123825">
              <a:buFont typeface="Arial" pitchFamily="34" charset="0"/>
              <a:buChar char="•"/>
            </a:pPr>
            <a:r>
              <a:rPr lang="ko-KR" altLang="en-US" sz="1200">
                <a:latin typeface="맑은 고딕" pitchFamily="50" charset="-127"/>
                <a:ea typeface="맑은 고딕" pitchFamily="50" charset="-127"/>
              </a:rPr>
              <a:t>도메인 데이터베이스의 읽기 전용 복제본을 호스팅하는 도메인 컨트롤러</a:t>
            </a:r>
            <a:endParaRPr lang="en-US" altLang="ko-KR" sz="1200">
              <a:latin typeface="맑은 고딕" pitchFamily="50" charset="-127"/>
              <a:ea typeface="맑은 고딕" pitchFamily="50" charset="-127"/>
            </a:endParaRPr>
          </a:p>
          <a:p>
            <a:pPr marL="123825" lvl="1" indent="-123825">
              <a:buFont typeface="Arial" pitchFamily="34" charset="0"/>
              <a:buChar char="•"/>
            </a:pPr>
            <a:r>
              <a:rPr lang="ko-KR" altLang="en-US" sz="1200">
                <a:latin typeface="맑은 고딕" pitchFamily="50" charset="-127"/>
                <a:ea typeface="맑은 고딕" pitchFamily="50" charset="-127"/>
              </a:rPr>
              <a:t>분산 지점에 있어서의 안전한 </a:t>
            </a:r>
            <a:r>
              <a:rPr lang="en-US" altLang="ko-KR" sz="1200">
                <a:latin typeface="맑은 고딕" pitchFamily="50" charset="-127"/>
                <a:ea typeface="맑은 고딕" pitchFamily="50" charset="-127"/>
              </a:rPr>
              <a:t>DC </a:t>
            </a:r>
            <a:r>
              <a:rPr lang="ko-KR" altLang="en-US" sz="1200">
                <a:latin typeface="맑은 고딕" pitchFamily="50" charset="-127"/>
                <a:ea typeface="맑은 고딕" pitchFamily="50" charset="-127"/>
              </a:rPr>
              <a:t>배치 가능</a:t>
            </a:r>
          </a:p>
        </p:txBody>
      </p:sp>
      <p:sp>
        <p:nvSpPr>
          <p:cNvPr id="67" name="AutoShape 11"/>
          <p:cNvSpPr>
            <a:spLocks noChangeArrowheads="1"/>
          </p:cNvSpPr>
          <p:nvPr/>
        </p:nvSpPr>
        <p:spPr bwMode="auto">
          <a:xfrm>
            <a:off x="3739662" y="3022600"/>
            <a:ext cx="416169" cy="427038"/>
          </a:xfrm>
          <a:prstGeom prst="rightArrow">
            <a:avLst>
              <a:gd name="adj1" fmla="val 67963"/>
              <a:gd name="adj2" fmla="val 39229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ko-KR" altLang="en-US">
              <a:latin typeface="+mn-ea"/>
              <a:ea typeface="+mn-ea"/>
            </a:endParaRPr>
          </a:p>
        </p:txBody>
      </p:sp>
      <p:sp>
        <p:nvSpPr>
          <p:cNvPr id="68" name="Line 30"/>
          <p:cNvSpPr>
            <a:spLocks noChangeShapeType="1"/>
          </p:cNvSpPr>
          <p:nvPr/>
        </p:nvSpPr>
        <p:spPr bwMode="auto">
          <a:xfrm>
            <a:off x="4426928" y="3627438"/>
            <a:ext cx="4034203" cy="0"/>
          </a:xfrm>
          <a:prstGeom prst="line">
            <a:avLst/>
          </a:prstGeom>
          <a:noFill/>
          <a:ln w="9525">
            <a:solidFill>
              <a:srgbClr val="B2B2B2"/>
            </a:solidFill>
            <a:prstDash val="dash"/>
            <a:round/>
            <a:headEnd/>
            <a:tailEnd/>
          </a:ln>
        </p:spPr>
        <p:txBody>
          <a:bodyPr wrap="none" lIns="36000" tIns="36000" rIns="36000" bIns="36000" anchor="ctr"/>
          <a:lstStyle/>
          <a:p>
            <a:pPr>
              <a:defRPr/>
            </a:pPr>
            <a:endParaRPr lang="ko-KR" altLang="en-US">
              <a:latin typeface="+mn-ea"/>
              <a:ea typeface="+mn-ea"/>
            </a:endParaRPr>
          </a:p>
        </p:txBody>
      </p:sp>
      <p:sp>
        <p:nvSpPr>
          <p:cNvPr id="69" name="Rectangle 2"/>
          <p:cNvSpPr>
            <a:spLocks noChangeArrowheads="1"/>
          </p:cNvSpPr>
          <p:nvPr/>
        </p:nvSpPr>
        <p:spPr bwMode="auto">
          <a:xfrm>
            <a:off x="756139" y="3795713"/>
            <a:ext cx="2694843" cy="679450"/>
          </a:xfrm>
          <a:prstGeom prst="rect">
            <a:avLst/>
          </a:prstGeom>
          <a:solidFill>
            <a:schemeClr val="hlink"/>
          </a:solidFill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lnSpc>
                <a:spcPct val="105000"/>
              </a:lnSpc>
              <a:defRPr/>
            </a:pP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세분화된 암호 및 계정 잠금 정책</a:t>
            </a:r>
          </a:p>
        </p:txBody>
      </p:sp>
      <p:sp>
        <p:nvSpPr>
          <p:cNvPr id="44050" name="Rectangle 7"/>
          <p:cNvSpPr>
            <a:spLocks noChangeArrowheads="1"/>
          </p:cNvSpPr>
          <p:nvPr/>
        </p:nvSpPr>
        <p:spPr bwMode="auto">
          <a:xfrm>
            <a:off x="4557346" y="3719513"/>
            <a:ext cx="3874477" cy="755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marL="123825" lvl="1" indent="-123825">
              <a:buFont typeface="Arial" pitchFamily="34" charset="0"/>
              <a:buChar char="•"/>
            </a:pPr>
            <a:r>
              <a:rPr lang="ko-KR" altLang="en-US" sz="1200">
                <a:latin typeface="맑은 고딕" pitchFamily="50" charset="-127"/>
                <a:ea typeface="맑은 고딕" pitchFamily="50" charset="-127"/>
              </a:rPr>
              <a:t>단일 도메인 내에서 다양한 사용자 그룹에 서로 다른 암호 제한 및 계정 잠금 정책을 적용</a:t>
            </a:r>
          </a:p>
        </p:txBody>
      </p:sp>
      <p:sp>
        <p:nvSpPr>
          <p:cNvPr id="71" name="AutoShape 11"/>
          <p:cNvSpPr>
            <a:spLocks noChangeArrowheads="1"/>
          </p:cNvSpPr>
          <p:nvPr/>
        </p:nvSpPr>
        <p:spPr bwMode="auto">
          <a:xfrm>
            <a:off x="3739662" y="3935414"/>
            <a:ext cx="416169" cy="427037"/>
          </a:xfrm>
          <a:prstGeom prst="rightArrow">
            <a:avLst>
              <a:gd name="adj1" fmla="val 67963"/>
              <a:gd name="adj2" fmla="val 39229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ko-KR" altLang="en-US">
              <a:latin typeface="+mn-ea"/>
              <a:ea typeface="+mn-ea"/>
            </a:endParaRPr>
          </a:p>
        </p:txBody>
      </p:sp>
      <p:sp>
        <p:nvSpPr>
          <p:cNvPr id="72" name="Line 30"/>
          <p:cNvSpPr>
            <a:spLocks noChangeShapeType="1"/>
          </p:cNvSpPr>
          <p:nvPr/>
        </p:nvSpPr>
        <p:spPr bwMode="auto">
          <a:xfrm>
            <a:off x="4426928" y="4540250"/>
            <a:ext cx="4034203" cy="0"/>
          </a:xfrm>
          <a:prstGeom prst="line">
            <a:avLst/>
          </a:prstGeom>
          <a:noFill/>
          <a:ln w="9525">
            <a:solidFill>
              <a:srgbClr val="B2B2B2"/>
            </a:solidFill>
            <a:prstDash val="dash"/>
            <a:round/>
            <a:headEnd/>
            <a:tailEnd/>
          </a:ln>
        </p:spPr>
        <p:txBody>
          <a:bodyPr wrap="none" lIns="36000" tIns="36000" rIns="36000" bIns="36000" anchor="ctr"/>
          <a:lstStyle/>
          <a:p>
            <a:pPr>
              <a:defRPr/>
            </a:pPr>
            <a:endParaRPr lang="ko-KR" altLang="en-US">
              <a:latin typeface="+mn-ea"/>
              <a:ea typeface="+mn-ea"/>
            </a:endParaRPr>
          </a:p>
        </p:txBody>
      </p:sp>
      <p:sp>
        <p:nvSpPr>
          <p:cNvPr id="73" name="Rectangle 2"/>
          <p:cNvSpPr>
            <a:spLocks noChangeArrowheads="1"/>
          </p:cNvSpPr>
          <p:nvPr/>
        </p:nvSpPr>
        <p:spPr bwMode="auto">
          <a:xfrm>
            <a:off x="756139" y="4684713"/>
            <a:ext cx="2694843" cy="679450"/>
          </a:xfrm>
          <a:prstGeom prst="rect">
            <a:avLst/>
          </a:prstGeom>
          <a:solidFill>
            <a:schemeClr val="hlink"/>
          </a:solidFill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lnSpc>
                <a:spcPct val="105000"/>
              </a:lnSpc>
              <a:defRPr/>
            </a:pP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디렉터리 서비스 감사</a:t>
            </a:r>
          </a:p>
        </p:txBody>
      </p:sp>
      <p:sp>
        <p:nvSpPr>
          <p:cNvPr id="44054" name="Rectangle 7"/>
          <p:cNvSpPr>
            <a:spLocks noChangeArrowheads="1"/>
          </p:cNvSpPr>
          <p:nvPr/>
        </p:nvSpPr>
        <p:spPr bwMode="auto">
          <a:xfrm>
            <a:off x="4557346" y="4608513"/>
            <a:ext cx="3874477" cy="755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marL="123825" indent="-123825">
              <a:buFont typeface="Arial" pitchFamily="34" charset="0"/>
              <a:buChar char="•"/>
            </a:pPr>
            <a:r>
              <a:rPr lang="ko-KR" altLang="en-US" sz="1200">
                <a:latin typeface="맑은 고딕" pitchFamily="50" charset="-127"/>
                <a:ea typeface="맑은 고딕" pitchFamily="50" charset="-127"/>
              </a:rPr>
              <a:t>디렉터리 서비스 변경에 대한 감사 정책 하위 범주를 통해 보다 세밀하게 감사 가능</a:t>
            </a:r>
          </a:p>
        </p:txBody>
      </p:sp>
      <p:sp>
        <p:nvSpPr>
          <p:cNvPr id="75" name="AutoShape 11"/>
          <p:cNvSpPr>
            <a:spLocks noChangeArrowheads="1"/>
          </p:cNvSpPr>
          <p:nvPr/>
        </p:nvSpPr>
        <p:spPr bwMode="auto">
          <a:xfrm>
            <a:off x="3739662" y="4824414"/>
            <a:ext cx="416169" cy="427037"/>
          </a:xfrm>
          <a:prstGeom prst="rightArrow">
            <a:avLst>
              <a:gd name="adj1" fmla="val 67963"/>
              <a:gd name="adj2" fmla="val 39229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ko-KR" altLang="en-US">
              <a:latin typeface="+mn-ea"/>
              <a:ea typeface="+mn-ea"/>
            </a:endParaRPr>
          </a:p>
        </p:txBody>
      </p:sp>
      <p:sp>
        <p:nvSpPr>
          <p:cNvPr id="76" name="Line 30"/>
          <p:cNvSpPr>
            <a:spLocks noChangeShapeType="1"/>
          </p:cNvSpPr>
          <p:nvPr/>
        </p:nvSpPr>
        <p:spPr bwMode="auto">
          <a:xfrm>
            <a:off x="4426928" y="5429250"/>
            <a:ext cx="4034203" cy="0"/>
          </a:xfrm>
          <a:prstGeom prst="line">
            <a:avLst/>
          </a:prstGeom>
          <a:noFill/>
          <a:ln w="9525">
            <a:solidFill>
              <a:srgbClr val="B2B2B2"/>
            </a:solidFill>
            <a:prstDash val="dash"/>
            <a:round/>
            <a:headEnd/>
            <a:tailEnd/>
          </a:ln>
        </p:spPr>
        <p:txBody>
          <a:bodyPr wrap="none" lIns="36000" tIns="36000" rIns="36000" bIns="36000" anchor="ctr"/>
          <a:lstStyle/>
          <a:p>
            <a:pPr>
              <a:defRPr/>
            </a:pPr>
            <a:endParaRPr lang="ko-KR" altLang="en-US">
              <a:latin typeface="+mn-ea"/>
              <a:ea typeface="+mn-ea"/>
            </a:endParaRPr>
          </a:p>
        </p:txBody>
      </p:sp>
      <p:sp>
        <p:nvSpPr>
          <p:cNvPr id="77" name="Rectangle 2"/>
          <p:cNvSpPr>
            <a:spLocks noChangeArrowheads="1"/>
          </p:cNvSpPr>
          <p:nvPr/>
        </p:nvSpPr>
        <p:spPr bwMode="auto">
          <a:xfrm>
            <a:off x="756139" y="5529263"/>
            <a:ext cx="2694843" cy="679450"/>
          </a:xfrm>
          <a:prstGeom prst="rect">
            <a:avLst/>
          </a:prstGeom>
          <a:solidFill>
            <a:schemeClr val="hlink"/>
          </a:solidFill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lnSpc>
                <a:spcPct val="105000"/>
              </a:lnSpc>
              <a:defRPr/>
            </a:pP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그룹 정책의 강화</a:t>
            </a:r>
          </a:p>
        </p:txBody>
      </p:sp>
      <p:sp>
        <p:nvSpPr>
          <p:cNvPr id="44058" name="Rectangle 7"/>
          <p:cNvSpPr>
            <a:spLocks noChangeArrowheads="1"/>
          </p:cNvSpPr>
          <p:nvPr/>
        </p:nvSpPr>
        <p:spPr bwMode="auto">
          <a:xfrm>
            <a:off x="4545623" y="5473700"/>
            <a:ext cx="3874477" cy="755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marL="123825" lvl="1" indent="-123825">
              <a:buFont typeface="Arial" pitchFamily="34" charset="0"/>
              <a:buChar char="•"/>
            </a:pPr>
            <a:r>
              <a:rPr lang="en-US" altLang="ko-KR" sz="1200">
                <a:latin typeface="맑은 고딕" pitchFamily="50" charset="-127"/>
                <a:ea typeface="맑은 고딕" pitchFamily="50" charset="-127"/>
              </a:rPr>
              <a:t>Windows Server 2008 / Windows Vista </a:t>
            </a:r>
            <a:r>
              <a:rPr lang="ko-KR" altLang="en-US" sz="1200">
                <a:latin typeface="맑은 고딕" pitchFamily="50" charset="-127"/>
                <a:ea typeface="맑은 고딕" pitchFamily="50" charset="-127"/>
              </a:rPr>
              <a:t>에서 지원하는 정책의 추가</a:t>
            </a:r>
          </a:p>
          <a:p>
            <a:pPr marL="123825" lvl="1" indent="-123825">
              <a:buFont typeface="Arial" pitchFamily="34" charset="0"/>
              <a:buChar char="•"/>
            </a:pPr>
            <a:r>
              <a:rPr lang="en-US" altLang="ko-KR" sz="1200">
                <a:latin typeface="맑은 고딕" pitchFamily="50" charset="-127"/>
                <a:ea typeface="맑은 고딕" pitchFamily="50" charset="-127"/>
              </a:rPr>
              <a:t>GPMC(</a:t>
            </a:r>
            <a:r>
              <a:rPr lang="ko-KR" altLang="en-US" sz="1200">
                <a:latin typeface="맑은 고딕" pitchFamily="50" charset="-127"/>
                <a:ea typeface="맑은 고딕" pitchFamily="50" charset="-127"/>
              </a:rPr>
              <a:t>그룹 정책 관리 콘솔</a:t>
            </a:r>
            <a:r>
              <a:rPr lang="en-US" altLang="ko-KR" sz="120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200">
                <a:latin typeface="맑은 고딕" pitchFamily="50" charset="-127"/>
                <a:ea typeface="맑은 고딕" pitchFamily="50" charset="-127"/>
              </a:rPr>
              <a:t>의 강화</a:t>
            </a:r>
          </a:p>
        </p:txBody>
      </p:sp>
      <p:sp>
        <p:nvSpPr>
          <p:cNvPr id="79" name="AutoShape 11"/>
          <p:cNvSpPr>
            <a:spLocks noChangeArrowheads="1"/>
          </p:cNvSpPr>
          <p:nvPr/>
        </p:nvSpPr>
        <p:spPr bwMode="auto">
          <a:xfrm>
            <a:off x="3739662" y="5668964"/>
            <a:ext cx="416169" cy="427037"/>
          </a:xfrm>
          <a:prstGeom prst="rightArrow">
            <a:avLst>
              <a:gd name="adj1" fmla="val 67963"/>
              <a:gd name="adj2" fmla="val 39229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ko-KR" altLang="en-US">
              <a:latin typeface="+mn-ea"/>
              <a:ea typeface="+mn-e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GB 2004 Technical Breakout template">
  <a:themeElements>
    <a:clrScheme name="Wrapper">
      <a:dk1>
        <a:sysClr val="windowText" lastClr="000000"/>
      </a:dk1>
      <a:lt1>
        <a:sysClr val="window" lastClr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08BBDB"/>
      </a:accent3>
      <a:accent4>
        <a:srgbClr val="687CDD"/>
      </a:accent4>
      <a:accent5>
        <a:srgbClr val="28C874"/>
      </a:accent5>
      <a:accent6>
        <a:srgbClr val="E47963"/>
      </a:accent6>
      <a:hlink>
        <a:srgbClr val="64C143"/>
      </a:hlink>
      <a:folHlink>
        <a:srgbClr val="9A9A9A"/>
      </a:folHlink>
    </a:clrScheme>
    <a:fontScheme name="Hongseok">
      <a:majorFont>
        <a:latin typeface="Segoe UI"/>
        <a:ea typeface="맑은 고딕"/>
        <a:cs typeface=""/>
      </a:majorFont>
      <a:minorFont>
        <a:latin typeface="Calibri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folHlink">
                <a:gamma/>
                <a:shade val="54118"/>
                <a:invGamma/>
              </a:schemeClr>
            </a:gs>
            <a:gs pos="50000">
              <a:schemeClr val="folHlink"/>
            </a:gs>
            <a:gs pos="100000">
              <a:schemeClr val="folHlink">
                <a:gamma/>
                <a:shade val="54118"/>
                <a:invGamma/>
              </a:schemeClr>
            </a:gs>
          </a:gsLst>
          <a:lin ang="2700000" scaled="1"/>
        </a:gradFill>
        <a:ln w="127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altLang="en-US" sz="1800" b="1" i="0" u="none" strike="noStrike" cap="none" normalizeH="0" baseline="0" smtClean="0">
            <a:solidFill>
              <a:schemeClr val="tx1"/>
            </a:solidFill>
            <a:effectLst/>
            <a:latin typeface="Segoe" pitchFamily="34" charset="0"/>
            <a:ea typeface="맑은 고딕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folHlink">
                <a:gamma/>
                <a:shade val="54118"/>
                <a:invGamma/>
              </a:schemeClr>
            </a:gs>
            <a:gs pos="50000">
              <a:schemeClr val="folHlink"/>
            </a:gs>
            <a:gs pos="100000">
              <a:schemeClr val="folHlink">
                <a:gamma/>
                <a:shade val="54118"/>
                <a:invGamma/>
              </a:schemeClr>
            </a:gs>
          </a:gsLst>
          <a:lin ang="2700000" scaled="1"/>
        </a:gradFill>
        <a:ln w="127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altLang="en-US" sz="1800" b="1" i="0" u="none" strike="noStrike" cap="none" normalizeH="0" baseline="0" smtClean="0">
            <a:solidFill>
              <a:schemeClr val="tx1"/>
            </a:solidFill>
            <a:effectLst/>
            <a:latin typeface="Segoe" pitchFamily="34" charset="0"/>
            <a:ea typeface="맑은 고딕" pitchFamily="50" charset="-127"/>
          </a:defRPr>
        </a:defPPr>
      </a:lstStyle>
    </a:lnDef>
  </a:objectDefaults>
  <a:extraClrSchemeLst>
    <a:extraClrScheme>
      <a:clrScheme name="MGB 2004 Technical Breakout template 1">
        <a:dk1>
          <a:srgbClr val="000000"/>
        </a:dk1>
        <a:lt1>
          <a:srgbClr val="FFFFFF"/>
        </a:lt1>
        <a:dk2>
          <a:srgbClr val="1C2986"/>
        </a:dk2>
        <a:lt2>
          <a:srgbClr val="FFB601"/>
        </a:lt2>
        <a:accent1>
          <a:srgbClr val="F7E993"/>
        </a:accent1>
        <a:accent2>
          <a:srgbClr val="66CC66"/>
        </a:accent2>
        <a:accent3>
          <a:srgbClr val="ABACC3"/>
        </a:accent3>
        <a:accent4>
          <a:srgbClr val="DADADA"/>
        </a:accent4>
        <a:accent5>
          <a:srgbClr val="FAF2C8"/>
        </a:accent5>
        <a:accent6>
          <a:srgbClr val="5CB95C"/>
        </a:accent6>
        <a:hlink>
          <a:srgbClr val="6699FF"/>
        </a:hlink>
        <a:folHlink>
          <a:srgbClr val="F67E3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20071130-Vista-HongseokKim</Template>
  <TotalTime>696</TotalTime>
  <Words>1493</Words>
  <Application>Microsoft PowerPoint</Application>
  <PresentationFormat>화면 슬라이드 쇼(4:3)</PresentationFormat>
  <Paragraphs>366</Paragraphs>
  <Slides>15</Slides>
  <Notes>14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7" baseType="lpstr">
      <vt:lpstr>MGB 2004 Technical Breakout template</vt:lpstr>
      <vt:lpstr>Visio</vt:lpstr>
      <vt:lpstr>Windows Server 2008 보안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</vt:vector>
  </TitlesOfParts>
  <Company>su:m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숨차는곳</dc:creator>
  <cp:lastModifiedBy>Yeon Kyu Kim</cp:lastModifiedBy>
  <cp:revision>75</cp:revision>
  <dcterms:created xsi:type="dcterms:W3CDTF">2004-06-02T03:37:14Z</dcterms:created>
  <dcterms:modified xsi:type="dcterms:W3CDTF">2007-12-17T05:34:24Z</dcterms:modified>
</cp:coreProperties>
</file>