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2" r:id="rId3"/>
    <p:sldId id="291" r:id="rId4"/>
    <p:sldId id="357" r:id="rId5"/>
    <p:sldId id="293" r:id="rId6"/>
    <p:sldId id="294" r:id="rId7"/>
    <p:sldId id="295" r:id="rId8"/>
    <p:sldId id="296" r:id="rId9"/>
    <p:sldId id="356" r:id="rId10"/>
    <p:sldId id="276" r:id="rId11"/>
  </p:sldIdLst>
  <p:sldSz cx="9144000" cy="6858000" type="screen4x3"/>
  <p:notesSz cx="6856413" cy="97504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1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1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1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1" hangingPunct="1">
      <a:defRPr sz="1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CC"/>
    <a:srgbClr val="FFCCFF"/>
    <a:srgbClr val="FFFF00"/>
    <a:srgbClr val="DFAF4F"/>
    <a:srgbClr val="F6BD72"/>
    <a:srgbClr val="D47F0E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showOutlineIcons="0">
    <p:restoredLeft sz="13468" autoAdjust="0"/>
    <p:restoredTop sz="94000" autoAdjust="0"/>
  </p:normalViewPr>
  <p:slideViewPr>
    <p:cSldViewPr>
      <p:cViewPr>
        <p:scale>
          <a:sx n="100" d="100"/>
          <a:sy n="100" d="100"/>
        </p:scale>
        <p:origin x="-942" y="-150"/>
      </p:cViewPr>
      <p:guideLst>
        <p:guide orient="horz"/>
        <p:guide pos="839"/>
        <p:guide pos="52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298" y="102"/>
      </p:cViewPr>
      <p:guideLst>
        <p:guide orient="horz" pos="3071"/>
        <p:guide pos="2159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420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420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itchFamily="50" charset="-127"/>
              </a:defRPr>
            </a:lvl1pPr>
          </a:lstStyle>
          <a:p>
            <a:fld id="{4B429E93-9D99-4B9D-B57D-284E8647BE5F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155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31838"/>
            <a:ext cx="4872037" cy="3656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5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30738"/>
            <a:ext cx="5484813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155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61475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itchFamily="50" charset="-127"/>
              </a:defRPr>
            </a:lvl1pPr>
          </a:lstStyle>
          <a:p>
            <a:fld id="{253E79BC-C452-4D9F-8EDB-7CA264E0AEE7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jlee@globalsoft.co.kr" TargetMode="External"/><Relationship Id="rId7" Type="http://schemas.openxmlformats.org/officeDocument/2006/relationships/image" Target="../media/image4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image" Target="../media/image3.png"/><Relationship Id="rId5" Type="http://schemas.openxmlformats.org/officeDocument/2006/relationships/hyperlink" Target="mailto:syjung@globalsoft.co.kr" TargetMode="External"/><Relationship Id="rId4" Type="http://schemas.openxmlformats.org/officeDocument/2006/relationships/hyperlink" Target="http://www.globalsoft.co.kr/" TargetMode="Externa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4.png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4.png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microsoft.com/downloads/details.aspx?FamilyId=CEBF3C7C-7CA5-408F-88B7-F9C79B7306C0&amp;displaylang=en" TargetMode="External"/><Relationship Id="rId4" Type="http://schemas.openxmlformats.org/officeDocument/2006/relationships/image" Target="../media/image4.png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microsoft.com/downloads/details.aspx?displaylang=ko&amp;FamilyID=dbab201f-4bee-4943-ac22-e2ddbd258df3" TargetMode="External"/><Relationship Id="rId4" Type="http://schemas.openxmlformats.org/officeDocument/2006/relationships/image" Target="../media/image4.png"/></Relationships>
</file>

<file path=ppt/notesSlides/_rels/notes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nsreport.com/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://support.microsoft.com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google.co.kr/" TargetMode="External"/><Relationship Id="rId11" Type="http://schemas.openxmlformats.org/officeDocument/2006/relationships/hyperlink" Target="http://www.microsoft.com/technet/sysinternals" TargetMode="External"/><Relationship Id="rId5" Type="http://schemas.openxmlformats.org/officeDocument/2006/relationships/hyperlink" Target="http://www.eventid.net/" TargetMode="External"/><Relationship Id="rId10" Type="http://schemas.openxmlformats.org/officeDocument/2006/relationships/hyperlink" Target="http://www.microsoft.com/technet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://rbls.org/" TargetMode="External"/></Relationships>
</file>

<file path=ppt/notesSlides/_rels/notes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upport.microsoft.com/kb/300468/ko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://support.microsoft.com/kb/324801/ko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support.microsoft.com/kb/280439" TargetMode="External"/><Relationship Id="rId5" Type="http://schemas.openxmlformats.org/officeDocument/2006/relationships/hyperlink" Target="http://support.microsoft.com/kb/216498/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://support.microsoft.com/kb/816105/ko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4.png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4.png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4.pn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anchor="b"/>
          <a:lstStyle/>
          <a:p>
            <a:r>
              <a:rPr lang="ko-KR" altLang="en-US" u="sng">
                <a:ea typeface="굴림" pitchFamily="50" charset="-127"/>
              </a:rPr>
              <a:t>                          </a:t>
            </a:r>
          </a:p>
        </p:txBody>
      </p:sp>
      <p:sp>
        <p:nvSpPr>
          <p:cNvPr id="156690" name="Text Box 18"/>
          <p:cNvSpPr txBox="1">
            <a:spLocks noChangeArrowheads="1"/>
          </p:cNvSpPr>
          <p:nvPr/>
        </p:nvSpPr>
        <p:spPr bwMode="auto">
          <a:xfrm>
            <a:off x="908050" y="5019675"/>
            <a:ext cx="3887788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ko-KR" altLang="fr-FR" dirty="0">
                <a:ea typeface="굴림" pitchFamily="50" charset="-127"/>
              </a:rPr>
              <a:t>기술지원팀</a:t>
            </a:r>
            <a:r>
              <a:rPr lang="ko-KR" altLang="en-US" dirty="0">
                <a:ea typeface="굴림" pitchFamily="50" charset="-127"/>
              </a:rPr>
              <a:t>  </a:t>
            </a:r>
            <a:r>
              <a:rPr lang="ko-KR" altLang="fr-FR" b="1" dirty="0">
                <a:ea typeface="굴림" pitchFamily="50" charset="-127"/>
              </a:rPr>
              <a:t>이 완 주</a:t>
            </a:r>
            <a:r>
              <a:rPr lang="ko-KR" altLang="en-US" b="1" dirty="0">
                <a:ea typeface="굴림" pitchFamily="50" charset="-127"/>
              </a:rPr>
              <a:t> </a:t>
            </a:r>
            <a:r>
              <a:rPr lang="ko-KR" altLang="en-US" b="1" dirty="0" smtClean="0">
                <a:ea typeface="굴림" pitchFamily="50" charset="-127"/>
              </a:rPr>
              <a:t>과장</a:t>
            </a:r>
            <a:r>
              <a:rPr lang="ko-KR" altLang="fr-FR" dirty="0">
                <a:ea typeface="굴림" pitchFamily="50" charset="-127"/>
              </a:rPr>
              <a:t/>
            </a:r>
            <a:br>
              <a:rPr lang="ko-KR" altLang="fr-FR" dirty="0">
                <a:ea typeface="굴림" pitchFamily="50" charset="-127"/>
              </a:rPr>
            </a:br>
            <a:r>
              <a:rPr lang="ko-KR" altLang="en-US" dirty="0">
                <a:ea typeface="굴림" pitchFamily="50" charset="-127"/>
              </a:rPr>
              <a:t/>
            </a:r>
            <a:br>
              <a:rPr lang="ko-KR" altLang="en-US" dirty="0">
                <a:ea typeface="굴림" pitchFamily="50" charset="-127"/>
              </a:rPr>
            </a:br>
            <a:r>
              <a:rPr lang="en-US" altLang="ko-KR" b="1" dirty="0">
                <a:ea typeface="굴림" pitchFamily="50" charset="-127"/>
              </a:rPr>
              <a:t>(</a:t>
            </a:r>
            <a:r>
              <a:rPr lang="ko-KR" altLang="fr-FR" b="1" dirty="0">
                <a:ea typeface="굴림" pitchFamily="50" charset="-127"/>
              </a:rPr>
              <a:t>주</a:t>
            </a:r>
            <a:r>
              <a:rPr lang="en-US" altLang="ko-KR" b="1" dirty="0">
                <a:ea typeface="굴림" pitchFamily="50" charset="-127"/>
              </a:rPr>
              <a:t>)</a:t>
            </a:r>
            <a:r>
              <a:rPr lang="ko-KR" altLang="fr-FR" b="1" dirty="0">
                <a:ea typeface="굴림" pitchFamily="50" charset="-127"/>
              </a:rPr>
              <a:t>글로벌소프트</a:t>
            </a:r>
            <a:r>
              <a:rPr lang="ko-KR" altLang="en-US" dirty="0">
                <a:ea typeface="굴림" pitchFamily="50" charset="-127"/>
              </a:rPr>
              <a:t/>
            </a:r>
            <a:br>
              <a:rPr lang="ko-KR" altLang="en-US" dirty="0">
                <a:ea typeface="굴림" pitchFamily="50" charset="-127"/>
              </a:rPr>
            </a:br>
            <a:r>
              <a:rPr lang="en-US" altLang="ko-KR" dirty="0">
                <a:ea typeface="굴림" pitchFamily="50" charset="-127"/>
              </a:rPr>
              <a:t>330-882 </a:t>
            </a:r>
            <a:r>
              <a:rPr lang="ko-KR" altLang="en-US" dirty="0">
                <a:ea typeface="굴림" pitchFamily="50" charset="-127"/>
              </a:rPr>
              <a:t>서울시 서초구 서초</a:t>
            </a:r>
            <a:r>
              <a:rPr lang="en-US" altLang="ko-KR" dirty="0">
                <a:ea typeface="굴림" pitchFamily="50" charset="-127"/>
              </a:rPr>
              <a:t>3</a:t>
            </a:r>
            <a:r>
              <a:rPr lang="ko-KR" altLang="en-US" dirty="0">
                <a:ea typeface="굴림" pitchFamily="50" charset="-127"/>
              </a:rPr>
              <a:t>동 </a:t>
            </a:r>
            <a:r>
              <a:rPr lang="en-US" altLang="ko-KR" dirty="0">
                <a:ea typeface="굴림" pitchFamily="50" charset="-127"/>
              </a:rPr>
              <a:t>1599-11 </a:t>
            </a:r>
            <a:r>
              <a:rPr lang="ko-KR" altLang="en-US" dirty="0">
                <a:ea typeface="굴림" pitchFamily="50" charset="-127"/>
              </a:rPr>
              <a:t>리더스빌딩 </a:t>
            </a:r>
            <a:r>
              <a:rPr lang="en-US" altLang="ko-KR" dirty="0">
                <a:ea typeface="굴림" pitchFamily="50" charset="-127"/>
              </a:rPr>
              <a:t>11</a:t>
            </a:r>
            <a:r>
              <a:rPr lang="ko-KR" altLang="en-US" dirty="0">
                <a:ea typeface="굴림" pitchFamily="50" charset="-127"/>
              </a:rPr>
              <a:t>층</a:t>
            </a:r>
            <a:br>
              <a:rPr lang="ko-KR" altLang="en-US" dirty="0">
                <a:ea typeface="굴림" pitchFamily="50" charset="-127"/>
              </a:rPr>
            </a:br>
            <a:r>
              <a:rPr lang="en-US" altLang="ko-KR" dirty="0">
                <a:ea typeface="굴림" pitchFamily="50" charset="-127"/>
              </a:rPr>
              <a:t>Tel. </a:t>
            </a:r>
            <a:r>
              <a:rPr lang="en-US" altLang="ko-KR" dirty="0" smtClean="0">
                <a:ea typeface="굴림" pitchFamily="50" charset="-127"/>
              </a:rPr>
              <a:t>02-522-0096</a:t>
            </a:r>
            <a:r>
              <a:rPr lang="en-US" altLang="ko-KR" dirty="0">
                <a:ea typeface="굴림" pitchFamily="50" charset="-127"/>
              </a:rPr>
              <a:t/>
            </a:r>
            <a:br>
              <a:rPr lang="en-US" altLang="ko-KR" dirty="0">
                <a:ea typeface="굴림" pitchFamily="50" charset="-127"/>
              </a:rPr>
            </a:br>
            <a:r>
              <a:rPr lang="en-US" altLang="ko-KR" dirty="0">
                <a:ea typeface="굴림" pitchFamily="50" charset="-127"/>
              </a:rPr>
              <a:t>Fax.02-521-0090 </a:t>
            </a:r>
            <a:br>
              <a:rPr lang="en-US" altLang="ko-KR" dirty="0">
                <a:ea typeface="굴림" pitchFamily="50" charset="-127"/>
              </a:rPr>
            </a:br>
            <a:r>
              <a:rPr lang="en-US" altLang="ko-KR" dirty="0">
                <a:ea typeface="굴림" pitchFamily="50" charset="-127"/>
              </a:rPr>
              <a:t>Mobile. </a:t>
            </a:r>
            <a:r>
              <a:rPr lang="fr-FR" altLang="ko-KR" dirty="0">
                <a:ea typeface="굴림" pitchFamily="50" charset="-127"/>
              </a:rPr>
              <a:t>018-231-1860</a:t>
            </a:r>
          </a:p>
          <a:p>
            <a:r>
              <a:rPr lang="fr-FR" altLang="ko-KR" dirty="0">
                <a:ea typeface="굴림" pitchFamily="50" charset="-127"/>
              </a:rPr>
              <a:t>E-mail. </a:t>
            </a:r>
            <a:r>
              <a:rPr lang="fr-FR" altLang="ko-KR" dirty="0">
                <a:ea typeface="굴림" pitchFamily="50" charset="-127"/>
                <a:hlinkClick r:id="rId3"/>
              </a:rPr>
              <a:t>wjlee@globalsoft.co.kr</a:t>
            </a:r>
            <a:r>
              <a:rPr lang="fr-FR" altLang="ko-KR" dirty="0">
                <a:ea typeface="굴림" pitchFamily="50" charset="-127"/>
              </a:rPr>
              <a:t/>
            </a:r>
            <a:br>
              <a:rPr lang="fr-FR" altLang="ko-KR" dirty="0">
                <a:ea typeface="굴림" pitchFamily="50" charset="-127"/>
              </a:rPr>
            </a:br>
            <a:r>
              <a:rPr lang="fr-FR" altLang="ko-KR" dirty="0">
                <a:ea typeface="굴림" pitchFamily="50" charset="-127"/>
                <a:hlinkClick r:id="rId4"/>
              </a:rPr>
              <a:t>http://www.globalsoft.co.kr</a:t>
            </a:r>
            <a:endParaRPr lang="ko-KR" altLang="en-US" dirty="0">
              <a:ea typeface="굴림" pitchFamily="50" charset="-127"/>
            </a:endParaRPr>
          </a:p>
        </p:txBody>
      </p:sp>
      <p:sp>
        <p:nvSpPr>
          <p:cNvPr id="156694" name="Text Box 22"/>
          <p:cNvSpPr txBox="1">
            <a:spLocks noChangeArrowheads="1"/>
          </p:cNvSpPr>
          <p:nvPr/>
        </p:nvSpPr>
        <p:spPr bwMode="auto">
          <a:xfrm>
            <a:off x="908050" y="7035800"/>
            <a:ext cx="388778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ko-KR" altLang="fr-FR" dirty="0">
                <a:ea typeface="굴림" pitchFamily="50" charset="-127"/>
              </a:rPr>
              <a:t>기술지원팀</a:t>
            </a:r>
            <a:r>
              <a:rPr lang="ko-KR" altLang="en-US" dirty="0">
                <a:ea typeface="굴림" pitchFamily="50" charset="-127"/>
              </a:rPr>
              <a:t> </a:t>
            </a:r>
            <a:r>
              <a:rPr lang="ko-KR" altLang="en-US" b="1" dirty="0">
                <a:ea typeface="굴림" pitchFamily="50" charset="-127"/>
              </a:rPr>
              <a:t> </a:t>
            </a:r>
            <a:r>
              <a:rPr lang="ko-KR" altLang="en-US" b="1" dirty="0" smtClean="0">
                <a:ea typeface="굴림" pitchFamily="50" charset="-127"/>
              </a:rPr>
              <a:t>정 순 용 과장</a:t>
            </a:r>
            <a:r>
              <a:rPr lang="ko-KR" altLang="fr-FR" dirty="0">
                <a:ea typeface="굴림" pitchFamily="50" charset="-127"/>
              </a:rPr>
              <a:t/>
            </a:r>
            <a:br>
              <a:rPr lang="ko-KR" altLang="fr-FR" dirty="0">
                <a:ea typeface="굴림" pitchFamily="50" charset="-127"/>
              </a:rPr>
            </a:br>
            <a:r>
              <a:rPr lang="ko-KR" altLang="en-US" dirty="0">
                <a:ea typeface="굴림" pitchFamily="50" charset="-127"/>
              </a:rPr>
              <a:t/>
            </a:r>
            <a:br>
              <a:rPr lang="ko-KR" altLang="en-US" dirty="0">
                <a:ea typeface="굴림" pitchFamily="50" charset="-127"/>
              </a:rPr>
            </a:br>
            <a:r>
              <a:rPr lang="en-US" altLang="ko-KR" b="1" dirty="0">
                <a:ea typeface="굴림" pitchFamily="50" charset="-127"/>
              </a:rPr>
              <a:t>(</a:t>
            </a:r>
            <a:r>
              <a:rPr lang="ko-KR" altLang="fr-FR" b="1" dirty="0">
                <a:ea typeface="굴림" pitchFamily="50" charset="-127"/>
              </a:rPr>
              <a:t>주</a:t>
            </a:r>
            <a:r>
              <a:rPr lang="en-US" altLang="ko-KR" b="1" dirty="0">
                <a:ea typeface="굴림" pitchFamily="50" charset="-127"/>
              </a:rPr>
              <a:t>)</a:t>
            </a:r>
            <a:r>
              <a:rPr lang="ko-KR" altLang="fr-FR" b="1" dirty="0">
                <a:ea typeface="굴림" pitchFamily="50" charset="-127"/>
              </a:rPr>
              <a:t>글로벌소프트</a:t>
            </a:r>
            <a:r>
              <a:rPr lang="ko-KR" altLang="en-US" dirty="0">
                <a:ea typeface="굴림" pitchFamily="50" charset="-127"/>
              </a:rPr>
              <a:t/>
            </a:r>
            <a:br>
              <a:rPr lang="ko-KR" altLang="en-US" dirty="0">
                <a:ea typeface="굴림" pitchFamily="50" charset="-127"/>
              </a:rPr>
            </a:br>
            <a:r>
              <a:rPr lang="en-US" altLang="ko-KR" dirty="0">
                <a:ea typeface="굴림" pitchFamily="50" charset="-127"/>
              </a:rPr>
              <a:t>330-882 </a:t>
            </a:r>
            <a:r>
              <a:rPr lang="ko-KR" altLang="en-US" dirty="0">
                <a:ea typeface="굴림" pitchFamily="50" charset="-127"/>
              </a:rPr>
              <a:t>서울시 서초구 서초</a:t>
            </a:r>
            <a:r>
              <a:rPr lang="en-US" altLang="ko-KR" dirty="0">
                <a:ea typeface="굴림" pitchFamily="50" charset="-127"/>
              </a:rPr>
              <a:t>3</a:t>
            </a:r>
            <a:r>
              <a:rPr lang="ko-KR" altLang="en-US" dirty="0">
                <a:ea typeface="굴림" pitchFamily="50" charset="-127"/>
              </a:rPr>
              <a:t>동 </a:t>
            </a:r>
            <a:r>
              <a:rPr lang="en-US" altLang="ko-KR" dirty="0">
                <a:ea typeface="굴림" pitchFamily="50" charset="-127"/>
              </a:rPr>
              <a:t>1599-11 </a:t>
            </a:r>
            <a:r>
              <a:rPr lang="ko-KR" altLang="en-US" dirty="0">
                <a:ea typeface="굴림" pitchFamily="50" charset="-127"/>
              </a:rPr>
              <a:t>리더스빌딩 </a:t>
            </a:r>
            <a:r>
              <a:rPr lang="en-US" altLang="ko-KR" dirty="0">
                <a:ea typeface="굴림" pitchFamily="50" charset="-127"/>
              </a:rPr>
              <a:t>11</a:t>
            </a:r>
            <a:r>
              <a:rPr lang="ko-KR" altLang="en-US" dirty="0">
                <a:ea typeface="굴림" pitchFamily="50" charset="-127"/>
              </a:rPr>
              <a:t>층</a:t>
            </a:r>
            <a:br>
              <a:rPr lang="ko-KR" altLang="en-US" dirty="0">
                <a:ea typeface="굴림" pitchFamily="50" charset="-127"/>
              </a:rPr>
            </a:br>
            <a:r>
              <a:rPr lang="en-US" altLang="ko-KR" dirty="0">
                <a:ea typeface="굴림" pitchFamily="50" charset="-127"/>
              </a:rPr>
              <a:t>Tel. </a:t>
            </a:r>
            <a:r>
              <a:rPr lang="en-US" altLang="ko-KR" dirty="0" smtClean="0">
                <a:ea typeface="굴림" pitchFamily="50" charset="-127"/>
              </a:rPr>
              <a:t>02-522-0096</a:t>
            </a:r>
            <a:r>
              <a:rPr lang="en-US" altLang="ko-KR" dirty="0">
                <a:ea typeface="굴림" pitchFamily="50" charset="-127"/>
              </a:rPr>
              <a:t/>
            </a:r>
            <a:br>
              <a:rPr lang="en-US" altLang="ko-KR" dirty="0">
                <a:ea typeface="굴림" pitchFamily="50" charset="-127"/>
              </a:rPr>
            </a:br>
            <a:r>
              <a:rPr lang="en-US" altLang="ko-KR" dirty="0">
                <a:ea typeface="굴림" pitchFamily="50" charset="-127"/>
              </a:rPr>
              <a:t>Fax.02-521-0090 </a:t>
            </a:r>
            <a:br>
              <a:rPr lang="en-US" altLang="ko-KR" dirty="0">
                <a:ea typeface="굴림" pitchFamily="50" charset="-127"/>
              </a:rPr>
            </a:br>
            <a:r>
              <a:rPr lang="en-US" altLang="ko-KR" dirty="0">
                <a:ea typeface="굴림" pitchFamily="50" charset="-127"/>
              </a:rPr>
              <a:t>Mobile. </a:t>
            </a:r>
            <a:r>
              <a:rPr lang="fr-FR" altLang="ko-KR" dirty="0" smtClean="0">
                <a:ea typeface="굴림" pitchFamily="50" charset="-127"/>
              </a:rPr>
              <a:t>010-4580-5631</a:t>
            </a:r>
            <a:endParaRPr lang="fr-FR" altLang="ko-KR" dirty="0">
              <a:ea typeface="굴림" pitchFamily="50" charset="-127"/>
            </a:endParaRPr>
          </a:p>
          <a:p>
            <a:r>
              <a:rPr lang="fr-FR" altLang="ko-KR" dirty="0">
                <a:ea typeface="굴림" pitchFamily="50" charset="-127"/>
              </a:rPr>
              <a:t>E-mail. </a:t>
            </a:r>
            <a:r>
              <a:rPr lang="en-US" altLang="ko-KR" dirty="0" smtClean="0">
                <a:ea typeface="굴림체" pitchFamily="49" charset="-127"/>
                <a:hlinkClick r:id="rId5"/>
              </a:rPr>
              <a:t>syjung@globalsoft.co.kr</a:t>
            </a:r>
            <a:endParaRPr lang="en-US" altLang="ko-KR" dirty="0" smtClean="0">
              <a:ea typeface="굴림체" pitchFamily="49" charset="-127"/>
            </a:endParaRPr>
          </a:p>
          <a:p>
            <a:r>
              <a:rPr lang="fr-FR" altLang="ko-KR" dirty="0" smtClean="0">
                <a:ea typeface="굴림" pitchFamily="50" charset="-127"/>
                <a:hlinkClick r:id="rId4"/>
              </a:rPr>
              <a:t>http</a:t>
            </a:r>
            <a:r>
              <a:rPr lang="fr-FR" altLang="ko-KR" dirty="0">
                <a:ea typeface="굴림" pitchFamily="50" charset="-127"/>
                <a:hlinkClick r:id="rId4"/>
              </a:rPr>
              <a:t>://www.globalsoft.co.kr</a:t>
            </a:r>
            <a:endParaRPr lang="ko-KR" altLang="en-US" dirty="0">
              <a:ea typeface="굴림" pitchFamily="50" charset="-127"/>
            </a:endParaRPr>
          </a:p>
        </p:txBody>
      </p:sp>
      <p:sp>
        <p:nvSpPr>
          <p:cNvPr id="156699" name="Text Box 27"/>
          <p:cNvSpPr txBox="1">
            <a:spLocks noChangeArrowheads="1"/>
          </p:cNvSpPr>
          <p:nvPr/>
        </p:nvSpPr>
        <p:spPr bwMode="auto">
          <a:xfrm>
            <a:off x="190500" y="9209088"/>
            <a:ext cx="6665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latin typeface="굴림체" pitchFamily="49" charset="-127"/>
                <a:ea typeface="굴림체" pitchFamily="49" charset="-127"/>
              </a:rPr>
              <a:t>www.globalsoft.co.kr                                                                   ㈜</a:t>
            </a:r>
            <a:r>
              <a:rPr lang="ko-KR" altLang="en-US" b="1">
                <a:latin typeface="굴림체" pitchFamily="49" charset="-127"/>
                <a:ea typeface="굴림체" pitchFamily="49" charset="-127"/>
              </a:rPr>
              <a:t>글로벌소프트</a:t>
            </a:r>
            <a:r>
              <a:rPr lang="ko-KR" altLang="en-US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  <p:pic>
        <p:nvPicPr>
          <p:cNvPr id="156700" name="Picture 28" descr="image00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0350" y="9196388"/>
            <a:ext cx="6334125" cy="69850"/>
          </a:xfrm>
          <a:prstGeom prst="rect">
            <a:avLst/>
          </a:prstGeom>
          <a:noFill/>
        </p:spPr>
      </p:pic>
      <p:pic>
        <p:nvPicPr>
          <p:cNvPr id="156701" name="Picture 29" descr="image00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0350" y="338138"/>
            <a:ext cx="5308600" cy="60325"/>
          </a:xfrm>
          <a:prstGeom prst="rect">
            <a:avLst/>
          </a:prstGeom>
          <a:noFill/>
        </p:spPr>
      </p:pic>
      <p:pic>
        <p:nvPicPr>
          <p:cNvPr id="156703" name="Picture 31" descr="Global Logo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88000" y="160338"/>
            <a:ext cx="1008063" cy="247650"/>
          </a:xfrm>
          <a:prstGeom prst="rect">
            <a:avLst/>
          </a:prstGeom>
          <a:noFill/>
        </p:spPr>
      </p:pic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cxnSp>
        <p:nvCxnSpPr>
          <p:cNvPr id="164868" name="AutoShape 4"/>
          <p:cNvCxnSpPr>
            <a:cxnSpLocks noChangeShapeType="1"/>
          </p:cNvCxnSpPr>
          <p:nvPr/>
        </p:nvCxnSpPr>
        <p:spPr bwMode="auto">
          <a:xfrm>
            <a:off x="685800" y="5522913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4869" name="AutoShape 5"/>
          <p:cNvCxnSpPr>
            <a:cxnSpLocks noChangeShapeType="1"/>
          </p:cNvCxnSpPr>
          <p:nvPr/>
        </p:nvCxnSpPr>
        <p:spPr bwMode="auto">
          <a:xfrm>
            <a:off x="692150" y="5883275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4870" name="AutoShape 6"/>
          <p:cNvCxnSpPr>
            <a:cxnSpLocks noChangeShapeType="1"/>
          </p:cNvCxnSpPr>
          <p:nvPr/>
        </p:nvCxnSpPr>
        <p:spPr bwMode="auto">
          <a:xfrm>
            <a:off x="692150" y="6243638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4871" name="AutoShape 7"/>
          <p:cNvCxnSpPr>
            <a:cxnSpLocks noChangeShapeType="1"/>
          </p:cNvCxnSpPr>
          <p:nvPr/>
        </p:nvCxnSpPr>
        <p:spPr bwMode="auto">
          <a:xfrm>
            <a:off x="698500" y="6604000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4872" name="AutoShape 8"/>
          <p:cNvCxnSpPr>
            <a:cxnSpLocks noChangeShapeType="1"/>
          </p:cNvCxnSpPr>
          <p:nvPr/>
        </p:nvCxnSpPr>
        <p:spPr bwMode="auto">
          <a:xfrm>
            <a:off x="692150" y="6962775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4873" name="AutoShape 9"/>
          <p:cNvCxnSpPr>
            <a:cxnSpLocks noChangeShapeType="1"/>
          </p:cNvCxnSpPr>
          <p:nvPr/>
        </p:nvCxnSpPr>
        <p:spPr bwMode="auto">
          <a:xfrm>
            <a:off x="698500" y="7323138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4874" name="AutoShape 10"/>
          <p:cNvCxnSpPr>
            <a:cxnSpLocks noChangeShapeType="1"/>
          </p:cNvCxnSpPr>
          <p:nvPr/>
        </p:nvCxnSpPr>
        <p:spPr bwMode="auto">
          <a:xfrm>
            <a:off x="698500" y="7683500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4875" name="AutoShape 11"/>
          <p:cNvCxnSpPr>
            <a:cxnSpLocks noChangeShapeType="1"/>
          </p:cNvCxnSpPr>
          <p:nvPr/>
        </p:nvCxnSpPr>
        <p:spPr bwMode="auto">
          <a:xfrm>
            <a:off x="704850" y="8043863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4876" name="AutoShape 12"/>
          <p:cNvCxnSpPr>
            <a:cxnSpLocks noChangeShapeType="1"/>
          </p:cNvCxnSpPr>
          <p:nvPr/>
        </p:nvCxnSpPr>
        <p:spPr bwMode="auto">
          <a:xfrm>
            <a:off x="692150" y="8404225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64877" name="AutoShape 13"/>
          <p:cNvCxnSpPr>
            <a:cxnSpLocks noChangeShapeType="1"/>
          </p:cNvCxnSpPr>
          <p:nvPr/>
        </p:nvCxnSpPr>
        <p:spPr bwMode="auto">
          <a:xfrm>
            <a:off x="698500" y="8764588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64880" name="Line 16"/>
          <p:cNvSpPr>
            <a:spLocks noChangeShapeType="1"/>
          </p:cNvSpPr>
          <p:nvPr/>
        </p:nvSpPr>
        <p:spPr bwMode="auto">
          <a:xfrm>
            <a:off x="692150" y="516255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64881" name="Text Box 17"/>
          <p:cNvSpPr txBox="1">
            <a:spLocks noChangeArrowheads="1"/>
          </p:cNvSpPr>
          <p:nvPr/>
        </p:nvSpPr>
        <p:spPr bwMode="auto">
          <a:xfrm>
            <a:off x="692150" y="4875213"/>
            <a:ext cx="12969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200">
                <a:ea typeface="굴림" pitchFamily="50" charset="-127"/>
              </a:rPr>
              <a:t>Note</a:t>
            </a:r>
          </a:p>
        </p:txBody>
      </p:sp>
      <p:sp>
        <p:nvSpPr>
          <p:cNvPr id="164882" name="Text Box 18"/>
          <p:cNvSpPr txBox="1">
            <a:spLocks noChangeArrowheads="1"/>
          </p:cNvSpPr>
          <p:nvPr/>
        </p:nvSpPr>
        <p:spPr bwMode="auto">
          <a:xfrm>
            <a:off x="190500" y="9209088"/>
            <a:ext cx="6665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latin typeface="굴림체" pitchFamily="49" charset="-127"/>
                <a:ea typeface="굴림체" pitchFamily="49" charset="-127"/>
              </a:rPr>
              <a:t>www.globalsoft.co.kr                           - 67 -                                  ㈜</a:t>
            </a:r>
            <a:r>
              <a:rPr lang="ko-KR" altLang="en-US" b="1">
                <a:latin typeface="굴림체" pitchFamily="49" charset="-127"/>
                <a:ea typeface="굴림체" pitchFamily="49" charset="-127"/>
              </a:rPr>
              <a:t>글로벌소프트</a:t>
            </a:r>
            <a:r>
              <a:rPr lang="ko-KR" altLang="en-US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  <p:pic>
        <p:nvPicPr>
          <p:cNvPr id="164883" name="Picture 19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9196388"/>
            <a:ext cx="6334125" cy="69850"/>
          </a:xfrm>
          <a:prstGeom prst="rect">
            <a:avLst/>
          </a:prstGeom>
          <a:noFill/>
        </p:spPr>
      </p:pic>
      <p:pic>
        <p:nvPicPr>
          <p:cNvPr id="164884" name="Picture 20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338138"/>
            <a:ext cx="5308600" cy="60325"/>
          </a:xfrm>
          <a:prstGeom prst="rect">
            <a:avLst/>
          </a:prstGeom>
          <a:noFill/>
        </p:spPr>
      </p:pic>
      <p:pic>
        <p:nvPicPr>
          <p:cNvPr id="164885" name="Picture 21" descr="Global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8000" y="160338"/>
            <a:ext cx="1008063" cy="247650"/>
          </a:xfrm>
          <a:prstGeom prst="rect">
            <a:avLst/>
          </a:prstGeom>
          <a:noFill/>
        </p:spPr>
      </p:pic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77" name="Text Box 17"/>
          <p:cNvSpPr txBox="1">
            <a:spLocks noChangeArrowheads="1"/>
          </p:cNvSpPr>
          <p:nvPr/>
        </p:nvSpPr>
        <p:spPr bwMode="auto">
          <a:xfrm>
            <a:off x="927876" y="4660898"/>
            <a:ext cx="5184775" cy="456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lnSpc>
                <a:spcPts val="2300"/>
              </a:lnSpc>
              <a:spcBef>
                <a:spcPct val="50000"/>
              </a:spcBef>
            </a:pPr>
            <a:r>
              <a:rPr lang="ko-KR" altLang="en-US" sz="1200" dirty="0">
                <a:ea typeface="굴림" pitchFamily="50" charset="-127"/>
              </a:rPr>
              <a:t>세부 일정</a:t>
            </a:r>
          </a:p>
          <a:p>
            <a:pPr marL="342900" indent="-342900">
              <a:lnSpc>
                <a:spcPts val="2300"/>
              </a:lnSpc>
              <a:spcBef>
                <a:spcPct val="50000"/>
              </a:spcBef>
            </a:pPr>
            <a:r>
              <a:rPr lang="en-US" altLang="ko-KR" dirty="0">
                <a:ea typeface="굴림" pitchFamily="50" charset="-127"/>
              </a:rPr>
              <a:t>No.          </a:t>
            </a:r>
            <a:r>
              <a:rPr lang="ko-KR" altLang="en-US" dirty="0">
                <a:ea typeface="굴림" pitchFamily="50" charset="-127"/>
              </a:rPr>
              <a:t>시    간                          </a:t>
            </a:r>
            <a:r>
              <a:rPr lang="en-US" altLang="ko-KR" dirty="0">
                <a:ea typeface="굴림" pitchFamily="50" charset="-127"/>
              </a:rPr>
              <a:t>                </a:t>
            </a:r>
            <a:r>
              <a:rPr lang="ko-KR" altLang="en-US" dirty="0">
                <a:ea typeface="굴림" pitchFamily="50" charset="-127"/>
              </a:rPr>
              <a:t>내      용     </a:t>
            </a:r>
          </a:p>
          <a:p>
            <a:pPr marL="342900" indent="-342900">
              <a:lnSpc>
                <a:spcPts val="23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ko-KR" dirty="0" smtClean="0">
                <a:ea typeface="굴림" pitchFamily="50" charset="-127"/>
              </a:rPr>
              <a:t>10:00 </a:t>
            </a:r>
            <a:r>
              <a:rPr lang="en-US" altLang="ko-KR" dirty="0">
                <a:ea typeface="굴림" pitchFamily="50" charset="-127"/>
              </a:rPr>
              <a:t>~ </a:t>
            </a:r>
            <a:r>
              <a:rPr lang="en-US" altLang="ko-KR" dirty="0" smtClean="0">
                <a:ea typeface="굴림" pitchFamily="50" charset="-127"/>
              </a:rPr>
              <a:t>10:50                    Windows Server</a:t>
            </a:r>
            <a:r>
              <a:rPr lang="ko-KR" altLang="en-US" dirty="0" smtClean="0">
                <a:ea typeface="굴림" pitchFamily="50" charset="-127"/>
              </a:rPr>
              <a:t>의 사전 장애대비는 이렇게 한다</a:t>
            </a:r>
            <a:r>
              <a:rPr lang="en-US" altLang="ko-KR" dirty="0" smtClean="0">
                <a:ea typeface="굴림" pitchFamily="50" charset="-127"/>
              </a:rPr>
              <a:t>!!</a:t>
            </a:r>
            <a:br>
              <a:rPr lang="en-US" altLang="ko-KR" dirty="0" smtClean="0">
                <a:ea typeface="굴림" pitchFamily="50" charset="-127"/>
              </a:rPr>
            </a:br>
            <a:r>
              <a:rPr lang="en-US" altLang="ko-KR" dirty="0" smtClean="0">
                <a:ea typeface="굴림" pitchFamily="50" charset="-127"/>
              </a:rPr>
              <a:t>		- </a:t>
            </a:r>
            <a:r>
              <a:rPr lang="ko-KR" altLang="en-US" dirty="0" smtClean="0">
                <a:ea typeface="굴림" pitchFamily="50" charset="-127"/>
              </a:rPr>
              <a:t>서버 점검 리포트의 활용</a:t>
            </a:r>
          </a:p>
          <a:p>
            <a:pPr marL="342900" indent="-342900">
              <a:lnSpc>
                <a:spcPct val="150000"/>
              </a:lnSpc>
              <a:spcBef>
                <a:spcPct val="50000"/>
              </a:spcBef>
              <a:buFontTx/>
              <a:buAutoNum type="arabicPeriod" startAt="2"/>
            </a:pPr>
            <a:r>
              <a:rPr lang="en-US" altLang="ko-KR" dirty="0" smtClean="0">
                <a:ea typeface="굴림" pitchFamily="50" charset="-127"/>
              </a:rPr>
              <a:t>11:00 ~ 10:50                    Windows Server</a:t>
            </a:r>
            <a:r>
              <a:rPr lang="ko-KR" altLang="en-US" dirty="0" smtClean="0">
                <a:ea typeface="굴림" pitchFamily="50" charset="-127"/>
              </a:rPr>
              <a:t>의 장애</a:t>
            </a:r>
            <a:r>
              <a:rPr lang="ko-KR" altLang="en-US" dirty="0">
                <a:ea typeface="굴림" pitchFamily="50" charset="-127"/>
              </a:rPr>
              <a:t>처</a:t>
            </a:r>
            <a:r>
              <a:rPr lang="ko-KR" altLang="en-US" dirty="0" smtClean="0">
                <a:ea typeface="굴림" pitchFamily="50" charset="-127"/>
              </a:rPr>
              <a:t>리 절차는</a:t>
            </a:r>
            <a:r>
              <a:rPr lang="en-US" altLang="ko-KR" dirty="0" smtClean="0">
                <a:ea typeface="굴림" pitchFamily="50" charset="-127"/>
              </a:rPr>
              <a:t>?</a:t>
            </a:r>
            <a:br>
              <a:rPr lang="en-US" altLang="ko-KR" dirty="0" smtClean="0">
                <a:ea typeface="굴림" pitchFamily="50" charset="-127"/>
              </a:rPr>
            </a:br>
            <a:r>
              <a:rPr lang="en-US" altLang="ko-KR" dirty="0" smtClean="0">
                <a:ea typeface="굴림" pitchFamily="50" charset="-127"/>
              </a:rPr>
              <a:t>		- </a:t>
            </a:r>
            <a:r>
              <a:rPr lang="ko-KR" altLang="en-US" dirty="0" smtClean="0">
                <a:ea typeface="굴림" pitchFamily="50" charset="-127"/>
              </a:rPr>
              <a:t>문제 인식</a:t>
            </a:r>
            <a:r>
              <a:rPr lang="en-US" altLang="ko-KR" dirty="0" smtClean="0">
                <a:ea typeface="굴림" pitchFamily="50" charset="-127"/>
              </a:rPr>
              <a:t/>
            </a:r>
            <a:br>
              <a:rPr lang="en-US" altLang="ko-KR" dirty="0" smtClean="0">
                <a:ea typeface="굴림" pitchFamily="50" charset="-127"/>
              </a:rPr>
            </a:br>
            <a:r>
              <a:rPr lang="en-US" altLang="ko-KR" dirty="0" smtClean="0">
                <a:ea typeface="굴림" pitchFamily="50" charset="-127"/>
              </a:rPr>
              <a:t>		- </a:t>
            </a:r>
            <a:r>
              <a:rPr lang="ko-KR" altLang="en-US" dirty="0" smtClean="0">
                <a:ea typeface="굴림" pitchFamily="50" charset="-127"/>
              </a:rPr>
              <a:t>증상확인 및 분석</a:t>
            </a:r>
            <a:r>
              <a:rPr lang="en-US" altLang="ko-KR" dirty="0" smtClean="0">
                <a:ea typeface="굴림" pitchFamily="50" charset="-127"/>
              </a:rPr>
              <a:t/>
            </a:r>
            <a:br>
              <a:rPr lang="en-US" altLang="ko-KR" dirty="0" smtClean="0">
                <a:ea typeface="굴림" pitchFamily="50" charset="-127"/>
              </a:rPr>
            </a:br>
            <a:r>
              <a:rPr lang="en-US" altLang="ko-KR" dirty="0" smtClean="0">
                <a:ea typeface="굴림" pitchFamily="50" charset="-127"/>
              </a:rPr>
              <a:t>		- </a:t>
            </a:r>
            <a:r>
              <a:rPr lang="ko-KR" altLang="en-US" dirty="0" smtClean="0">
                <a:ea typeface="굴림" pitchFamily="50" charset="-127"/>
              </a:rPr>
              <a:t>해결 방법의 제시</a:t>
            </a:r>
          </a:p>
          <a:p>
            <a:pPr marL="342900" indent="-342900">
              <a:lnSpc>
                <a:spcPct val="150000"/>
              </a:lnSpc>
              <a:spcBef>
                <a:spcPct val="50000"/>
              </a:spcBef>
              <a:buFontTx/>
              <a:buAutoNum type="arabicPeriod" startAt="3"/>
            </a:pPr>
            <a:r>
              <a:rPr lang="en-US" altLang="ko-KR" dirty="0" smtClean="0">
                <a:ea typeface="굴림" pitchFamily="50" charset="-127"/>
              </a:rPr>
              <a:t>13:00 </a:t>
            </a:r>
            <a:r>
              <a:rPr lang="en-US" altLang="ko-KR" dirty="0">
                <a:ea typeface="굴림" pitchFamily="50" charset="-127"/>
              </a:rPr>
              <a:t>~ </a:t>
            </a:r>
            <a:r>
              <a:rPr lang="en-US" altLang="ko-KR" dirty="0" smtClean="0">
                <a:ea typeface="굴림" pitchFamily="50" charset="-127"/>
              </a:rPr>
              <a:t>14:30                    Active Directory </a:t>
            </a:r>
            <a:r>
              <a:rPr lang="ko-KR" altLang="en-US" dirty="0" smtClean="0">
                <a:ea typeface="굴림" pitchFamily="50" charset="-127"/>
              </a:rPr>
              <a:t>문제 해결</a:t>
            </a:r>
            <a:r>
              <a:rPr lang="en-US" altLang="ko-KR" dirty="0" smtClean="0">
                <a:ea typeface="굴림" pitchFamily="50" charset="-127"/>
              </a:rPr>
              <a:t/>
            </a:r>
            <a:br>
              <a:rPr lang="en-US" altLang="ko-KR" dirty="0" smtClean="0">
                <a:ea typeface="굴림" pitchFamily="50" charset="-127"/>
              </a:rPr>
            </a:br>
            <a:r>
              <a:rPr lang="en-US" altLang="ko-KR" dirty="0" smtClean="0">
                <a:ea typeface="굴림" pitchFamily="50" charset="-127"/>
              </a:rPr>
              <a:t>		- Trouble Shooting Case Review</a:t>
            </a:r>
            <a:br>
              <a:rPr lang="en-US" altLang="ko-KR" dirty="0" smtClean="0">
                <a:ea typeface="굴림" pitchFamily="50" charset="-127"/>
              </a:rPr>
            </a:br>
            <a:r>
              <a:rPr lang="en-US" altLang="ko-KR" dirty="0" smtClean="0">
                <a:ea typeface="굴림" pitchFamily="50" charset="-127"/>
              </a:rPr>
              <a:t>		- Active Directory Management</a:t>
            </a:r>
            <a:endParaRPr lang="ko-KR" altLang="en-US" dirty="0">
              <a:ea typeface="굴림" pitchFamily="50" charset="-127"/>
            </a:endParaRPr>
          </a:p>
          <a:p>
            <a:pPr marL="342900" indent="-342900">
              <a:lnSpc>
                <a:spcPct val="150000"/>
              </a:lnSpc>
              <a:spcBef>
                <a:spcPct val="50000"/>
              </a:spcBef>
              <a:buFontTx/>
              <a:buAutoNum type="arabicPeriod" startAt="3"/>
            </a:pPr>
            <a:r>
              <a:rPr lang="en-US" altLang="ko-KR" dirty="0" smtClean="0">
                <a:ea typeface="굴림" pitchFamily="50" charset="-127"/>
              </a:rPr>
              <a:t>14:40 </a:t>
            </a:r>
            <a:r>
              <a:rPr lang="en-US" altLang="ko-KR" dirty="0">
                <a:ea typeface="굴림" pitchFamily="50" charset="-127"/>
              </a:rPr>
              <a:t>~ </a:t>
            </a:r>
            <a:r>
              <a:rPr lang="en-US" altLang="ko-KR" dirty="0" smtClean="0">
                <a:ea typeface="굴림" pitchFamily="50" charset="-127"/>
              </a:rPr>
              <a:t>15:30                    Exchange Server 2003 </a:t>
            </a:r>
            <a:r>
              <a:rPr lang="ko-KR" altLang="en-US" dirty="0" smtClean="0">
                <a:ea typeface="굴림" pitchFamily="50" charset="-127"/>
              </a:rPr>
              <a:t>문제 해결</a:t>
            </a:r>
            <a:r>
              <a:rPr lang="en-US" altLang="ko-KR" dirty="0" smtClean="0">
                <a:ea typeface="굴림" pitchFamily="50" charset="-127"/>
              </a:rPr>
              <a:t/>
            </a:r>
            <a:br>
              <a:rPr lang="en-US" altLang="ko-KR" dirty="0" smtClean="0">
                <a:ea typeface="굴림" pitchFamily="50" charset="-127"/>
              </a:rPr>
            </a:br>
            <a:r>
              <a:rPr lang="en-US" altLang="ko-KR" dirty="0" smtClean="0">
                <a:ea typeface="굴림" pitchFamily="50" charset="-127"/>
              </a:rPr>
              <a:t>		- Trouble Shooting Case Review</a:t>
            </a:r>
            <a:br>
              <a:rPr lang="en-US" altLang="ko-KR" dirty="0" smtClean="0">
                <a:ea typeface="굴림" pitchFamily="50" charset="-127"/>
              </a:rPr>
            </a:br>
            <a:r>
              <a:rPr lang="en-US" altLang="ko-KR" dirty="0" smtClean="0">
                <a:ea typeface="굴림" pitchFamily="50" charset="-127"/>
              </a:rPr>
              <a:t>		- Exchange Server 2003 Management</a:t>
            </a:r>
            <a:br>
              <a:rPr lang="en-US" altLang="ko-KR" dirty="0" smtClean="0">
                <a:ea typeface="굴림" pitchFamily="50" charset="-127"/>
              </a:rPr>
            </a:br>
            <a:r>
              <a:rPr lang="en-US" altLang="ko-KR" dirty="0" smtClean="0">
                <a:ea typeface="굴림" pitchFamily="50" charset="-127"/>
              </a:rPr>
              <a:t>		- Exchange Server 2003 </a:t>
            </a:r>
            <a:r>
              <a:rPr lang="ko-KR" altLang="en-US" dirty="0" smtClean="0">
                <a:ea typeface="굴림" pitchFamily="50" charset="-127"/>
              </a:rPr>
              <a:t>활</a:t>
            </a:r>
            <a:r>
              <a:rPr lang="ko-KR" altLang="en-US" dirty="0">
                <a:ea typeface="굴림" pitchFamily="50" charset="-127"/>
              </a:rPr>
              <a:t>용</a:t>
            </a:r>
          </a:p>
          <a:p>
            <a:pPr marL="342900" indent="-342900">
              <a:lnSpc>
                <a:spcPts val="2300"/>
              </a:lnSpc>
              <a:spcBef>
                <a:spcPct val="50000"/>
              </a:spcBef>
            </a:pPr>
            <a:r>
              <a:rPr lang="en-US" altLang="ko-KR" dirty="0">
                <a:ea typeface="굴림" pitchFamily="50" charset="-127"/>
              </a:rPr>
              <a:t>5.       </a:t>
            </a:r>
            <a:r>
              <a:rPr lang="en-US" altLang="ko-KR" dirty="0" smtClean="0">
                <a:ea typeface="굴림" pitchFamily="50" charset="-127"/>
              </a:rPr>
              <a:t>15:40 </a:t>
            </a:r>
            <a:r>
              <a:rPr lang="en-US" altLang="ko-KR" dirty="0">
                <a:ea typeface="굴림" pitchFamily="50" charset="-127"/>
              </a:rPr>
              <a:t>~ </a:t>
            </a:r>
            <a:r>
              <a:rPr lang="en-US" altLang="ko-KR" dirty="0" smtClean="0">
                <a:ea typeface="굴림" pitchFamily="50" charset="-127"/>
              </a:rPr>
              <a:t>17:30                    Vista </a:t>
            </a:r>
            <a:r>
              <a:rPr lang="ko-KR" altLang="en-US" dirty="0" smtClean="0">
                <a:ea typeface="굴림" pitchFamily="50" charset="-127"/>
              </a:rPr>
              <a:t>및 </a:t>
            </a:r>
            <a:r>
              <a:rPr lang="en-US" altLang="ko-KR" dirty="0" smtClean="0">
                <a:ea typeface="굴림" pitchFamily="50" charset="-127"/>
              </a:rPr>
              <a:t>2007 Office System </a:t>
            </a:r>
            <a:r>
              <a:rPr lang="ko-KR" altLang="en-US" dirty="0" smtClean="0">
                <a:ea typeface="굴림" pitchFamily="50" charset="-127"/>
              </a:rPr>
              <a:t>소개 </a:t>
            </a:r>
            <a:r>
              <a:rPr lang="en-US" altLang="ko-KR" dirty="0" smtClean="0">
                <a:ea typeface="굴림" pitchFamily="50" charset="-127"/>
              </a:rPr>
              <a:t>/ Q&amp;A </a:t>
            </a:r>
            <a:endParaRPr lang="en-US" altLang="ko-KR" dirty="0">
              <a:ea typeface="굴림" pitchFamily="50" charset="-127"/>
            </a:endParaRPr>
          </a:p>
        </p:txBody>
      </p:sp>
      <p:cxnSp>
        <p:nvCxnSpPr>
          <p:cNvPr id="168979" name="AutoShape 19"/>
          <p:cNvCxnSpPr>
            <a:cxnSpLocks noChangeShapeType="1"/>
          </p:cNvCxnSpPr>
          <p:nvPr/>
        </p:nvCxnSpPr>
        <p:spPr bwMode="auto">
          <a:xfrm>
            <a:off x="979488" y="5375278"/>
            <a:ext cx="48974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68980" name="Text Box 20"/>
          <p:cNvSpPr txBox="1">
            <a:spLocks noChangeArrowheads="1"/>
          </p:cNvSpPr>
          <p:nvPr/>
        </p:nvSpPr>
        <p:spPr bwMode="auto">
          <a:xfrm>
            <a:off x="190500" y="9209088"/>
            <a:ext cx="6665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latin typeface="굴림체" pitchFamily="49" charset="-127"/>
                <a:ea typeface="굴림체" pitchFamily="49" charset="-127"/>
              </a:rPr>
              <a:t>www.globalsoft.co.kr                           - 1 -                                   ㈜</a:t>
            </a:r>
            <a:r>
              <a:rPr lang="ko-KR" altLang="en-US" b="1">
                <a:latin typeface="굴림체" pitchFamily="49" charset="-127"/>
                <a:ea typeface="굴림체" pitchFamily="49" charset="-127"/>
              </a:rPr>
              <a:t>글로벌소프트</a:t>
            </a:r>
            <a:r>
              <a:rPr lang="ko-KR" altLang="en-US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  <p:pic>
        <p:nvPicPr>
          <p:cNvPr id="168981" name="Picture 21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9196388"/>
            <a:ext cx="6334125" cy="69850"/>
          </a:xfrm>
          <a:prstGeom prst="rect">
            <a:avLst/>
          </a:prstGeom>
          <a:noFill/>
        </p:spPr>
      </p:pic>
      <p:pic>
        <p:nvPicPr>
          <p:cNvPr id="168982" name="Picture 22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338138"/>
            <a:ext cx="5308600" cy="60325"/>
          </a:xfrm>
          <a:prstGeom prst="rect">
            <a:avLst/>
          </a:prstGeom>
          <a:noFill/>
        </p:spPr>
      </p:pic>
      <p:pic>
        <p:nvPicPr>
          <p:cNvPr id="168983" name="Picture 23" descr="Global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8000" y="160338"/>
            <a:ext cx="1008063" cy="247650"/>
          </a:xfrm>
          <a:prstGeom prst="rect">
            <a:avLst/>
          </a:prstGeom>
          <a:noFill/>
        </p:spPr>
      </p:pic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40" name="Line 28"/>
          <p:cNvSpPr>
            <a:spLocks noChangeShapeType="1"/>
          </p:cNvSpPr>
          <p:nvPr/>
        </p:nvSpPr>
        <p:spPr bwMode="auto">
          <a:xfrm>
            <a:off x="692150" y="516255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66941" name="Text Box 29"/>
          <p:cNvSpPr txBox="1">
            <a:spLocks noChangeArrowheads="1"/>
          </p:cNvSpPr>
          <p:nvPr/>
        </p:nvSpPr>
        <p:spPr bwMode="auto">
          <a:xfrm>
            <a:off x="692150" y="4875213"/>
            <a:ext cx="12969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200">
                <a:ea typeface="굴림" pitchFamily="50" charset="-127"/>
              </a:rPr>
              <a:t>Note</a:t>
            </a:r>
          </a:p>
        </p:txBody>
      </p:sp>
      <p:sp>
        <p:nvSpPr>
          <p:cNvPr id="166942" name="Text Box 30"/>
          <p:cNvSpPr txBox="1">
            <a:spLocks noChangeArrowheads="1"/>
          </p:cNvSpPr>
          <p:nvPr/>
        </p:nvSpPr>
        <p:spPr bwMode="auto">
          <a:xfrm>
            <a:off x="190500" y="9209088"/>
            <a:ext cx="6665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 dirty="0">
                <a:latin typeface="굴림체" pitchFamily="49" charset="-127"/>
                <a:ea typeface="굴림체" pitchFamily="49" charset="-127"/>
              </a:rPr>
              <a:t>www.globalsoft.co.kr                           - </a:t>
            </a:r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2 </a:t>
            </a:r>
            <a:r>
              <a:rPr lang="en-US" altLang="ko-KR" b="1" dirty="0">
                <a:latin typeface="굴림체" pitchFamily="49" charset="-127"/>
                <a:ea typeface="굴림체" pitchFamily="49" charset="-127"/>
              </a:rPr>
              <a:t>-                                   ㈜</a:t>
            </a:r>
            <a:r>
              <a:rPr lang="ko-KR" altLang="en-US" b="1" dirty="0">
                <a:latin typeface="굴림체" pitchFamily="49" charset="-127"/>
                <a:ea typeface="굴림체" pitchFamily="49" charset="-127"/>
              </a:rPr>
              <a:t>글로벌소프트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  <p:pic>
        <p:nvPicPr>
          <p:cNvPr id="166943" name="Picture 31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9196388"/>
            <a:ext cx="6334125" cy="69850"/>
          </a:xfrm>
          <a:prstGeom prst="rect">
            <a:avLst/>
          </a:prstGeom>
          <a:noFill/>
        </p:spPr>
      </p:pic>
      <p:pic>
        <p:nvPicPr>
          <p:cNvPr id="166944" name="Picture 32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338138"/>
            <a:ext cx="5308600" cy="60325"/>
          </a:xfrm>
          <a:prstGeom prst="rect">
            <a:avLst/>
          </a:prstGeom>
          <a:noFill/>
        </p:spPr>
      </p:pic>
      <p:pic>
        <p:nvPicPr>
          <p:cNvPr id="166945" name="Picture 33" descr="Global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8000" y="160338"/>
            <a:ext cx="1008063" cy="247650"/>
          </a:xfrm>
          <a:prstGeom prst="rect">
            <a:avLst/>
          </a:prstGeom>
          <a:noFill/>
        </p:spPr>
      </p:pic>
      <p:sp>
        <p:nvSpPr>
          <p:cNvPr id="166946" name="Rectangle 34"/>
          <p:cNvSpPr>
            <a:spLocks noChangeArrowheads="1"/>
          </p:cNvSpPr>
          <p:nvPr/>
        </p:nvSpPr>
        <p:spPr bwMode="auto">
          <a:xfrm>
            <a:off x="713562" y="5232402"/>
            <a:ext cx="585791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System Information </a:t>
            </a:r>
            <a:r>
              <a:rPr kumimoji="0" lang="ko-KR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확인</a:t>
            </a:r>
            <a:endParaRPr kumimoji="0" lang="ko-KR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굴림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시작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실행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– </a:t>
            </a:r>
            <a:r>
              <a:rPr kumimoji="0" lang="en-US" altLang="ko-KR" sz="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Winmsd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시스템 정보를 확인할 수 있으며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내 컴퓨터에서 속성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시스템 등록 정보 창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고급 탭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성능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,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시작 및 복구 확인할 수 있음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800" b="1" dirty="0">
              <a:latin typeface="+mj-lt"/>
              <a:cs typeface="굴림" pitchFamily="50" charset="-127"/>
            </a:endParaRPr>
          </a:p>
          <a:p>
            <a:pPr lvl="0"/>
            <a:r>
              <a:rPr kumimoji="0" lang="ko-KR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해당 </a:t>
            </a:r>
            <a:r>
              <a:rPr kumimoji="0" lang="en-US" altLang="ko-KR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Hotfix</a:t>
            </a:r>
            <a:r>
              <a:rPr kumimoji="0" lang="en-US" altLang="ko-KR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 </a:t>
            </a:r>
            <a:r>
              <a:rPr kumimoji="0" lang="ko-KR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적용 확인</a:t>
            </a:r>
            <a:endParaRPr lang="ko-KR" altLang="en-US" sz="800" dirty="0">
              <a:latin typeface="+mj-lt"/>
            </a:endParaRPr>
          </a:p>
          <a:p>
            <a:pPr lvl="0" eaLnBrk="0" hangingPunct="0"/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시작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Windows Update – Internet Explorer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창에서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다른 옵션 목록에서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설치 내역 보기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설치 내역을 확인할 수 있습니다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.</a:t>
            </a:r>
          </a:p>
          <a:p>
            <a:pPr lvl="0" eaLnBrk="0" hangingPunct="0"/>
            <a:endParaRPr lang="en-US" altLang="ko-KR" sz="800" b="1" dirty="0"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/>
            <a:r>
              <a:rPr kumimoji="0" lang="ko-KR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성능 옵션 확인</a:t>
            </a:r>
            <a:endParaRPr kumimoji="0" lang="en-US" altLang="ko-KR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/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내 컴퓨터에서 속성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시스템 등록 정보 창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고급 탭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성능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,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시작 및 복구 확인할 수 있음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.</a:t>
            </a:r>
          </a:p>
          <a:p>
            <a:pPr lvl="0"/>
            <a:endParaRPr lang="en-US" altLang="ko-KR" sz="800" b="1" dirty="0"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>
              <a:tabLst>
                <a:tab pos="3886200" algn="l"/>
              </a:tabLst>
            </a:pPr>
            <a:r>
              <a:rPr kumimoji="0" lang="en-US" altLang="ko-KR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Security </a:t>
            </a:r>
            <a:r>
              <a:rPr kumimoji="0" lang="ko-KR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확인</a:t>
            </a:r>
            <a:endParaRPr lang="ko-KR" altLang="en-US" sz="800" dirty="0">
              <a:latin typeface="+mj-lt"/>
            </a:endParaRPr>
          </a:p>
          <a:p>
            <a:pPr lvl="0" eaLnBrk="0" hangingPunct="0">
              <a:tabLst>
                <a:tab pos="3886200" algn="l"/>
              </a:tabLst>
            </a:pP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시작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실행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Gpedit.msc (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로컬 보안 정책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) 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그룹 정책 개체 편집기 창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컴퓨터 구성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Windows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설정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보안 설정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개정 정책</a:t>
            </a:r>
            <a:endParaRPr kumimoji="0" lang="en-US" altLang="ko-KR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endParaRPr lang="en-US" altLang="ko-KR" sz="800" b="1" dirty="0"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r>
              <a:rPr kumimoji="0" lang="en-US" altLang="ko-KR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Disk Information</a:t>
            </a:r>
            <a:r>
              <a:rPr kumimoji="0" lang="en-US" altLang="ko-KR" sz="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 </a:t>
            </a:r>
            <a:r>
              <a:rPr kumimoji="0" lang="ko-KR" altLang="en-US" sz="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확인</a:t>
            </a:r>
            <a:endParaRPr kumimoji="0" lang="en-US" altLang="ko-KR" sz="8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시작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모든 프로그램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-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보조프로그램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시스템 도구</a:t>
            </a:r>
            <a:r>
              <a:rPr kumimoji="0" lang="ko-KR" altLang="en-US" sz="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 </a:t>
            </a:r>
            <a:r>
              <a:rPr kumimoji="0" lang="en-US" altLang="ko-KR" sz="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kumimoji="0" lang="ko-KR" altLang="en-US" sz="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디스크 조각 모음</a:t>
            </a:r>
            <a:endParaRPr lang="en-US" altLang="ko-KR" sz="800" dirty="0"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시작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kumimoji="0" lang="ko-KR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실행 </a:t>
            </a:r>
            <a:r>
              <a:rPr kumimoji="0" lang="en-US" altLang="ko-KR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kumimoji="0" lang="en-US" altLang="ko-KR" sz="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Chkdsk</a:t>
            </a:r>
            <a:endParaRPr kumimoji="0" lang="en-US" altLang="ko-KR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endParaRPr lang="en-US" altLang="ko-KR" sz="800" b="1" dirty="0"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r>
              <a:rPr kumimoji="0" lang="en-US" altLang="ko-KR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Network Information</a:t>
            </a:r>
          </a:p>
          <a:p>
            <a:pPr lvl="0" eaLnBrk="0" hangingPunct="0">
              <a:tabLst>
                <a:tab pos="3886200" algn="l"/>
              </a:tabLst>
            </a:pPr>
            <a:r>
              <a:rPr lang="ko-KR" altLang="en-US" sz="800" dirty="0" smtClean="0">
                <a:latin typeface="+mj-lt"/>
                <a:ea typeface="굴림" pitchFamily="50" charset="-127"/>
                <a:cs typeface="Times New Roman" pitchFamily="18" charset="0"/>
              </a:rPr>
              <a:t>시작 </a:t>
            </a: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lang="ko-KR" altLang="en-US" sz="800" dirty="0" smtClean="0">
                <a:latin typeface="+mj-lt"/>
                <a:ea typeface="굴림" pitchFamily="50" charset="-127"/>
                <a:cs typeface="Times New Roman" pitchFamily="18" charset="0"/>
              </a:rPr>
              <a:t>실행 </a:t>
            </a: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lang="en-US" altLang="ko-KR" sz="800" dirty="0" err="1" smtClean="0">
                <a:latin typeface="+mj-lt"/>
                <a:ea typeface="굴림" pitchFamily="50" charset="-127"/>
                <a:cs typeface="Times New Roman" pitchFamily="18" charset="0"/>
              </a:rPr>
              <a:t>cmd</a:t>
            </a: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</a:rPr>
              <a:t> /k </a:t>
            </a:r>
            <a:r>
              <a:rPr lang="en-US" altLang="ko-KR" sz="800" dirty="0" err="1" smtClean="0">
                <a:latin typeface="+mj-lt"/>
                <a:ea typeface="굴림" pitchFamily="50" charset="-127"/>
                <a:cs typeface="Times New Roman" pitchFamily="18" charset="0"/>
              </a:rPr>
              <a:t>ipconfig</a:t>
            </a: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</a:rPr>
              <a:t> /all</a:t>
            </a:r>
            <a:r>
              <a:rPr lang="en-US" altLang="ko-KR" sz="800" b="1" dirty="0">
                <a:latin typeface="+mj-lt"/>
                <a:ea typeface="굴림" pitchFamily="50" charset="-127"/>
                <a:cs typeface="Times New Roman" pitchFamily="18" charset="0"/>
              </a:rPr>
              <a:t>	</a:t>
            </a:r>
            <a:endParaRPr kumimoji="0" lang="en-US" altLang="ko-KR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endParaRPr lang="en-US" altLang="ko-KR" sz="800" b="1" dirty="0"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r>
              <a:rPr lang="en-US" altLang="ko-KR" sz="800" b="1" dirty="0" smtClean="0">
                <a:latin typeface="+mj-lt"/>
                <a:ea typeface="굴림" pitchFamily="50" charset="-127"/>
                <a:cs typeface="Times New Roman" pitchFamily="18" charset="0"/>
              </a:rPr>
              <a:t>Backup &amp; Restore</a:t>
            </a:r>
            <a:r>
              <a:rPr kumimoji="0" lang="ko-KR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굴림" pitchFamily="50" charset="-127"/>
                <a:cs typeface="Times New Roman" pitchFamily="18" charset="0"/>
              </a:rPr>
              <a:t> </a:t>
            </a:r>
            <a:endParaRPr kumimoji="0" lang="en-US" altLang="ko-KR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r>
              <a:rPr lang="ko-KR" altLang="en-US" sz="800" dirty="0" smtClean="0">
                <a:latin typeface="+mj-lt"/>
                <a:ea typeface="굴림" pitchFamily="50" charset="-127"/>
                <a:cs typeface="Times New Roman" pitchFamily="18" charset="0"/>
              </a:rPr>
              <a:t>시작 </a:t>
            </a: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lang="ko-KR" altLang="en-US" sz="800" dirty="0" smtClean="0">
                <a:latin typeface="+mj-lt"/>
                <a:ea typeface="굴림" pitchFamily="50" charset="-127"/>
                <a:cs typeface="Times New Roman" pitchFamily="18" charset="0"/>
              </a:rPr>
              <a:t>모든 프로그램 </a:t>
            </a: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lang="ko-KR" altLang="en-US" sz="800" dirty="0" smtClean="0">
                <a:latin typeface="+mj-lt"/>
                <a:ea typeface="굴림" pitchFamily="50" charset="-127"/>
                <a:cs typeface="Times New Roman" pitchFamily="18" charset="0"/>
              </a:rPr>
              <a:t>보조프로그램 </a:t>
            </a: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lang="ko-KR" altLang="en-US" sz="800" dirty="0" smtClean="0">
                <a:latin typeface="+mj-lt"/>
                <a:ea typeface="굴림" pitchFamily="50" charset="-127"/>
                <a:cs typeface="Times New Roman" pitchFamily="18" charset="0"/>
              </a:rPr>
              <a:t>시스템 도구 </a:t>
            </a: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lang="ko-KR" altLang="en-US" sz="800" dirty="0" smtClean="0">
                <a:latin typeface="+mj-lt"/>
                <a:ea typeface="굴림" pitchFamily="50" charset="-127"/>
                <a:cs typeface="Times New Roman" pitchFamily="18" charset="0"/>
              </a:rPr>
              <a:t>백업</a:t>
            </a:r>
            <a:endParaRPr lang="en-US" altLang="ko-KR" sz="800" dirty="0" smtClean="0"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endParaRPr lang="en-US" altLang="ko-KR" sz="800" b="1" dirty="0"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r>
              <a:rPr lang="en-US" altLang="ko-KR" sz="800" b="1" dirty="0" smtClean="0">
                <a:latin typeface="+mj-lt"/>
                <a:ea typeface="굴림" pitchFamily="50" charset="-127"/>
                <a:cs typeface="Times New Roman" pitchFamily="18" charset="0"/>
              </a:rPr>
              <a:t>MPS Report Download Site (mps)</a:t>
            </a:r>
          </a:p>
          <a:p>
            <a:pPr lvl="0" eaLnBrk="0" hangingPunct="0">
              <a:tabLst>
                <a:tab pos="3886200" algn="l"/>
              </a:tabLst>
            </a:pP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  <a:hlinkClick r:id="rId5"/>
              </a:rPr>
              <a:t>http://www.microsoft.com/downloads/details.aspx?FamilyId=CEBF3C7C-7CA5-408F-88B7-F9C79B7306C0&amp;displaylang=en</a:t>
            </a:r>
            <a:endParaRPr kumimoji="0" lang="en-US" altLang="ko-KR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40" name="Line 28"/>
          <p:cNvSpPr>
            <a:spLocks noChangeShapeType="1"/>
          </p:cNvSpPr>
          <p:nvPr/>
        </p:nvSpPr>
        <p:spPr bwMode="auto">
          <a:xfrm>
            <a:off x="692150" y="516255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66941" name="Text Box 29"/>
          <p:cNvSpPr txBox="1">
            <a:spLocks noChangeArrowheads="1"/>
          </p:cNvSpPr>
          <p:nvPr/>
        </p:nvSpPr>
        <p:spPr bwMode="auto">
          <a:xfrm>
            <a:off x="692150" y="4875213"/>
            <a:ext cx="12969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200">
                <a:ea typeface="굴림" pitchFamily="50" charset="-127"/>
              </a:rPr>
              <a:t>Note</a:t>
            </a:r>
          </a:p>
        </p:txBody>
      </p:sp>
      <p:sp>
        <p:nvSpPr>
          <p:cNvPr id="166942" name="Text Box 30"/>
          <p:cNvSpPr txBox="1">
            <a:spLocks noChangeArrowheads="1"/>
          </p:cNvSpPr>
          <p:nvPr/>
        </p:nvSpPr>
        <p:spPr bwMode="auto">
          <a:xfrm>
            <a:off x="190500" y="9209088"/>
            <a:ext cx="6665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 dirty="0">
                <a:latin typeface="굴림체" pitchFamily="49" charset="-127"/>
                <a:ea typeface="굴림체" pitchFamily="49" charset="-127"/>
              </a:rPr>
              <a:t>www.globalsoft.co.kr                           - 3</a:t>
            </a:r>
            <a:r>
              <a:rPr lang="en-US" altLang="ko-KR" b="1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b="1" dirty="0">
                <a:latin typeface="굴림체" pitchFamily="49" charset="-127"/>
                <a:ea typeface="굴림체" pitchFamily="49" charset="-127"/>
              </a:rPr>
              <a:t>-                                   ㈜</a:t>
            </a:r>
            <a:r>
              <a:rPr lang="ko-KR" altLang="en-US" b="1" dirty="0">
                <a:latin typeface="굴림체" pitchFamily="49" charset="-127"/>
                <a:ea typeface="굴림체" pitchFamily="49" charset="-127"/>
              </a:rPr>
              <a:t>글로벌소프트</a:t>
            </a:r>
            <a:r>
              <a:rPr lang="ko-KR" altLang="en-US" dirty="0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  <p:pic>
        <p:nvPicPr>
          <p:cNvPr id="166943" name="Picture 31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9196388"/>
            <a:ext cx="6334125" cy="69850"/>
          </a:xfrm>
          <a:prstGeom prst="rect">
            <a:avLst/>
          </a:prstGeom>
          <a:noFill/>
        </p:spPr>
      </p:pic>
      <p:pic>
        <p:nvPicPr>
          <p:cNvPr id="166944" name="Picture 32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338138"/>
            <a:ext cx="5308600" cy="60325"/>
          </a:xfrm>
          <a:prstGeom prst="rect">
            <a:avLst/>
          </a:prstGeom>
          <a:noFill/>
        </p:spPr>
      </p:pic>
      <p:pic>
        <p:nvPicPr>
          <p:cNvPr id="166945" name="Picture 33" descr="Global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8000" y="160338"/>
            <a:ext cx="1008063" cy="247650"/>
          </a:xfrm>
          <a:prstGeom prst="rect">
            <a:avLst/>
          </a:prstGeom>
          <a:noFill/>
        </p:spPr>
      </p:pic>
      <p:sp>
        <p:nvSpPr>
          <p:cNvPr id="166946" name="Rectangle 34"/>
          <p:cNvSpPr>
            <a:spLocks noChangeArrowheads="1"/>
          </p:cNvSpPr>
          <p:nvPr/>
        </p:nvSpPr>
        <p:spPr bwMode="auto">
          <a:xfrm>
            <a:off x="713562" y="5089526"/>
            <a:ext cx="5857916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System </a:t>
            </a:r>
            <a:r>
              <a:rPr kumimoji="0" lang="en-US" altLang="ko-KR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굴림" pitchFamily="50" charset="-127"/>
              </a:rPr>
              <a:t>Information : </a:t>
            </a:r>
            <a:r>
              <a:rPr lang="ko-KR" altLang="en-US" sz="800" dirty="0" smtClean="0"/>
              <a:t>서비스 </a:t>
            </a:r>
            <a:r>
              <a:rPr lang="ko-KR" altLang="en-US" sz="800" dirty="0"/>
              <a:t>팩 및</a:t>
            </a:r>
            <a:r>
              <a:rPr lang="en-US" sz="800" dirty="0"/>
              <a:t> </a:t>
            </a:r>
            <a:r>
              <a:rPr lang="en-US" sz="800" dirty="0" err="1"/>
              <a:t>Hotfix</a:t>
            </a:r>
            <a:r>
              <a:rPr lang="ko-KR" altLang="en-US" sz="800" dirty="0"/>
              <a:t>는 반드시 설치하는 것을 권장함</a:t>
            </a:r>
            <a:r>
              <a:rPr lang="en-US" sz="800" dirty="0"/>
              <a:t>. </a:t>
            </a:r>
            <a:r>
              <a:rPr lang="ko-KR" altLang="en-US" sz="800" dirty="0"/>
              <a:t>경우에 따라서 서비스 팩이나</a:t>
            </a:r>
            <a:r>
              <a:rPr lang="en-US" sz="800" dirty="0"/>
              <a:t> </a:t>
            </a:r>
            <a:r>
              <a:rPr lang="en-US" sz="800" dirty="0" err="1"/>
              <a:t>Hotfix</a:t>
            </a:r>
            <a:r>
              <a:rPr lang="ko-KR" altLang="en-US" sz="800" dirty="0"/>
              <a:t>를 설치함으로 문제가 해결되는 경우도 있으며</a:t>
            </a:r>
            <a:r>
              <a:rPr lang="en-US" sz="800" dirty="0"/>
              <a:t>, </a:t>
            </a:r>
            <a:r>
              <a:rPr lang="ko-KR" altLang="en-US" sz="800" dirty="0"/>
              <a:t>혹은 설치를 하지 않아서 문제가 발생하는 원인을 제공하기도 함</a:t>
            </a:r>
            <a:r>
              <a:rPr lang="en-US" sz="800" dirty="0"/>
              <a:t>.</a:t>
            </a:r>
            <a:endParaRPr lang="ko-KR" altLang="en-US" sz="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800" b="1" dirty="0">
              <a:latin typeface="+mj-lt"/>
              <a:cs typeface="굴림" pitchFamily="50" charset="-127"/>
            </a:endParaRPr>
          </a:p>
          <a:p>
            <a:pPr lvl="0"/>
            <a:r>
              <a:rPr lang="en-US" altLang="ko-KR" sz="800" b="1" dirty="0" smtClean="0">
                <a:latin typeface="+mj-lt"/>
              </a:rPr>
              <a:t>Domain, Organization </a:t>
            </a:r>
            <a:r>
              <a:rPr lang="en-US" altLang="ko-KR" sz="800" b="1" dirty="0" err="1" smtClean="0">
                <a:latin typeface="+mj-lt"/>
              </a:rPr>
              <a:t>Inforamtion</a:t>
            </a:r>
            <a:r>
              <a:rPr lang="en-US" altLang="ko-KR" sz="800" b="1" dirty="0" smtClean="0">
                <a:latin typeface="+mj-lt"/>
              </a:rPr>
              <a:t> :</a:t>
            </a:r>
            <a:r>
              <a:rPr lang="ko-KR" altLang="en-US" sz="800" dirty="0" smtClean="0"/>
              <a:t> </a:t>
            </a:r>
            <a:r>
              <a:rPr lang="ko-KR" altLang="en-US" sz="800" dirty="0"/>
              <a:t>장애로 재 설치의 경우 반드시 동일하게 구성해야 하는 중요한 항목임</a:t>
            </a:r>
          </a:p>
          <a:p>
            <a:pPr lvl="0" eaLnBrk="0" hangingPunct="0"/>
            <a:r>
              <a:rPr lang="ko-KR" altLang="en-US" sz="800" dirty="0" smtClean="0">
                <a:latin typeface="+mj-lt"/>
                <a:ea typeface="굴림" pitchFamily="50" charset="-127"/>
                <a:cs typeface="Times New Roman" pitchFamily="18" charset="0"/>
              </a:rPr>
              <a:t>시작 </a:t>
            </a: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lang="ko-KR" altLang="en-US" sz="800" dirty="0" smtClean="0">
                <a:latin typeface="+mj-lt"/>
                <a:ea typeface="굴림" pitchFamily="50" charset="-127"/>
                <a:cs typeface="Times New Roman" pitchFamily="18" charset="0"/>
              </a:rPr>
              <a:t>실행 </a:t>
            </a: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</a:rPr>
              <a:t>–ADSIEDIT.MSC – Configuration – CN=</a:t>
            </a:r>
            <a:r>
              <a:rPr lang="en-US" altLang="ko-KR" sz="800" dirty="0" err="1" smtClean="0">
                <a:latin typeface="+mj-lt"/>
                <a:ea typeface="굴림" pitchFamily="50" charset="-127"/>
                <a:cs typeface="Times New Roman" pitchFamily="18" charset="0"/>
              </a:rPr>
              <a:t>Configuration,DC</a:t>
            </a: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</a:rPr>
              <a:t>=Domain </a:t>
            </a:r>
            <a:r>
              <a:rPr lang="en-US" altLang="ko-KR" sz="800" dirty="0" err="1" smtClean="0">
                <a:latin typeface="+mj-lt"/>
                <a:ea typeface="굴림" pitchFamily="50" charset="-127"/>
                <a:cs typeface="Times New Roman" pitchFamily="18" charset="0"/>
              </a:rPr>
              <a:t>Name,DC</a:t>
            </a: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</a:rPr>
              <a:t>=CO,DC=KR – Services – CN=Microsoft Exchange – CN=</a:t>
            </a:r>
            <a:r>
              <a:rPr lang="ko-KR" altLang="en-US" sz="800" b="1" dirty="0" smtClean="0">
                <a:latin typeface="+mj-lt"/>
                <a:ea typeface="굴림" pitchFamily="50" charset="-127"/>
                <a:cs typeface="Times New Roman" pitchFamily="18" charset="0"/>
              </a:rPr>
              <a:t>조직 이름 확인</a:t>
            </a:r>
            <a:endParaRPr lang="en-US" altLang="ko-KR" sz="800" b="1" dirty="0"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 eaLnBrk="0" hangingPunct="0"/>
            <a:endParaRPr lang="en-US" altLang="ko-KR" sz="800" b="1" dirty="0"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/>
            <a:r>
              <a:rPr lang="en-US" altLang="ko-KR" sz="800" b="1" dirty="0" smtClean="0">
                <a:latin typeface="+mj-lt"/>
                <a:ea typeface="굴림" pitchFamily="50" charset="-127"/>
                <a:cs typeface="Times New Roman" pitchFamily="18" charset="0"/>
              </a:rPr>
              <a:t>Service Information : </a:t>
            </a:r>
            <a:r>
              <a:rPr lang="ko-KR" altLang="en-US" sz="800" dirty="0" smtClean="0">
                <a:latin typeface="+mj-lt"/>
                <a:ea typeface="굴림" pitchFamily="50" charset="-127"/>
                <a:cs typeface="Times New Roman" pitchFamily="18" charset="0"/>
              </a:rPr>
              <a:t>시작 </a:t>
            </a: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lang="ko-KR" altLang="en-US" sz="800" dirty="0" smtClean="0">
                <a:latin typeface="+mj-lt"/>
                <a:ea typeface="굴림" pitchFamily="50" charset="-127"/>
                <a:cs typeface="Times New Roman" pitchFamily="18" charset="0"/>
              </a:rPr>
              <a:t>관리 도구 </a:t>
            </a: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</a:rPr>
              <a:t>– </a:t>
            </a:r>
            <a:r>
              <a:rPr lang="ko-KR" altLang="en-US" sz="800" dirty="0" smtClean="0">
                <a:latin typeface="+mj-lt"/>
                <a:ea typeface="굴림" pitchFamily="50" charset="-127"/>
                <a:cs typeface="Times New Roman" pitchFamily="18" charset="0"/>
              </a:rPr>
              <a:t>서비스 </a:t>
            </a: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</a:rPr>
              <a:t>– Microsoft Exchange </a:t>
            </a:r>
            <a:r>
              <a:rPr lang="ko-KR" altLang="en-US" sz="800" dirty="0" smtClean="0">
                <a:latin typeface="+mj-lt"/>
                <a:ea typeface="굴림" pitchFamily="50" charset="-127"/>
                <a:cs typeface="Times New Roman" pitchFamily="18" charset="0"/>
              </a:rPr>
              <a:t>서비스 목록 확인</a:t>
            </a:r>
            <a:endParaRPr kumimoji="0" lang="en-US" altLang="ko-KR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/>
            <a:endParaRPr lang="en-US" altLang="ko-KR" sz="800" b="1" dirty="0"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>
              <a:tabLst>
                <a:tab pos="3886200" algn="l"/>
              </a:tabLst>
            </a:pPr>
            <a:r>
              <a:rPr lang="en-US" altLang="ko-KR" sz="800" b="1" dirty="0" smtClean="0">
                <a:latin typeface="+mj-lt"/>
                <a:ea typeface="굴림" pitchFamily="50" charset="-127"/>
                <a:cs typeface="Times New Roman" pitchFamily="18" charset="0"/>
              </a:rPr>
              <a:t>Disk Configuration : </a:t>
            </a: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</a:rPr>
              <a:t>RAID </a:t>
            </a:r>
            <a:r>
              <a:rPr lang="ko-KR" altLang="en-US" sz="800" dirty="0" smtClean="0">
                <a:latin typeface="+mj-lt"/>
                <a:ea typeface="굴림" pitchFamily="50" charset="-127"/>
                <a:cs typeface="Times New Roman" pitchFamily="18" charset="0"/>
              </a:rPr>
              <a:t>구성 및 하드디스크 정보 확인</a:t>
            </a:r>
            <a:endParaRPr lang="en-US" altLang="ko-KR" sz="800" dirty="0" smtClean="0"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endParaRPr lang="en-US" altLang="ko-KR" sz="800" dirty="0"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r>
              <a:rPr lang="en-US" altLang="ko-KR" sz="800" b="1" dirty="0" smtClean="0">
                <a:ea typeface="굴림" pitchFamily="50" charset="-127"/>
                <a:cs typeface="Times New Roman" pitchFamily="18" charset="0"/>
              </a:rPr>
              <a:t>Exchange Database Configuration : 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실제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Exchange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설치경로 및 사서함 데이터경로파악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내용임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. </a:t>
            </a:r>
          </a:p>
          <a:p>
            <a:pPr lvl="0" eaLnBrk="0" hangingPunct="0">
              <a:tabLst>
                <a:tab pos="3886200" algn="l"/>
              </a:tabLst>
            </a:pP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 exchange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의 데이터베이스는 시스템드라이브가 아닌 다른 경로에 저장 권장함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(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안정성추구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)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트렌젝션로그는 </a:t>
            </a:r>
            <a:r>
              <a:rPr lang="en-US" altLang="ko-KR" sz="800" dirty="0" err="1" smtClean="0">
                <a:ea typeface="굴림" pitchFamily="50" charset="-127"/>
                <a:cs typeface="Times New Roman" pitchFamily="18" charset="0"/>
              </a:rPr>
              <a:t>Exchsrvr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\MDBDATA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안에 존재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. 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사서함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DB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는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\Exchange DB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라는 폴더 안에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EDB file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로 저장됨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.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저장소 그룹수 및 사서함저장소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,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공용폴더 등은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System Manager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메뉴에서 관리그룹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&gt;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서버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&gt; ‘server name’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안에 서 찾을 수 있음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. </a:t>
            </a:r>
          </a:p>
          <a:p>
            <a:pPr lvl="0" eaLnBrk="0" hangingPunct="0">
              <a:tabLst>
                <a:tab pos="3886200" algn="l"/>
              </a:tabLst>
            </a:pPr>
            <a:endParaRPr lang="en-US" altLang="ko-KR" sz="800" b="1" dirty="0" smtClean="0"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r>
              <a:rPr lang="en-US" altLang="ko-KR" sz="800" b="1" dirty="0" smtClean="0">
                <a:ea typeface="굴림" pitchFamily="50" charset="-127"/>
                <a:cs typeface="Times New Roman" pitchFamily="18" charset="0"/>
              </a:rPr>
              <a:t>Database Management :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store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별 크기는 파악된 실제 경로의 저장소들의 용량 표시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. 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사서함 저장소의 세부항목은 위의 경로에서 마우스 우 클릭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,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속성으로 들어가서 제한텝 클릭하면 나옴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. 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공용폴더 의 세부항목 또한 같은 방법으로 제한텝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,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복제텝으로 볼 수 있음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.  </a:t>
            </a:r>
          </a:p>
          <a:p>
            <a:pPr lvl="0" eaLnBrk="0" hangingPunct="0">
              <a:tabLst>
                <a:tab pos="3886200" algn="l"/>
              </a:tabLst>
            </a:pPr>
            <a:r>
              <a:rPr lang="en-US" altLang="ko-KR" sz="800" b="1" dirty="0" smtClean="0">
                <a:ea typeface="굴림" pitchFamily="50" charset="-127"/>
                <a:cs typeface="Times New Roman" pitchFamily="18" charset="0"/>
              </a:rPr>
              <a:t>	</a:t>
            </a:r>
          </a:p>
          <a:p>
            <a:pPr lvl="0" eaLnBrk="0" hangingPunct="0">
              <a:tabLst>
                <a:tab pos="3886200" algn="l"/>
              </a:tabLst>
            </a:pPr>
            <a:r>
              <a:rPr lang="en-US" altLang="ko-KR" sz="800" b="1" dirty="0" smtClean="0">
                <a:ea typeface="굴림" pitchFamily="50" charset="-127"/>
                <a:cs typeface="Times New Roman" pitchFamily="18" charset="0"/>
              </a:rPr>
              <a:t>Log Management :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실제 트렌젝션 로그 파일들의 경로 파악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. \</a:t>
            </a:r>
            <a:r>
              <a:rPr lang="en-US" altLang="ko-KR" sz="800" dirty="0" err="1" smtClean="0">
                <a:ea typeface="굴림" pitchFamily="50" charset="-127"/>
                <a:cs typeface="Times New Roman" pitchFamily="18" charset="0"/>
              </a:rPr>
              <a:t>Exchsrvr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\MDBDATA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상에 존재하며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, E0000F8D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등으로 표기됨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.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저장소 그룹수 또한 같은 경로임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.</a:t>
            </a:r>
          </a:p>
          <a:p>
            <a:pPr lvl="0" eaLnBrk="0" hangingPunct="0">
              <a:tabLst>
                <a:tab pos="3886200" algn="l"/>
              </a:tabLst>
            </a:pPr>
            <a:endParaRPr lang="en-US" altLang="ko-KR" sz="800" b="1" dirty="0" smtClean="0"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r>
              <a:rPr lang="en-US" altLang="ko-KR" sz="800" b="1" dirty="0" smtClean="0">
                <a:ea typeface="굴림" pitchFamily="50" charset="-127"/>
                <a:cs typeface="Times New Roman" pitchFamily="18" charset="0"/>
              </a:rPr>
              <a:t>Relay Management : </a:t>
            </a:r>
            <a:r>
              <a:rPr lang="en-US" altLang="ko-KR" sz="800" b="1" dirty="0" smtClean="0">
                <a:ea typeface="굴림" pitchFamily="50" charset="-127"/>
                <a:cs typeface="Times New Roman" pitchFamily="18" charset="0"/>
              </a:rPr>
              <a:t> </a:t>
            </a:r>
            <a:r>
              <a:rPr lang="ko-KR" altLang="en-US" sz="800" b="1" dirty="0" smtClean="0">
                <a:ea typeface="굴림" pitchFamily="50" charset="-127"/>
                <a:cs typeface="Times New Roman" pitchFamily="18" charset="0"/>
              </a:rPr>
              <a:t>시작 </a:t>
            </a:r>
            <a:r>
              <a:rPr lang="en-US" altLang="ko-KR" sz="800" b="1" dirty="0" smtClean="0">
                <a:ea typeface="굴림" pitchFamily="50" charset="-127"/>
                <a:cs typeface="Times New Roman" pitchFamily="18" charset="0"/>
              </a:rPr>
              <a:t>– </a:t>
            </a:r>
            <a:r>
              <a:rPr lang="ko-KR" altLang="en-US" sz="800" b="1" dirty="0" smtClean="0">
                <a:ea typeface="굴림" pitchFamily="50" charset="-127"/>
                <a:cs typeface="Times New Roman" pitchFamily="18" charset="0"/>
              </a:rPr>
              <a:t>관리도구 </a:t>
            </a:r>
            <a:r>
              <a:rPr lang="en-US" altLang="ko-KR" sz="800" b="1" dirty="0" smtClean="0">
                <a:ea typeface="굴림" pitchFamily="50" charset="-127"/>
                <a:cs typeface="Times New Roman" pitchFamily="18" charset="0"/>
              </a:rPr>
              <a:t>-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Exchange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System manager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–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관리그룹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–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기본관리그룹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–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서버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-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‘server name’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–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프로토콜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–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SMTP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-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기본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SMTP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가상서버 에 속성선택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. </a:t>
            </a:r>
          </a:p>
          <a:p>
            <a:pPr lvl="0" eaLnBrk="0" hangingPunct="0">
              <a:tabLst>
                <a:tab pos="3886200" algn="l"/>
              </a:tabLst>
            </a:pPr>
            <a:endParaRPr lang="en-US" altLang="ko-KR" sz="800" b="1" dirty="0" smtClean="0"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r>
              <a:rPr lang="en-US" altLang="ko-KR" sz="800" b="1" dirty="0" smtClean="0">
                <a:ea typeface="굴림" pitchFamily="50" charset="-127"/>
                <a:cs typeface="Times New Roman" pitchFamily="18" charset="0"/>
              </a:rPr>
              <a:t>Global Setting :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각 항목은 전역설정에서 찾을 수 있으며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,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스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펨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에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대비하여 적절한 필터링 권장함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. 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제한값은 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exchange</a:t>
            </a:r>
            <a:r>
              <a:rPr lang="ko-KR" altLang="en-US" sz="800" dirty="0" smtClean="0">
                <a:ea typeface="굴림" pitchFamily="50" charset="-127"/>
                <a:cs typeface="Times New Roman" pitchFamily="18" charset="0"/>
              </a:rPr>
              <a:t>의 성능유지에 중요</a:t>
            </a:r>
            <a:r>
              <a:rPr lang="en-US" altLang="ko-KR" sz="800" dirty="0" smtClean="0">
                <a:ea typeface="굴림" pitchFamily="50" charset="-127"/>
                <a:cs typeface="Times New Roman" pitchFamily="18" charset="0"/>
              </a:rPr>
              <a:t>. </a:t>
            </a:r>
          </a:p>
          <a:p>
            <a:pPr lvl="0" eaLnBrk="0" hangingPunct="0">
              <a:tabLst>
                <a:tab pos="3886200" algn="l"/>
              </a:tabLst>
            </a:pPr>
            <a:endParaRPr lang="en-US" altLang="ko-KR" sz="800" b="1" dirty="0" smtClean="0">
              <a:latin typeface="+mj-lt"/>
              <a:ea typeface="굴림" pitchFamily="50" charset="-127"/>
              <a:cs typeface="Times New Roman" pitchFamily="18" charset="0"/>
            </a:endParaRPr>
          </a:p>
          <a:p>
            <a:pPr eaLnBrk="0" hangingPunct="0">
              <a:tabLst>
                <a:tab pos="3886200" algn="l"/>
              </a:tabLst>
            </a:pPr>
            <a:r>
              <a:rPr lang="en-US" altLang="ko-KR" sz="800" b="1" dirty="0" smtClean="0">
                <a:ea typeface="굴림" pitchFamily="50" charset="-127"/>
                <a:cs typeface="Times New Roman" pitchFamily="18" charset="0"/>
              </a:rPr>
              <a:t>Microsoft </a:t>
            </a:r>
            <a:r>
              <a:rPr lang="en-US" altLang="ko-KR" sz="800" b="1" dirty="0" smtClean="0">
                <a:ea typeface="굴림" pitchFamily="50" charset="-127"/>
                <a:cs typeface="Times New Roman" pitchFamily="18" charset="0"/>
              </a:rPr>
              <a:t>Exchange Server Best Practices Analyzer Tool</a:t>
            </a:r>
            <a:endParaRPr lang="ko-KR" altLang="en-US" sz="800" b="1" dirty="0" smtClean="0"/>
          </a:p>
          <a:p>
            <a:pPr lvl="0" eaLnBrk="0" hangingPunct="0">
              <a:tabLst>
                <a:tab pos="3886200" algn="l"/>
              </a:tabLst>
            </a:pPr>
            <a:r>
              <a:rPr lang="en-US" altLang="ko-KR" sz="800" b="1" dirty="0" smtClean="0">
                <a:latin typeface="+mj-lt"/>
                <a:ea typeface="굴림" pitchFamily="50" charset="-127"/>
                <a:cs typeface="Times New Roman" pitchFamily="18" charset="0"/>
              </a:rPr>
              <a:t>Download Site (</a:t>
            </a:r>
            <a:r>
              <a:rPr lang="en-US" altLang="ko-KR" sz="800" b="1" dirty="0" err="1" smtClean="0">
                <a:latin typeface="+mj-lt"/>
                <a:ea typeface="굴림" pitchFamily="50" charset="-127"/>
                <a:cs typeface="Times New Roman" pitchFamily="18" charset="0"/>
              </a:rPr>
              <a:t>exbpa</a:t>
            </a:r>
            <a:r>
              <a:rPr lang="en-US" altLang="ko-KR" sz="800" b="1" dirty="0" smtClean="0">
                <a:latin typeface="+mj-lt"/>
                <a:ea typeface="굴림" pitchFamily="50" charset="-127"/>
                <a:cs typeface="Times New Roman" pitchFamily="18" charset="0"/>
              </a:rPr>
              <a:t>)</a:t>
            </a:r>
          </a:p>
          <a:p>
            <a:pPr lvl="0" eaLnBrk="0" hangingPunct="0">
              <a:tabLst>
                <a:tab pos="3886200" algn="l"/>
              </a:tabLst>
            </a:pPr>
            <a:r>
              <a:rPr lang="en-US" altLang="ko-KR" sz="800" dirty="0" smtClean="0">
                <a:latin typeface="+mj-lt"/>
                <a:ea typeface="굴림" pitchFamily="50" charset="-127"/>
                <a:cs typeface="Times New Roman" pitchFamily="18" charset="0"/>
                <a:hlinkClick r:id="rId5"/>
              </a:rPr>
              <a:t>http://www.microsoft.com/downloads/details.aspx?displaylang=ko&amp;FamilyID=dbab201f-4bee-4943-ac22-e2ddbd258df3</a:t>
            </a:r>
            <a:endParaRPr lang="en-US" altLang="ko-KR" sz="800" dirty="0" smtClean="0">
              <a:latin typeface="+mj-lt"/>
              <a:ea typeface="굴림" pitchFamily="50" charset="-127"/>
              <a:cs typeface="Times New Roman" pitchFamily="18" charset="0"/>
            </a:endParaRPr>
          </a:p>
          <a:p>
            <a:pPr lvl="0" eaLnBrk="0" hangingPunct="0">
              <a:tabLst>
                <a:tab pos="3886200" algn="l"/>
              </a:tabLst>
            </a:pPr>
            <a:endParaRPr lang="en-US" altLang="ko-KR" sz="800" b="1" dirty="0" smtClean="0">
              <a:latin typeface="+mj-lt"/>
              <a:ea typeface="굴림" pitchFamily="50" charset="-127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5213" cy="3656012"/>
          </a:xfrm>
          <a:ln/>
        </p:spPr>
      </p:sp>
      <p:sp>
        <p:nvSpPr>
          <p:cNvPr id="171024" name="Line 16"/>
          <p:cNvSpPr>
            <a:spLocks noChangeShapeType="1"/>
          </p:cNvSpPr>
          <p:nvPr/>
        </p:nvSpPr>
        <p:spPr bwMode="auto">
          <a:xfrm>
            <a:off x="692150" y="516255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71025" name="Text Box 17"/>
          <p:cNvSpPr txBox="1">
            <a:spLocks noChangeArrowheads="1"/>
          </p:cNvSpPr>
          <p:nvPr/>
        </p:nvSpPr>
        <p:spPr bwMode="auto">
          <a:xfrm>
            <a:off x="692150" y="4875213"/>
            <a:ext cx="12969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200">
                <a:ea typeface="굴림" pitchFamily="50" charset="-127"/>
              </a:rPr>
              <a:t>Note</a:t>
            </a:r>
          </a:p>
        </p:txBody>
      </p:sp>
      <p:sp>
        <p:nvSpPr>
          <p:cNvPr id="171026" name="Text Box 18"/>
          <p:cNvSpPr txBox="1">
            <a:spLocks noChangeArrowheads="1"/>
          </p:cNvSpPr>
          <p:nvPr/>
        </p:nvSpPr>
        <p:spPr bwMode="auto">
          <a:xfrm>
            <a:off x="190500" y="9209088"/>
            <a:ext cx="6665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latin typeface="굴림체" pitchFamily="49" charset="-127"/>
                <a:ea typeface="굴림체" pitchFamily="49" charset="-127"/>
              </a:rPr>
              <a:t>www.globalsoft.co.kr                           - 4 -                                   ㈜</a:t>
            </a:r>
            <a:r>
              <a:rPr lang="ko-KR" altLang="en-US" b="1">
                <a:latin typeface="굴림체" pitchFamily="49" charset="-127"/>
                <a:ea typeface="굴림체" pitchFamily="49" charset="-127"/>
              </a:rPr>
              <a:t>글로벌소프트 </a:t>
            </a:r>
          </a:p>
        </p:txBody>
      </p:sp>
      <p:pic>
        <p:nvPicPr>
          <p:cNvPr id="171027" name="Picture 19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9196388"/>
            <a:ext cx="6334125" cy="69850"/>
          </a:xfrm>
          <a:prstGeom prst="rect">
            <a:avLst/>
          </a:prstGeom>
          <a:noFill/>
        </p:spPr>
      </p:pic>
      <p:pic>
        <p:nvPicPr>
          <p:cNvPr id="171028" name="Picture 20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338138"/>
            <a:ext cx="5308600" cy="60325"/>
          </a:xfrm>
          <a:prstGeom prst="rect">
            <a:avLst/>
          </a:prstGeom>
          <a:noFill/>
        </p:spPr>
      </p:pic>
      <p:pic>
        <p:nvPicPr>
          <p:cNvPr id="171029" name="Picture 21" descr="Global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8000" y="160338"/>
            <a:ext cx="1008063" cy="247650"/>
          </a:xfrm>
          <a:prstGeom prst="rect">
            <a:avLst/>
          </a:prstGeom>
          <a:noFill/>
        </p:spPr>
      </p:pic>
      <p:sp>
        <p:nvSpPr>
          <p:cNvPr id="19" name="Rectangle 34"/>
          <p:cNvSpPr>
            <a:spLocks noChangeArrowheads="1"/>
          </p:cNvSpPr>
          <p:nvPr/>
        </p:nvSpPr>
        <p:spPr bwMode="auto">
          <a:xfrm>
            <a:off x="713562" y="5232402"/>
            <a:ext cx="5857916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latinLnBrk="1"/>
            <a:r>
              <a:rPr lang="ko-KR" altLang="en-US" sz="800" b="1" dirty="0" smtClean="0"/>
              <a:t>문제에 대한 오류코드 분석을 위한 사이트</a:t>
            </a:r>
            <a:endParaRPr lang="en-US" altLang="ko-KR" sz="800" b="1" dirty="0" smtClean="0"/>
          </a:p>
          <a:p>
            <a:pPr lvl="0" latinLnBrk="1"/>
            <a:endParaRPr lang="en-US" altLang="ko-KR" sz="800" dirty="0" smtClean="0"/>
          </a:p>
          <a:p>
            <a:pPr lvl="0" latinLnBrk="1"/>
            <a:r>
              <a:rPr lang="en-US" altLang="ko-KR" sz="800" dirty="0" smtClean="0">
                <a:hlinkClick r:id="rId5"/>
              </a:rPr>
              <a:t>http://www.eventid.net</a:t>
            </a:r>
            <a:endParaRPr lang="en-US" altLang="ko-KR" sz="800" dirty="0" smtClean="0"/>
          </a:p>
          <a:p>
            <a:pPr lvl="0" latinLnBrk="1"/>
            <a:endParaRPr lang="en-US" altLang="ko-KR" sz="800" dirty="0" smtClean="0"/>
          </a:p>
          <a:p>
            <a:pPr lvl="0" latinLnBrk="1"/>
            <a:r>
              <a:rPr lang="en-US" altLang="ko-KR" sz="800" dirty="0" smtClean="0">
                <a:hlinkClick r:id="rId6"/>
              </a:rPr>
              <a:t>http://google.co.kr</a:t>
            </a:r>
            <a:endParaRPr lang="en-US" altLang="ko-KR" sz="800" dirty="0" smtClean="0"/>
          </a:p>
          <a:p>
            <a:pPr lvl="0" latinLnBrk="1"/>
            <a:endParaRPr lang="en-US" altLang="ko-KR" sz="800" dirty="0" smtClean="0"/>
          </a:p>
          <a:p>
            <a:pPr lvl="0" latinLnBrk="1"/>
            <a:r>
              <a:rPr lang="en-US" altLang="ko-KR" sz="800" dirty="0" smtClean="0">
                <a:hlinkClick r:id="rId7"/>
              </a:rPr>
              <a:t>http://support.microsoft.com</a:t>
            </a:r>
            <a:endParaRPr lang="en-US" altLang="ko-KR" sz="800" dirty="0" smtClean="0"/>
          </a:p>
          <a:p>
            <a:pPr lvl="0" latinLnBrk="1"/>
            <a:endParaRPr lang="en-US" altLang="ko-KR" sz="800" dirty="0" smtClean="0"/>
          </a:p>
          <a:p>
            <a:pPr lvl="0" latinLnBrk="1"/>
            <a:r>
              <a:rPr lang="en-US" altLang="ko-KR" sz="800" dirty="0" smtClean="0">
                <a:hlinkClick r:id="rId8"/>
              </a:rPr>
              <a:t>http://www.dnsreport.com</a:t>
            </a:r>
            <a:endParaRPr lang="en-US" altLang="ko-KR" sz="800" dirty="0" smtClean="0"/>
          </a:p>
          <a:p>
            <a:pPr lvl="0" latinLnBrk="1"/>
            <a:endParaRPr lang="en-US" altLang="ko-KR" sz="800" dirty="0" smtClean="0"/>
          </a:p>
          <a:p>
            <a:pPr lvl="0" latinLnBrk="1"/>
            <a:r>
              <a:rPr lang="en-US" altLang="ko-KR" sz="800" dirty="0" smtClean="0">
                <a:hlinkClick r:id="rId9"/>
              </a:rPr>
              <a:t>http://rbls.org</a:t>
            </a:r>
            <a:endParaRPr lang="en-US" altLang="ko-KR" sz="800" dirty="0" smtClean="0"/>
          </a:p>
          <a:p>
            <a:pPr lvl="0" latinLnBrk="1"/>
            <a:endParaRPr lang="en-US" altLang="ko-KR" sz="800" dirty="0" smtClean="0"/>
          </a:p>
          <a:p>
            <a:pPr lvl="0" latinLnBrk="1"/>
            <a:r>
              <a:rPr lang="en-US" altLang="ko-KR" sz="800" dirty="0" smtClean="0">
                <a:hlinkClick r:id="rId10"/>
              </a:rPr>
              <a:t>http://www.microsoft.com/technet</a:t>
            </a:r>
            <a:endParaRPr lang="en-US" altLang="ko-KR" sz="800" dirty="0" smtClean="0"/>
          </a:p>
          <a:p>
            <a:pPr lvl="0" latinLnBrk="1"/>
            <a:endParaRPr lang="en-US" altLang="ko-KR" sz="800" dirty="0" smtClean="0"/>
          </a:p>
          <a:p>
            <a:pPr lvl="0" latinLnBrk="1"/>
            <a:r>
              <a:rPr lang="en-US" altLang="ko-KR" sz="800" dirty="0" smtClean="0">
                <a:hlinkClick r:id="rId11"/>
              </a:rPr>
              <a:t>http://www.microsoft.com/technet/sysinternals</a:t>
            </a:r>
            <a:endParaRPr lang="en-US" altLang="ko-KR" sz="800" dirty="0" smtClean="0"/>
          </a:p>
          <a:p>
            <a:pPr lvl="0" latinLnBrk="1"/>
            <a:endParaRPr lang="en-US" altLang="ko-KR" sz="800" dirty="0" smtClean="0"/>
          </a:p>
          <a:p>
            <a:pPr lvl="0" latinLnBrk="1"/>
            <a:endParaRPr lang="en-US" altLang="ko-KR" sz="80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5213" cy="3656012"/>
          </a:xfrm>
          <a:ln/>
        </p:spPr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692150" y="516255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73072" name="Text Box 16"/>
          <p:cNvSpPr txBox="1">
            <a:spLocks noChangeArrowheads="1"/>
          </p:cNvSpPr>
          <p:nvPr/>
        </p:nvSpPr>
        <p:spPr bwMode="auto">
          <a:xfrm>
            <a:off x="692150" y="4875213"/>
            <a:ext cx="12969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200">
                <a:ea typeface="굴림" pitchFamily="50" charset="-127"/>
              </a:rPr>
              <a:t>Note</a:t>
            </a:r>
          </a:p>
        </p:txBody>
      </p:sp>
      <p:sp>
        <p:nvSpPr>
          <p:cNvPr id="173074" name="Text Box 18"/>
          <p:cNvSpPr txBox="1">
            <a:spLocks noChangeArrowheads="1"/>
          </p:cNvSpPr>
          <p:nvPr/>
        </p:nvSpPr>
        <p:spPr bwMode="auto">
          <a:xfrm>
            <a:off x="190500" y="9209088"/>
            <a:ext cx="6665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latin typeface="굴림체" pitchFamily="49" charset="-127"/>
                <a:ea typeface="굴림체" pitchFamily="49" charset="-127"/>
              </a:rPr>
              <a:t>www.globalsoft.co.kr                           - 5 -                                   ㈜</a:t>
            </a:r>
            <a:r>
              <a:rPr lang="ko-KR" altLang="en-US" b="1">
                <a:latin typeface="굴림체" pitchFamily="49" charset="-127"/>
                <a:ea typeface="굴림체" pitchFamily="49" charset="-127"/>
              </a:rPr>
              <a:t>글로벌소프트</a:t>
            </a:r>
            <a:r>
              <a:rPr lang="ko-KR" altLang="en-US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  <p:pic>
        <p:nvPicPr>
          <p:cNvPr id="173075" name="Picture 19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9196388"/>
            <a:ext cx="6334125" cy="69850"/>
          </a:xfrm>
          <a:prstGeom prst="rect">
            <a:avLst/>
          </a:prstGeom>
          <a:noFill/>
        </p:spPr>
      </p:pic>
      <p:pic>
        <p:nvPicPr>
          <p:cNvPr id="173076" name="Picture 20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338138"/>
            <a:ext cx="5308600" cy="60325"/>
          </a:xfrm>
          <a:prstGeom prst="rect">
            <a:avLst/>
          </a:prstGeom>
          <a:noFill/>
        </p:spPr>
      </p:pic>
      <p:pic>
        <p:nvPicPr>
          <p:cNvPr id="173077" name="Picture 21" descr="Global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8000" y="160338"/>
            <a:ext cx="1008063" cy="247650"/>
          </a:xfrm>
          <a:prstGeom prst="rect">
            <a:avLst/>
          </a:prstGeom>
          <a:noFill/>
        </p:spPr>
      </p:pic>
      <p:sp>
        <p:nvSpPr>
          <p:cNvPr id="19" name="Rectangle 34"/>
          <p:cNvSpPr>
            <a:spLocks noChangeArrowheads="1"/>
          </p:cNvSpPr>
          <p:nvPr/>
        </p:nvSpPr>
        <p:spPr bwMode="auto">
          <a:xfrm>
            <a:off x="713562" y="5232403"/>
            <a:ext cx="585791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latinLnBrk="1"/>
            <a:r>
              <a:rPr lang="ko-KR" altLang="en-US" sz="800" b="1" dirty="0" smtClean="0"/>
              <a:t>잘못된 도메인 제거 하는 방법</a:t>
            </a:r>
            <a:endParaRPr lang="en-US" altLang="ko-KR" sz="800" b="1" dirty="0" smtClean="0"/>
          </a:p>
          <a:p>
            <a:pPr lvl="0" latinLnBrk="1"/>
            <a:r>
              <a:rPr lang="en-US" altLang="ko-KR" sz="800" b="1" dirty="0" smtClean="0"/>
              <a:t/>
            </a:r>
            <a:br>
              <a:rPr lang="en-US" altLang="ko-KR" sz="800" b="1" dirty="0" smtClean="0"/>
            </a:br>
            <a:r>
              <a:rPr lang="ko-KR" altLang="en-US" sz="800" dirty="0" smtClean="0"/>
              <a:t>도메인 </a:t>
            </a:r>
            <a:r>
              <a:rPr lang="ko-KR" altLang="en-US" sz="800" dirty="0" smtClean="0"/>
              <a:t>컨트롤러의 수준 내리기 실패 후 </a:t>
            </a:r>
            <a:r>
              <a:rPr lang="en-US" altLang="ko-KR" sz="800" dirty="0" smtClean="0"/>
              <a:t>Active Directory</a:t>
            </a:r>
            <a:r>
              <a:rPr lang="ko-KR" altLang="en-US" sz="800" dirty="0" smtClean="0"/>
              <a:t>에서 데이터를 제거하는 </a:t>
            </a:r>
            <a:r>
              <a:rPr lang="ko-KR" altLang="en-US" sz="800" dirty="0" smtClean="0"/>
              <a:t>방법</a:t>
            </a:r>
            <a:endParaRPr lang="en-US" altLang="ko-KR" sz="800" dirty="0" smtClean="0"/>
          </a:p>
          <a:p>
            <a:pPr lvl="0" latinLnBrk="1"/>
            <a:r>
              <a:rPr lang="en-US" altLang="ko-KR" sz="800" b="1" dirty="0" smtClean="0">
                <a:hlinkClick r:id="rId5"/>
              </a:rPr>
              <a:t>http://support.microsoft.com/kb/216498</a:t>
            </a:r>
            <a:r>
              <a:rPr lang="en-US" altLang="ko-KR" sz="800" b="1" dirty="0" smtClean="0">
                <a:hlinkClick r:id="rId5"/>
              </a:rPr>
              <a:t>/</a:t>
            </a:r>
            <a:endParaRPr lang="en-US" altLang="ko-KR" sz="800" b="1" dirty="0" smtClean="0"/>
          </a:p>
          <a:p>
            <a:pPr lvl="0" latinLnBrk="1"/>
            <a:endParaRPr lang="en-US" altLang="ko-KR" sz="800" b="1" dirty="0" smtClean="0"/>
          </a:p>
          <a:p>
            <a:pPr lvl="0" latinLnBrk="1"/>
            <a:endParaRPr lang="en-US" altLang="ko-KR" sz="800" b="1" dirty="0" smtClean="0">
              <a:latin typeface="+mn-ea"/>
            </a:endParaRPr>
          </a:p>
          <a:p>
            <a:pPr lvl="0" latinLnBrk="1"/>
            <a:r>
              <a:rPr lang="en-US" altLang="ko-KR" sz="800" b="1" dirty="0" smtClean="0">
                <a:latin typeface="+mn-ea"/>
              </a:rPr>
              <a:t>DNS </a:t>
            </a:r>
            <a:r>
              <a:rPr lang="ko-KR" altLang="en-US" sz="800" b="1" dirty="0" smtClean="0">
                <a:latin typeface="+mn-ea"/>
              </a:rPr>
              <a:t>손상시 복구 방법</a:t>
            </a:r>
            <a:endParaRPr lang="en-US" altLang="ko-KR" sz="800" b="1" dirty="0" smtClean="0">
              <a:latin typeface="+mn-ea"/>
            </a:endParaRPr>
          </a:p>
          <a:p>
            <a:pPr lvl="0" latinLnBrk="1"/>
            <a:r>
              <a:rPr lang="en-US" altLang="ko-KR" sz="800" dirty="0" smtClean="0">
                <a:latin typeface="+mn-ea"/>
              </a:rPr>
              <a:t>DNS </a:t>
            </a:r>
            <a:r>
              <a:rPr lang="ko-KR" altLang="en-US" sz="800" dirty="0" smtClean="0">
                <a:latin typeface="+mn-ea"/>
              </a:rPr>
              <a:t>백업을 통해 관련 정보 보관</a:t>
            </a:r>
            <a:endParaRPr lang="en-US" altLang="ko-KR" sz="800" dirty="0" smtClean="0">
              <a:latin typeface="+mn-ea"/>
            </a:endParaRPr>
          </a:p>
          <a:p>
            <a:pPr lvl="0" latinLnBrk="1"/>
            <a:endParaRPr lang="en-US" altLang="ko-KR" sz="800" dirty="0" smtClean="0">
              <a:latin typeface="+mn-ea"/>
            </a:endParaRPr>
          </a:p>
          <a:p>
            <a:pPr lvl="0" latinLnBrk="1"/>
            <a:r>
              <a:rPr lang="en-US" altLang="ko-KR" sz="800" dirty="0" smtClean="0">
                <a:latin typeface="+mn-ea"/>
              </a:rPr>
              <a:t>DNS</a:t>
            </a:r>
            <a:r>
              <a:rPr lang="ko-KR" altLang="en-US" sz="800" dirty="0" smtClean="0">
                <a:latin typeface="+mn-ea"/>
              </a:rPr>
              <a:t>에 </a:t>
            </a:r>
            <a:r>
              <a:rPr lang="en-US" altLang="ko-KR" sz="800" dirty="0" smtClean="0">
                <a:latin typeface="+mn-ea"/>
              </a:rPr>
              <a:t>Zone </a:t>
            </a:r>
            <a:r>
              <a:rPr lang="ko-KR" altLang="en-US" sz="800" dirty="0" smtClean="0">
                <a:latin typeface="+mn-ea"/>
              </a:rPr>
              <a:t>생성</a:t>
            </a:r>
            <a:endParaRPr lang="en-US" altLang="ko-KR" sz="800" dirty="0" smtClean="0">
              <a:latin typeface="+mn-ea"/>
            </a:endParaRPr>
          </a:p>
          <a:p>
            <a:pPr lvl="0" latinLnBrk="1"/>
            <a:r>
              <a:rPr lang="en-US" altLang="ko-KR" sz="800" dirty="0" smtClean="0">
                <a:latin typeface="+mn-ea"/>
              </a:rPr>
              <a:t>Zone </a:t>
            </a:r>
            <a:r>
              <a:rPr lang="ko-KR" altLang="en-US" sz="800" dirty="0" smtClean="0">
                <a:latin typeface="+mn-ea"/>
              </a:rPr>
              <a:t>생성 후 서비스 레코드 생성 확인 자동 생성 되지 않을 시</a:t>
            </a:r>
            <a:endParaRPr lang="en-US" altLang="ko-KR" sz="800" dirty="0" smtClean="0">
              <a:latin typeface="+mn-ea"/>
            </a:endParaRPr>
          </a:p>
          <a:p>
            <a:pPr lvl="0" latinLnBrk="1"/>
            <a:endParaRPr lang="en-US" altLang="ko-KR" sz="800" dirty="0" smtClean="0">
              <a:latin typeface="+mn-ea"/>
            </a:endParaRPr>
          </a:p>
          <a:p>
            <a:pPr lvl="0" latinLnBrk="1"/>
            <a:r>
              <a:rPr lang="en-US" altLang="ko-KR" sz="800" dirty="0" smtClean="0">
                <a:latin typeface="+mn-ea"/>
              </a:rPr>
              <a:t>Net logon </a:t>
            </a:r>
            <a:r>
              <a:rPr lang="ko-KR" altLang="en-US" sz="800" dirty="0" smtClean="0">
                <a:latin typeface="+mn-ea"/>
              </a:rPr>
              <a:t>서비스 재 시작을 통해 </a:t>
            </a:r>
            <a:r>
              <a:rPr lang="en-US" altLang="ko-KR" sz="800" dirty="0" smtClean="0">
                <a:latin typeface="+mn-ea"/>
              </a:rPr>
              <a:t>DNS </a:t>
            </a:r>
            <a:r>
              <a:rPr lang="ko-KR" altLang="en-US" sz="800" dirty="0" smtClean="0">
                <a:latin typeface="+mn-ea"/>
              </a:rPr>
              <a:t>구조 재 등록</a:t>
            </a:r>
            <a:endParaRPr lang="en-US" altLang="ko-KR" sz="800" dirty="0" smtClean="0">
              <a:latin typeface="+mn-ea"/>
            </a:endParaRPr>
          </a:p>
          <a:p>
            <a:pPr lvl="0" latinLnBrk="1"/>
            <a:endParaRPr lang="en-US" altLang="ko-KR" sz="800" dirty="0" smtClean="0">
              <a:latin typeface="+mn-ea"/>
            </a:endParaRPr>
          </a:p>
          <a:p>
            <a:pPr lvl="0" latinLnBrk="1"/>
            <a:r>
              <a:rPr lang="en-US" altLang="ko-KR" sz="800" dirty="0" smtClean="0">
                <a:latin typeface="+mn-ea"/>
              </a:rPr>
              <a:t>Net stop </a:t>
            </a:r>
            <a:r>
              <a:rPr lang="en-US" altLang="ko-KR" sz="800" dirty="0" err="1" smtClean="0">
                <a:latin typeface="+mn-ea"/>
              </a:rPr>
              <a:t>netlogon</a:t>
            </a:r>
            <a:endParaRPr lang="en-US" altLang="ko-KR" sz="800" dirty="0" smtClean="0">
              <a:latin typeface="+mn-ea"/>
            </a:endParaRPr>
          </a:p>
          <a:p>
            <a:pPr lvl="0" latinLnBrk="1"/>
            <a:r>
              <a:rPr lang="en-US" altLang="ko-KR" sz="800" dirty="0" smtClean="0">
                <a:latin typeface="+mn-ea"/>
              </a:rPr>
              <a:t>Net start </a:t>
            </a:r>
            <a:r>
              <a:rPr lang="en-US" altLang="ko-KR" sz="800" dirty="0" err="1" smtClean="0">
                <a:latin typeface="+mn-ea"/>
              </a:rPr>
              <a:t>netlogon</a:t>
            </a:r>
            <a:endParaRPr lang="en-US" altLang="ko-KR" sz="800" dirty="0" smtClean="0">
              <a:latin typeface="+mn-ea"/>
            </a:endParaRPr>
          </a:p>
          <a:p>
            <a:pPr lvl="0" latinLnBrk="1"/>
            <a:endParaRPr lang="en-US" altLang="ko-KR" sz="800" dirty="0" smtClean="0">
              <a:latin typeface="+mn-ea"/>
            </a:endParaRPr>
          </a:p>
          <a:p>
            <a:pPr lvl="0" latinLnBrk="1"/>
            <a:r>
              <a:rPr lang="en-US" sz="800" dirty="0" smtClean="0"/>
              <a:t>Net </a:t>
            </a:r>
            <a:r>
              <a:rPr lang="en-US" sz="800" dirty="0" smtClean="0"/>
              <a:t>Logon Dynamic DNS Registration Functionality Changes After Installing Windows 2000 </a:t>
            </a:r>
            <a:r>
              <a:rPr lang="en-US" sz="800" dirty="0" smtClean="0"/>
              <a:t>SP1</a:t>
            </a:r>
          </a:p>
          <a:p>
            <a:pPr lvl="0" latinLnBrk="1"/>
            <a:r>
              <a:rPr lang="en-US" altLang="ko-KR" sz="800" dirty="0" smtClean="0">
                <a:latin typeface="+mn-ea"/>
                <a:hlinkClick r:id="rId6"/>
              </a:rPr>
              <a:t>http://</a:t>
            </a:r>
            <a:r>
              <a:rPr lang="en-US" altLang="ko-KR" sz="800" dirty="0" smtClean="0">
                <a:latin typeface="+mn-ea"/>
                <a:hlinkClick r:id="rId6"/>
              </a:rPr>
              <a:t>support.microsoft.com/kb/280439</a:t>
            </a:r>
            <a:endParaRPr lang="en-US" altLang="ko-KR" sz="800" dirty="0" smtClean="0">
              <a:latin typeface="+mn-ea"/>
            </a:endParaRPr>
          </a:p>
          <a:p>
            <a:pPr lvl="0" latinLnBrk="1"/>
            <a:endParaRPr lang="en-US" altLang="ko-KR" sz="800" b="1" dirty="0" smtClean="0">
              <a:latin typeface="+mn-ea"/>
            </a:endParaRPr>
          </a:p>
          <a:p>
            <a:pPr lvl="0" latinLnBrk="1"/>
            <a:endParaRPr lang="en-US" altLang="ko-KR" sz="800" b="1" dirty="0" smtClean="0"/>
          </a:p>
          <a:p>
            <a:pPr lvl="0" latinLnBrk="1"/>
            <a:r>
              <a:rPr lang="ko-KR" altLang="en-US" sz="800" b="1" dirty="0" smtClean="0"/>
              <a:t>기존 도메인을 새로운 도메인으로 이전하는 작업</a:t>
            </a:r>
            <a:endParaRPr lang="en-US" altLang="ko-KR" sz="800" b="1" dirty="0" smtClean="0"/>
          </a:p>
          <a:p>
            <a:pPr lvl="0" latinLnBrk="1"/>
            <a:endParaRPr lang="en-US" altLang="ko-KR" sz="800" b="1" dirty="0" smtClean="0"/>
          </a:p>
          <a:p>
            <a:pPr lvl="0" latinLnBrk="1"/>
            <a:r>
              <a:rPr lang="en-US" altLang="ko-KR" sz="800" dirty="0" smtClean="0"/>
              <a:t>Windows </a:t>
            </a:r>
            <a:r>
              <a:rPr lang="en-US" altLang="ko-KR" sz="800" dirty="0" smtClean="0"/>
              <a:t>Server 2003</a:t>
            </a:r>
            <a:r>
              <a:rPr lang="ko-KR" altLang="en-US" sz="800" dirty="0" smtClean="0"/>
              <a:t>에서 </a:t>
            </a:r>
            <a:r>
              <a:rPr lang="en-US" altLang="ko-KR" sz="800" dirty="0" smtClean="0"/>
              <a:t>FSMO </a:t>
            </a:r>
            <a:r>
              <a:rPr lang="ko-KR" altLang="en-US" sz="800" dirty="0" smtClean="0"/>
              <a:t>역할을 보고 전송하는 </a:t>
            </a:r>
            <a:r>
              <a:rPr lang="ko-KR" altLang="en-US" sz="800" dirty="0" smtClean="0"/>
              <a:t>방법</a:t>
            </a:r>
            <a:endParaRPr lang="en-US" altLang="ko-KR" sz="800" dirty="0" smtClean="0"/>
          </a:p>
          <a:p>
            <a:pPr lvl="0" latinLnBrk="1"/>
            <a:r>
              <a:rPr lang="en-US" altLang="ko-KR" sz="800" dirty="0" smtClean="0">
                <a:hlinkClick r:id="rId7"/>
              </a:rPr>
              <a:t>http://</a:t>
            </a:r>
            <a:r>
              <a:rPr lang="en-US" altLang="ko-KR" sz="800" dirty="0" smtClean="0">
                <a:hlinkClick r:id="rId7"/>
              </a:rPr>
              <a:t>support.microsoft.com/kb/324801/ko</a:t>
            </a:r>
            <a:endParaRPr lang="en-US" altLang="ko-KR" sz="800" dirty="0" smtClean="0"/>
          </a:p>
          <a:p>
            <a:pPr lvl="0" latinLnBrk="1"/>
            <a:endParaRPr lang="en-US" altLang="ko-KR" sz="800" dirty="0" smtClean="0"/>
          </a:p>
          <a:p>
            <a:pPr lvl="0" latinLnBrk="1"/>
            <a:r>
              <a:rPr lang="en-US" altLang="ko-KR" sz="800" dirty="0" smtClean="0"/>
              <a:t>HOWTO: </a:t>
            </a:r>
            <a:r>
              <a:rPr lang="ko-KR" altLang="en-US" sz="800" dirty="0" smtClean="0"/>
              <a:t>현재 주 </a:t>
            </a:r>
            <a:r>
              <a:rPr lang="en-US" altLang="ko-KR" sz="800" dirty="0" smtClean="0"/>
              <a:t>DNS </a:t>
            </a:r>
            <a:r>
              <a:rPr lang="ko-KR" altLang="en-US" sz="800" dirty="0" smtClean="0"/>
              <a:t>서버를 새로운 주 </a:t>
            </a:r>
            <a:r>
              <a:rPr lang="en-US" altLang="ko-KR" sz="800" dirty="0" smtClean="0"/>
              <a:t>Windows 2000 DNS Server</a:t>
            </a:r>
            <a:r>
              <a:rPr lang="ko-KR" altLang="en-US" sz="800" dirty="0" smtClean="0"/>
              <a:t>로 </a:t>
            </a:r>
            <a:r>
              <a:rPr lang="ko-KR" altLang="en-US" sz="800" dirty="0" smtClean="0"/>
              <a:t>교체</a:t>
            </a:r>
            <a:endParaRPr lang="en-US" altLang="ko-KR" sz="800" dirty="0" smtClean="0"/>
          </a:p>
          <a:p>
            <a:pPr lvl="0" latinLnBrk="1"/>
            <a:r>
              <a:rPr lang="en-US" altLang="ko-KR" sz="800" dirty="0" smtClean="0">
                <a:hlinkClick r:id="rId8"/>
              </a:rPr>
              <a:t>http://</a:t>
            </a:r>
            <a:r>
              <a:rPr lang="en-US" altLang="ko-KR" sz="800" dirty="0" smtClean="0">
                <a:hlinkClick r:id="rId8"/>
              </a:rPr>
              <a:t>support.microsoft.com/kb/300468/ko</a:t>
            </a:r>
            <a:endParaRPr lang="en-US" altLang="ko-KR" sz="800" dirty="0" smtClean="0"/>
          </a:p>
          <a:p>
            <a:pPr lvl="0" latinLnBrk="1"/>
            <a:endParaRPr lang="en-US" altLang="ko-KR" sz="800" dirty="0" smtClean="0"/>
          </a:p>
          <a:p>
            <a:pPr lvl="0" latinLnBrk="1"/>
            <a:r>
              <a:rPr lang="en-US" altLang="ko-KR" sz="800" dirty="0" smtClean="0"/>
              <a:t>HOWTO: Windows Server 2003</a:t>
            </a:r>
            <a:r>
              <a:rPr lang="ko-KR" altLang="en-US" sz="800" dirty="0" smtClean="0"/>
              <a:t>에서 글로벌 카탈로그를 만들거나 </a:t>
            </a:r>
            <a:r>
              <a:rPr lang="ko-KR" altLang="en-US" sz="800" dirty="0" smtClean="0"/>
              <a:t>이동하기</a:t>
            </a:r>
            <a:endParaRPr lang="en-US" altLang="ko-KR" sz="800" dirty="0" smtClean="0"/>
          </a:p>
          <a:p>
            <a:pPr lvl="0" latinLnBrk="1"/>
            <a:r>
              <a:rPr lang="en-US" altLang="ko-KR" sz="800" dirty="0" smtClean="0">
                <a:hlinkClick r:id="rId9"/>
              </a:rPr>
              <a:t>http://</a:t>
            </a:r>
            <a:r>
              <a:rPr lang="en-US" altLang="ko-KR" sz="800" dirty="0" smtClean="0">
                <a:hlinkClick r:id="rId9"/>
              </a:rPr>
              <a:t>support.microsoft.com/kb/816105/ko</a:t>
            </a:r>
            <a:endParaRPr lang="en-US" altLang="ko-KR" sz="800" dirty="0" smtClean="0"/>
          </a:p>
          <a:p>
            <a:pPr lvl="0" latinLnBrk="1"/>
            <a:endParaRPr lang="en-US" altLang="ko-KR" sz="800" b="1" dirty="0" smtClean="0"/>
          </a:p>
          <a:p>
            <a:pPr lvl="0" latinLnBrk="1"/>
            <a:endParaRPr lang="en-US" altLang="ko-KR" sz="800" b="1" dirty="0" smtClean="0"/>
          </a:p>
          <a:p>
            <a:pPr lvl="0" latinLnBrk="1"/>
            <a:endParaRPr lang="en-US" altLang="ko-KR" sz="800" b="1" dirty="0" smtClean="0">
              <a:latin typeface="+mn-ea"/>
            </a:endParaRPr>
          </a:p>
          <a:p>
            <a:pPr lvl="0" latinLnBrk="1"/>
            <a:endParaRPr lang="en-US" altLang="ko-KR" sz="800" b="1" dirty="0" smtClean="0">
              <a:latin typeface="+mn-ea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5213" cy="3656012"/>
          </a:xfrm>
          <a:ln/>
        </p:spPr>
      </p:sp>
      <p:cxnSp>
        <p:nvCxnSpPr>
          <p:cNvPr id="175108" name="AutoShape 4"/>
          <p:cNvCxnSpPr>
            <a:cxnSpLocks noChangeShapeType="1"/>
          </p:cNvCxnSpPr>
          <p:nvPr/>
        </p:nvCxnSpPr>
        <p:spPr bwMode="auto">
          <a:xfrm>
            <a:off x="685800" y="5522913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5109" name="AutoShape 5"/>
          <p:cNvCxnSpPr>
            <a:cxnSpLocks noChangeShapeType="1"/>
          </p:cNvCxnSpPr>
          <p:nvPr/>
        </p:nvCxnSpPr>
        <p:spPr bwMode="auto">
          <a:xfrm>
            <a:off x="692150" y="5883275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5110" name="AutoShape 6"/>
          <p:cNvCxnSpPr>
            <a:cxnSpLocks noChangeShapeType="1"/>
          </p:cNvCxnSpPr>
          <p:nvPr/>
        </p:nvCxnSpPr>
        <p:spPr bwMode="auto">
          <a:xfrm>
            <a:off x="692150" y="6243638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5111" name="AutoShape 7"/>
          <p:cNvCxnSpPr>
            <a:cxnSpLocks noChangeShapeType="1"/>
          </p:cNvCxnSpPr>
          <p:nvPr/>
        </p:nvCxnSpPr>
        <p:spPr bwMode="auto">
          <a:xfrm>
            <a:off x="698500" y="6604000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5112" name="AutoShape 8"/>
          <p:cNvCxnSpPr>
            <a:cxnSpLocks noChangeShapeType="1"/>
          </p:cNvCxnSpPr>
          <p:nvPr/>
        </p:nvCxnSpPr>
        <p:spPr bwMode="auto">
          <a:xfrm>
            <a:off x="692150" y="6962775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5113" name="AutoShape 9"/>
          <p:cNvCxnSpPr>
            <a:cxnSpLocks noChangeShapeType="1"/>
          </p:cNvCxnSpPr>
          <p:nvPr/>
        </p:nvCxnSpPr>
        <p:spPr bwMode="auto">
          <a:xfrm>
            <a:off x="698500" y="7323138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5114" name="AutoShape 10"/>
          <p:cNvCxnSpPr>
            <a:cxnSpLocks noChangeShapeType="1"/>
          </p:cNvCxnSpPr>
          <p:nvPr/>
        </p:nvCxnSpPr>
        <p:spPr bwMode="auto">
          <a:xfrm>
            <a:off x="698500" y="7683500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5115" name="AutoShape 11"/>
          <p:cNvCxnSpPr>
            <a:cxnSpLocks noChangeShapeType="1"/>
          </p:cNvCxnSpPr>
          <p:nvPr/>
        </p:nvCxnSpPr>
        <p:spPr bwMode="auto">
          <a:xfrm>
            <a:off x="704850" y="8043863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5116" name="AutoShape 12"/>
          <p:cNvCxnSpPr>
            <a:cxnSpLocks noChangeShapeType="1"/>
          </p:cNvCxnSpPr>
          <p:nvPr/>
        </p:nvCxnSpPr>
        <p:spPr bwMode="auto">
          <a:xfrm>
            <a:off x="692150" y="8404225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5117" name="AutoShape 13"/>
          <p:cNvCxnSpPr>
            <a:cxnSpLocks noChangeShapeType="1"/>
          </p:cNvCxnSpPr>
          <p:nvPr/>
        </p:nvCxnSpPr>
        <p:spPr bwMode="auto">
          <a:xfrm>
            <a:off x="698500" y="8764588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75119" name="Line 15"/>
          <p:cNvSpPr>
            <a:spLocks noChangeShapeType="1"/>
          </p:cNvSpPr>
          <p:nvPr/>
        </p:nvSpPr>
        <p:spPr bwMode="auto">
          <a:xfrm>
            <a:off x="692150" y="516255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75120" name="Text Box 16"/>
          <p:cNvSpPr txBox="1">
            <a:spLocks noChangeArrowheads="1"/>
          </p:cNvSpPr>
          <p:nvPr/>
        </p:nvSpPr>
        <p:spPr bwMode="auto">
          <a:xfrm>
            <a:off x="692150" y="4875213"/>
            <a:ext cx="12969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200">
                <a:ea typeface="굴림" pitchFamily="50" charset="-127"/>
              </a:rPr>
              <a:t>Note</a:t>
            </a:r>
          </a:p>
        </p:txBody>
      </p:sp>
      <p:sp>
        <p:nvSpPr>
          <p:cNvPr id="175121" name="Text Box 17"/>
          <p:cNvSpPr txBox="1">
            <a:spLocks noChangeArrowheads="1"/>
          </p:cNvSpPr>
          <p:nvPr/>
        </p:nvSpPr>
        <p:spPr bwMode="auto">
          <a:xfrm>
            <a:off x="190500" y="9209088"/>
            <a:ext cx="6665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latin typeface="굴림체" pitchFamily="49" charset="-127"/>
                <a:ea typeface="굴림체" pitchFamily="49" charset="-127"/>
              </a:rPr>
              <a:t>www.globalsoft.co.kr                           - 6 -                                   ㈜</a:t>
            </a:r>
            <a:r>
              <a:rPr lang="ko-KR" altLang="en-US" b="1">
                <a:latin typeface="굴림체" pitchFamily="49" charset="-127"/>
                <a:ea typeface="굴림체" pitchFamily="49" charset="-127"/>
              </a:rPr>
              <a:t>글로벌소프트</a:t>
            </a:r>
            <a:r>
              <a:rPr lang="ko-KR" altLang="en-US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  <p:pic>
        <p:nvPicPr>
          <p:cNvPr id="175122" name="Picture 18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9196388"/>
            <a:ext cx="6334125" cy="69850"/>
          </a:xfrm>
          <a:prstGeom prst="rect">
            <a:avLst/>
          </a:prstGeom>
          <a:noFill/>
        </p:spPr>
      </p:pic>
      <p:pic>
        <p:nvPicPr>
          <p:cNvPr id="175123" name="Picture 19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338138"/>
            <a:ext cx="5308600" cy="60325"/>
          </a:xfrm>
          <a:prstGeom prst="rect">
            <a:avLst/>
          </a:prstGeom>
          <a:noFill/>
        </p:spPr>
      </p:pic>
      <p:pic>
        <p:nvPicPr>
          <p:cNvPr id="175124" name="Picture 20" descr="Global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8000" y="160338"/>
            <a:ext cx="1008063" cy="247650"/>
          </a:xfrm>
          <a:prstGeom prst="rect">
            <a:avLst/>
          </a:prstGeom>
          <a:noFill/>
        </p:spPr>
      </p:pic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5213" cy="3656012"/>
          </a:xfrm>
          <a:ln/>
        </p:spPr>
      </p:sp>
      <p:cxnSp>
        <p:nvCxnSpPr>
          <p:cNvPr id="177156" name="AutoShape 4"/>
          <p:cNvCxnSpPr>
            <a:cxnSpLocks noChangeShapeType="1"/>
          </p:cNvCxnSpPr>
          <p:nvPr/>
        </p:nvCxnSpPr>
        <p:spPr bwMode="auto">
          <a:xfrm>
            <a:off x="685800" y="5522913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7157" name="AutoShape 5"/>
          <p:cNvCxnSpPr>
            <a:cxnSpLocks noChangeShapeType="1"/>
          </p:cNvCxnSpPr>
          <p:nvPr/>
        </p:nvCxnSpPr>
        <p:spPr bwMode="auto">
          <a:xfrm>
            <a:off x="692150" y="5883275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7158" name="AutoShape 6"/>
          <p:cNvCxnSpPr>
            <a:cxnSpLocks noChangeShapeType="1"/>
          </p:cNvCxnSpPr>
          <p:nvPr/>
        </p:nvCxnSpPr>
        <p:spPr bwMode="auto">
          <a:xfrm>
            <a:off x="692150" y="6243638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7159" name="AutoShape 7"/>
          <p:cNvCxnSpPr>
            <a:cxnSpLocks noChangeShapeType="1"/>
          </p:cNvCxnSpPr>
          <p:nvPr/>
        </p:nvCxnSpPr>
        <p:spPr bwMode="auto">
          <a:xfrm>
            <a:off x="698500" y="6604000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7160" name="AutoShape 8"/>
          <p:cNvCxnSpPr>
            <a:cxnSpLocks noChangeShapeType="1"/>
          </p:cNvCxnSpPr>
          <p:nvPr/>
        </p:nvCxnSpPr>
        <p:spPr bwMode="auto">
          <a:xfrm>
            <a:off x="692150" y="6962775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7161" name="AutoShape 9"/>
          <p:cNvCxnSpPr>
            <a:cxnSpLocks noChangeShapeType="1"/>
          </p:cNvCxnSpPr>
          <p:nvPr/>
        </p:nvCxnSpPr>
        <p:spPr bwMode="auto">
          <a:xfrm>
            <a:off x="698500" y="7323138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7162" name="AutoShape 10"/>
          <p:cNvCxnSpPr>
            <a:cxnSpLocks noChangeShapeType="1"/>
          </p:cNvCxnSpPr>
          <p:nvPr/>
        </p:nvCxnSpPr>
        <p:spPr bwMode="auto">
          <a:xfrm>
            <a:off x="698500" y="7683500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7163" name="AutoShape 11"/>
          <p:cNvCxnSpPr>
            <a:cxnSpLocks noChangeShapeType="1"/>
          </p:cNvCxnSpPr>
          <p:nvPr/>
        </p:nvCxnSpPr>
        <p:spPr bwMode="auto">
          <a:xfrm>
            <a:off x="704850" y="8043863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7164" name="AutoShape 12"/>
          <p:cNvCxnSpPr>
            <a:cxnSpLocks noChangeShapeType="1"/>
          </p:cNvCxnSpPr>
          <p:nvPr/>
        </p:nvCxnSpPr>
        <p:spPr bwMode="auto">
          <a:xfrm>
            <a:off x="692150" y="8404225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77165" name="AutoShape 13"/>
          <p:cNvCxnSpPr>
            <a:cxnSpLocks noChangeShapeType="1"/>
          </p:cNvCxnSpPr>
          <p:nvPr/>
        </p:nvCxnSpPr>
        <p:spPr bwMode="auto">
          <a:xfrm>
            <a:off x="698500" y="8764588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77167" name="Line 15"/>
          <p:cNvSpPr>
            <a:spLocks noChangeShapeType="1"/>
          </p:cNvSpPr>
          <p:nvPr/>
        </p:nvSpPr>
        <p:spPr bwMode="auto">
          <a:xfrm>
            <a:off x="692150" y="516255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692150" y="4875213"/>
            <a:ext cx="12969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200">
                <a:ea typeface="굴림" pitchFamily="50" charset="-127"/>
              </a:rPr>
              <a:t>Note</a:t>
            </a:r>
          </a:p>
        </p:txBody>
      </p:sp>
      <p:sp>
        <p:nvSpPr>
          <p:cNvPr id="177169" name="Text Box 17"/>
          <p:cNvSpPr txBox="1">
            <a:spLocks noChangeArrowheads="1"/>
          </p:cNvSpPr>
          <p:nvPr/>
        </p:nvSpPr>
        <p:spPr bwMode="auto">
          <a:xfrm>
            <a:off x="190500" y="9209088"/>
            <a:ext cx="6665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latin typeface="굴림체" pitchFamily="49" charset="-127"/>
                <a:ea typeface="굴림체" pitchFamily="49" charset="-127"/>
              </a:rPr>
              <a:t>www.globalsoft.co.kr                           - 7 -                                   ㈜</a:t>
            </a:r>
            <a:r>
              <a:rPr lang="ko-KR" altLang="en-US" b="1">
                <a:latin typeface="굴림체" pitchFamily="49" charset="-127"/>
                <a:ea typeface="굴림체" pitchFamily="49" charset="-127"/>
              </a:rPr>
              <a:t>글로벌소프트</a:t>
            </a:r>
            <a:r>
              <a:rPr lang="ko-KR" altLang="en-US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  <p:pic>
        <p:nvPicPr>
          <p:cNvPr id="177170" name="Picture 18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9196388"/>
            <a:ext cx="6334125" cy="69850"/>
          </a:xfrm>
          <a:prstGeom prst="rect">
            <a:avLst/>
          </a:prstGeom>
          <a:noFill/>
        </p:spPr>
      </p:pic>
      <p:pic>
        <p:nvPicPr>
          <p:cNvPr id="177171" name="Picture 19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338138"/>
            <a:ext cx="5308600" cy="60325"/>
          </a:xfrm>
          <a:prstGeom prst="rect">
            <a:avLst/>
          </a:prstGeom>
          <a:noFill/>
        </p:spPr>
      </p:pic>
      <p:pic>
        <p:nvPicPr>
          <p:cNvPr id="177172" name="Picture 20" descr="Global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8000" y="160338"/>
            <a:ext cx="1008063" cy="247650"/>
          </a:xfrm>
          <a:prstGeom prst="rect">
            <a:avLst/>
          </a:prstGeom>
          <a:noFill/>
        </p:spPr>
      </p:pic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1838"/>
            <a:ext cx="4875213" cy="3656012"/>
          </a:xfrm>
          <a:ln/>
        </p:spPr>
      </p:sp>
      <p:cxnSp>
        <p:nvCxnSpPr>
          <p:cNvPr id="297988" name="AutoShape 4"/>
          <p:cNvCxnSpPr>
            <a:cxnSpLocks noChangeShapeType="1"/>
          </p:cNvCxnSpPr>
          <p:nvPr/>
        </p:nvCxnSpPr>
        <p:spPr bwMode="auto">
          <a:xfrm>
            <a:off x="685800" y="5522913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97989" name="AutoShape 5"/>
          <p:cNvCxnSpPr>
            <a:cxnSpLocks noChangeShapeType="1"/>
          </p:cNvCxnSpPr>
          <p:nvPr/>
        </p:nvCxnSpPr>
        <p:spPr bwMode="auto">
          <a:xfrm>
            <a:off x="692150" y="5883275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97990" name="AutoShape 6"/>
          <p:cNvCxnSpPr>
            <a:cxnSpLocks noChangeShapeType="1"/>
          </p:cNvCxnSpPr>
          <p:nvPr/>
        </p:nvCxnSpPr>
        <p:spPr bwMode="auto">
          <a:xfrm>
            <a:off x="692150" y="6243638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97991" name="AutoShape 7"/>
          <p:cNvCxnSpPr>
            <a:cxnSpLocks noChangeShapeType="1"/>
          </p:cNvCxnSpPr>
          <p:nvPr/>
        </p:nvCxnSpPr>
        <p:spPr bwMode="auto">
          <a:xfrm>
            <a:off x="698500" y="6604000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97992" name="AutoShape 8"/>
          <p:cNvCxnSpPr>
            <a:cxnSpLocks noChangeShapeType="1"/>
          </p:cNvCxnSpPr>
          <p:nvPr/>
        </p:nvCxnSpPr>
        <p:spPr bwMode="auto">
          <a:xfrm>
            <a:off x="692150" y="6962775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97993" name="AutoShape 9"/>
          <p:cNvCxnSpPr>
            <a:cxnSpLocks noChangeShapeType="1"/>
          </p:cNvCxnSpPr>
          <p:nvPr/>
        </p:nvCxnSpPr>
        <p:spPr bwMode="auto">
          <a:xfrm>
            <a:off x="698500" y="7323138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97994" name="AutoShape 10"/>
          <p:cNvCxnSpPr>
            <a:cxnSpLocks noChangeShapeType="1"/>
          </p:cNvCxnSpPr>
          <p:nvPr/>
        </p:nvCxnSpPr>
        <p:spPr bwMode="auto">
          <a:xfrm>
            <a:off x="698500" y="7683500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97995" name="AutoShape 11"/>
          <p:cNvCxnSpPr>
            <a:cxnSpLocks noChangeShapeType="1"/>
          </p:cNvCxnSpPr>
          <p:nvPr/>
        </p:nvCxnSpPr>
        <p:spPr bwMode="auto">
          <a:xfrm>
            <a:off x="704850" y="8043863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97996" name="AutoShape 12"/>
          <p:cNvCxnSpPr>
            <a:cxnSpLocks noChangeShapeType="1"/>
          </p:cNvCxnSpPr>
          <p:nvPr/>
        </p:nvCxnSpPr>
        <p:spPr bwMode="auto">
          <a:xfrm>
            <a:off x="692150" y="8404225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97997" name="AutoShape 13"/>
          <p:cNvCxnSpPr>
            <a:cxnSpLocks noChangeShapeType="1"/>
          </p:cNvCxnSpPr>
          <p:nvPr/>
        </p:nvCxnSpPr>
        <p:spPr bwMode="auto">
          <a:xfrm>
            <a:off x="698500" y="8764588"/>
            <a:ext cx="54848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97999" name="Line 15"/>
          <p:cNvSpPr>
            <a:spLocks noChangeShapeType="1"/>
          </p:cNvSpPr>
          <p:nvPr/>
        </p:nvSpPr>
        <p:spPr bwMode="auto">
          <a:xfrm>
            <a:off x="692150" y="516255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298000" name="Text Box 16"/>
          <p:cNvSpPr txBox="1">
            <a:spLocks noChangeArrowheads="1"/>
          </p:cNvSpPr>
          <p:nvPr/>
        </p:nvSpPr>
        <p:spPr bwMode="auto">
          <a:xfrm>
            <a:off x="692150" y="4875213"/>
            <a:ext cx="12969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200">
                <a:ea typeface="굴림" pitchFamily="50" charset="-127"/>
              </a:rPr>
              <a:t>Note</a:t>
            </a:r>
          </a:p>
        </p:txBody>
      </p:sp>
      <p:sp>
        <p:nvSpPr>
          <p:cNvPr id="298001" name="Text Box 17"/>
          <p:cNvSpPr txBox="1">
            <a:spLocks noChangeArrowheads="1"/>
          </p:cNvSpPr>
          <p:nvPr/>
        </p:nvSpPr>
        <p:spPr bwMode="auto">
          <a:xfrm>
            <a:off x="190500" y="9209088"/>
            <a:ext cx="66659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latin typeface="굴림체" pitchFamily="49" charset="-127"/>
                <a:ea typeface="굴림체" pitchFamily="49" charset="-127"/>
              </a:rPr>
              <a:t>www.globalsoft.co.kr                           - 66 -                                   ㈜</a:t>
            </a:r>
            <a:r>
              <a:rPr lang="ko-KR" altLang="en-US" b="1">
                <a:latin typeface="굴림체" pitchFamily="49" charset="-127"/>
                <a:ea typeface="굴림체" pitchFamily="49" charset="-127"/>
              </a:rPr>
              <a:t>글로벌소프트</a:t>
            </a:r>
            <a:r>
              <a:rPr lang="ko-KR" altLang="en-US">
                <a:latin typeface="굴림체" pitchFamily="49" charset="-127"/>
                <a:ea typeface="굴림체" pitchFamily="49" charset="-127"/>
              </a:rPr>
              <a:t> </a:t>
            </a:r>
          </a:p>
        </p:txBody>
      </p:sp>
      <p:pic>
        <p:nvPicPr>
          <p:cNvPr id="298002" name="Picture 18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9196388"/>
            <a:ext cx="6334125" cy="69850"/>
          </a:xfrm>
          <a:prstGeom prst="rect">
            <a:avLst/>
          </a:prstGeom>
          <a:noFill/>
        </p:spPr>
      </p:pic>
      <p:pic>
        <p:nvPicPr>
          <p:cNvPr id="298003" name="Picture 19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350" y="338138"/>
            <a:ext cx="5308600" cy="60325"/>
          </a:xfrm>
          <a:prstGeom prst="rect">
            <a:avLst/>
          </a:prstGeom>
          <a:noFill/>
        </p:spPr>
      </p:pic>
      <p:pic>
        <p:nvPicPr>
          <p:cNvPr id="298004" name="Picture 20" descr="Global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8000" y="160338"/>
            <a:ext cx="1008063" cy="247650"/>
          </a:xfrm>
          <a:prstGeom prst="rect">
            <a:avLst/>
          </a:prstGeom>
          <a:noFill/>
        </p:spPr>
      </p:pic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9" name="Object 17"/>
          <p:cNvGraphicFramePr>
            <a:graphicFrameLocks noChangeAspect="1"/>
          </p:cNvGraphicFramePr>
          <p:nvPr/>
        </p:nvGraphicFramePr>
        <p:xfrm>
          <a:off x="4252913" y="0"/>
          <a:ext cx="4891087" cy="4437063"/>
        </p:xfrm>
        <a:graphic>
          <a:graphicData uri="http://schemas.openxmlformats.org/presentationml/2006/ole">
            <p:oleObj spid="_x0000_s3089" name="Image" r:id="rId3" imgW="8228571" imgH="8711111" progId="">
              <p:embed/>
            </p:oleObj>
          </a:graphicData>
        </a:graphic>
      </p:graphicFrame>
      <p:sp>
        <p:nvSpPr>
          <p:cNvPr id="3090" name="Rectangle 18" descr="Light horizontal"/>
          <p:cNvSpPr>
            <a:spLocks noChangeArrowheads="1"/>
          </p:cNvSpPr>
          <p:nvPr/>
        </p:nvSpPr>
        <p:spPr bwMode="gray">
          <a:xfrm>
            <a:off x="0" y="9525"/>
            <a:ext cx="1476375" cy="6848475"/>
          </a:xfrm>
          <a:prstGeom prst="rect">
            <a:avLst/>
          </a:prstGeom>
          <a:pattFill prst="ltHorz">
            <a:fgClr>
              <a:schemeClr val="bg2"/>
            </a:fgClr>
            <a:bgClr>
              <a:srgbClr val="FFFFFF"/>
            </a:bgClr>
          </a:patt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ltGray">
          <a:xfrm flipV="1">
            <a:off x="0" y="4267200"/>
            <a:ext cx="9144000" cy="1106488"/>
          </a:xfrm>
          <a:prstGeom prst="rect">
            <a:avLst/>
          </a:prstGeom>
          <a:solidFill>
            <a:schemeClr val="accent1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93" name="AutoShape 21"/>
          <p:cNvSpPr>
            <a:spLocks noChangeArrowheads="1"/>
          </p:cNvSpPr>
          <p:nvPr/>
        </p:nvSpPr>
        <p:spPr bwMode="ltGray">
          <a:xfrm>
            <a:off x="1474788" y="5156200"/>
            <a:ext cx="7129462" cy="504825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3810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447800" y="3548063"/>
            <a:ext cx="7239000" cy="1371600"/>
          </a:xfrm>
        </p:spPr>
        <p:txBody>
          <a:bodyPr/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614488" y="5224463"/>
            <a:ext cx="68580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마스터 부제목 스타일 편집</a:t>
            </a:r>
          </a:p>
        </p:txBody>
      </p:sp>
      <p:pic>
        <p:nvPicPr>
          <p:cNvPr id="3094" name="Picture 22" descr="logo1 (3)"/>
          <p:cNvPicPr>
            <a:picLocks noChangeAspect="1" noChangeArrowheads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4600" y="5949950"/>
            <a:ext cx="1573213" cy="62071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www.globalsoft.co.kr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글로벌소프트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2A44B-DF6D-4C85-A472-11C9AB339A7A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19088"/>
            <a:ext cx="2057400" cy="6005512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019800" cy="6005512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www.globalsoft.co.kr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글로벌소프트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49601-4BF1-41CF-A512-42C295EC5EBA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88" y="319088"/>
            <a:ext cx="7162800" cy="563562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667000" cy="255588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www.globalsoft.co.kr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0" y="64008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글로벌소프트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57600" y="6386513"/>
            <a:ext cx="2133600" cy="211137"/>
          </a:xfrm>
        </p:spPr>
        <p:txBody>
          <a:bodyPr/>
          <a:lstStyle>
            <a:lvl1pPr>
              <a:defRPr/>
            </a:lvl1pPr>
          </a:lstStyle>
          <a:p>
            <a:fld id="{FDC0FCC1-AAA3-44A8-B5FE-5F81A59DA520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www.globalsoft.co.kr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글로벌소프트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E194F-8107-47FE-A1DB-CEFC588AAEEE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www.globalsoft.co.kr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글로벌소프트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A5DC0-5A34-4D5E-97BA-D3D883C0E009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www.globalsoft.co.kr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글로벌소프트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726C4-6622-46F4-9870-5F4B6063CB73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www.globalsoft.co.kr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글로벌소프트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9806C-0D0C-4009-B90E-4BA095E9AE7E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www.globalsoft.co.kr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글로벌소프트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315F6-CF87-4D18-81BC-62AC77B1CE07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www.globalsoft.co.kr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글로벌소프트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58CCA-ED20-418C-BC72-C96CB06150E9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www.globalsoft.co.kr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글로벌소프트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42F75-9C8F-44D2-9220-061B2387692F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www.globalsoft.co.kr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글로벌소프트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5CD9F-33B0-4CAD-87FD-1AEF57D728F5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 descr="Light horizontal"/>
          <p:cNvSpPr>
            <a:spLocks noChangeArrowheads="1"/>
          </p:cNvSpPr>
          <p:nvPr/>
        </p:nvSpPr>
        <p:spPr bwMode="gray">
          <a:xfrm>
            <a:off x="0" y="0"/>
            <a:ext cx="468313" cy="6858000"/>
          </a:xfrm>
          <a:prstGeom prst="rect">
            <a:avLst/>
          </a:prstGeom>
          <a:pattFill prst="ltHorz">
            <a:fgClr>
              <a:schemeClr val="bg2"/>
            </a:fgClr>
            <a:bgClr>
              <a:srgbClr val="FFFFFF"/>
            </a:bgClr>
          </a:patt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invGray">
          <a:xfrm>
            <a:off x="0" y="-26988"/>
            <a:ext cx="9144000" cy="692151"/>
          </a:xfrm>
          <a:prstGeom prst="rect">
            <a:avLst/>
          </a:prstGeom>
          <a:solidFill>
            <a:schemeClr val="accent1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468313" y="6410325"/>
            <a:ext cx="8424862" cy="0"/>
          </a:xfrm>
          <a:prstGeom prst="line">
            <a:avLst/>
          </a:prstGeom>
          <a:noFill/>
          <a:ln w="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ko-KR" altLang="en-US"/>
          </a:p>
        </p:txBody>
      </p:sp>
      <p:sp>
        <p:nvSpPr>
          <p:cNvPr id="1042" name="AutoShape 18"/>
          <p:cNvSpPr>
            <a:spLocks noChangeArrowheads="1"/>
          </p:cNvSpPr>
          <p:nvPr/>
        </p:nvSpPr>
        <p:spPr bwMode="blackWhite">
          <a:xfrm>
            <a:off x="468313" y="233363"/>
            <a:ext cx="7488237" cy="720725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3810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latin typeface="+mn-lt"/>
                <a:ea typeface="굴림" pitchFamily="50" charset="-127"/>
              </a:defRPr>
            </a:lvl1pPr>
          </a:lstStyle>
          <a:p>
            <a:r>
              <a:rPr lang="en-US" altLang="ko-KR"/>
              <a:t>www.globalsoft.co.kr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latin typeface="+mn-lt"/>
                <a:ea typeface="굴림" pitchFamily="50" charset="-127"/>
              </a:defRPr>
            </a:lvl1pPr>
          </a:lstStyle>
          <a:p>
            <a:r>
              <a:rPr lang="ko-KR" altLang="en-US"/>
              <a:t>글로벌소프트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="1">
                <a:latin typeface="+mn-lt"/>
                <a:ea typeface="굴림" pitchFamily="50" charset="-127"/>
              </a:defRPr>
            </a:lvl1pPr>
          </a:lstStyle>
          <a:p>
            <a:fld id="{613EF6F7-443E-4FA1-9BFD-D2EC3019C59B}" type="slidenum">
              <a:rPr lang="ko-KR" altLang="en-US"/>
              <a:pPr/>
              <a:t>‹#›</a:t>
            </a:fld>
            <a:endParaRPr lang="en-US" altLang="ko-K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547688" y="319088"/>
            <a:ext cx="71628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pic>
        <p:nvPicPr>
          <p:cNvPr id="1043" name="Picture 19" descr="logo1 (3)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93063" y="115888"/>
            <a:ext cx="1187450" cy="4683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8662" y="3500438"/>
            <a:ext cx="8072494" cy="1528762"/>
          </a:xfrm>
        </p:spPr>
        <p:txBody>
          <a:bodyPr/>
          <a:lstStyle/>
          <a:p>
            <a:pPr algn="ctr"/>
            <a:r>
              <a:rPr lang="ko-KR" altLang="en-US" sz="3600" dirty="0">
                <a:ea typeface="굴림" pitchFamily="50" charset="-127"/>
              </a:rPr>
              <a:t>주식회사 </a:t>
            </a:r>
            <a:r>
              <a:rPr lang="ko-KR" altLang="en-US" sz="3600" dirty="0" smtClean="0">
                <a:ea typeface="굴림" pitchFamily="50" charset="-127"/>
              </a:rPr>
              <a:t>글로벌소프트</a:t>
            </a:r>
            <a:r>
              <a:rPr lang="en-US" altLang="ko-KR" sz="3600" dirty="0" smtClean="0">
                <a:ea typeface="굴림" pitchFamily="50" charset="-127"/>
              </a:rPr>
              <a:t/>
            </a:r>
            <a:br>
              <a:rPr lang="en-US" altLang="ko-KR" sz="3600" dirty="0" smtClean="0">
                <a:ea typeface="굴림" pitchFamily="50" charset="-127"/>
              </a:rPr>
            </a:br>
            <a:r>
              <a:rPr lang="en-US" altLang="ko-KR" sz="3200" dirty="0" smtClean="0">
                <a:solidFill>
                  <a:schemeClr val="bg1"/>
                </a:solidFill>
                <a:ea typeface="굴림" pitchFamily="50" charset="-127"/>
              </a:rPr>
              <a:t>Windows Server System T-Shoot</a:t>
            </a:r>
            <a:endParaRPr lang="ko-KR" altLang="en-US" sz="3200" dirty="0">
              <a:solidFill>
                <a:schemeClr val="bg1"/>
              </a:solidFill>
              <a:ea typeface="굴림" pitchFamily="50" charset="-127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sz="1600">
                <a:ea typeface="굴림" pitchFamily="50" charset="-127"/>
              </a:rPr>
              <a:t>www.globalsoft.co.kr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676400" y="5214938"/>
            <a:ext cx="457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400" b="1" dirty="0" smtClean="0">
                <a:solidFill>
                  <a:schemeClr val="bg1"/>
                </a:solidFill>
                <a:latin typeface="Verdana" pitchFamily="34" charset="0"/>
                <a:ea typeface="굴림" pitchFamily="50" charset="-127"/>
              </a:rPr>
              <a:t>www.globalsoft.co.kr</a:t>
            </a:r>
            <a:endParaRPr lang="ko-KR" altLang="en-US" sz="1400" b="1" dirty="0">
              <a:solidFill>
                <a:schemeClr val="bg1"/>
              </a:solidFill>
              <a:latin typeface="Verdana" pitchFamily="34" charset="0"/>
              <a:ea typeface="굴림" pitchFamily="50" charset="-127"/>
            </a:endParaRPr>
          </a:p>
        </p:txBody>
      </p:sp>
      <p:sp>
        <p:nvSpPr>
          <p:cNvPr id="86021" name="WordArt 5"/>
          <p:cNvSpPr>
            <a:spLocks noChangeArrowheads="1" noChangeShapeType="1" noTextEdit="1"/>
          </p:cNvSpPr>
          <p:nvPr/>
        </p:nvSpPr>
        <p:spPr bwMode="gray">
          <a:xfrm>
            <a:off x="1600200" y="4386263"/>
            <a:ext cx="5486400" cy="63976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altLang="ko-KR" sz="3600" b="1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89803" dir="2700000" algn="ctr" rotWithShape="0">
                    <a:schemeClr val="tx2">
                      <a:alpha val="50000"/>
                    </a:schemeClr>
                  </a:outerShdw>
                </a:effectLst>
                <a:latin typeface="Arial"/>
                <a:cs typeface="Arial"/>
              </a:rPr>
              <a:t>Thank You !</a:t>
            </a:r>
            <a:endParaRPr lang="ko-KR" altLang="en-US" sz="36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hlink"/>
                  </a:gs>
                  <a:gs pos="100000">
                    <a:schemeClr val="accent1"/>
                  </a:gs>
                </a:gsLst>
                <a:lin ang="0" scaled="1"/>
              </a:gradFill>
              <a:effectLst>
                <a:outerShdw dist="89803" dir="2700000" algn="ctr" rotWithShape="0">
                  <a:schemeClr val="tx2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www.globalsoft.co.kr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글로벌소프트</a:t>
            </a:r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>
                <a:latin typeface="굴림" pitchFamily="50" charset="-127"/>
                <a:ea typeface="굴림" pitchFamily="50" charset="-127"/>
              </a:rPr>
              <a:t>목 차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Windows Server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의 장애 사전 대비 방법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Windows Server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장애 처리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Active Directory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문제 해결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Exchange Server 2003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문제 해결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Vista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및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2007 Office System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소개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 Q &amp; A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및 설문조사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www.globalsoft.co.kr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글로벌소프트</a:t>
            </a: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7310460" cy="563562"/>
          </a:xfrm>
        </p:spPr>
        <p:txBody>
          <a:bodyPr/>
          <a:lstStyle/>
          <a:p>
            <a:r>
              <a:rPr lang="en-US" altLang="ko-KR" sz="2800" dirty="0" smtClean="0">
                <a:ea typeface="굴림" pitchFamily="50" charset="-127"/>
              </a:rPr>
              <a:t>Windows Server</a:t>
            </a:r>
            <a:r>
              <a:rPr lang="ko-KR" altLang="en-US" sz="2800" dirty="0" smtClean="0">
                <a:ea typeface="굴림" pitchFamily="50" charset="-127"/>
              </a:rPr>
              <a:t>의 장애 사전 대비 방법</a:t>
            </a:r>
            <a:endParaRPr lang="ko-KR" altLang="en-US" sz="2800" dirty="0">
              <a:ea typeface="굴림" pitchFamily="50" charset="-127"/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6325"/>
            <a:ext cx="8472518" cy="5248275"/>
          </a:xfrm>
        </p:spPr>
        <p:txBody>
          <a:bodyPr/>
          <a:lstStyle/>
          <a:p>
            <a:r>
              <a:rPr lang="en-US" altLang="ko-KR" sz="2400" dirty="0" smtClean="0">
                <a:ea typeface="굴림" pitchFamily="50" charset="-127"/>
              </a:rPr>
              <a:t>Windows Server System </a:t>
            </a:r>
            <a:r>
              <a:rPr lang="ko-KR" altLang="en-US" sz="2400" dirty="0" smtClean="0">
                <a:ea typeface="굴림" pitchFamily="50" charset="-127"/>
              </a:rPr>
              <a:t>점검 사항</a:t>
            </a:r>
            <a:endParaRPr lang="en-US" altLang="ko-KR" sz="2400" dirty="0" smtClean="0">
              <a:ea typeface="굴림" pitchFamily="50" charset="-127"/>
            </a:endParaRPr>
          </a:p>
          <a:p>
            <a:pPr lvl="1"/>
            <a:r>
              <a:rPr lang="en-US" altLang="ko-KR" sz="1800" dirty="0" smtClean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System Information </a:t>
            </a:r>
          </a:p>
          <a:p>
            <a:pPr lvl="1"/>
            <a:r>
              <a:rPr lang="ko-KR" altLang="en-US" sz="1800" dirty="0" smtClean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해당 </a:t>
            </a:r>
            <a:r>
              <a:rPr lang="en-US" altLang="ko-KR" sz="1800" dirty="0" err="1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Hotfix</a:t>
            </a:r>
            <a:r>
              <a:rPr lang="en-US" altLang="ko-KR" sz="1800" dirty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적용</a:t>
            </a:r>
            <a:endParaRPr lang="en-US" altLang="ko-KR" sz="1800" dirty="0">
              <a:solidFill>
                <a:schemeClr val="tx1"/>
              </a:solidFill>
              <a:latin typeface="+mn-lt"/>
              <a:ea typeface="굴림" pitchFamily="50" charset="-127"/>
              <a:cs typeface="Times New Roman" pitchFamily="18" charset="0"/>
            </a:endParaRPr>
          </a:p>
          <a:p>
            <a:pPr lvl="1"/>
            <a:r>
              <a:rPr lang="ko-KR" altLang="en-US" sz="1800" dirty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성능 </a:t>
            </a:r>
            <a:r>
              <a:rPr lang="ko-KR" altLang="en-US" sz="1800" dirty="0" smtClean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옵션</a:t>
            </a:r>
            <a:endParaRPr lang="en-US" altLang="ko-KR" sz="1800" dirty="0">
              <a:solidFill>
                <a:schemeClr val="tx1"/>
              </a:solidFill>
              <a:latin typeface="+mn-lt"/>
              <a:ea typeface="굴림" pitchFamily="50" charset="-127"/>
              <a:cs typeface="Times New Roman" pitchFamily="18" charset="0"/>
            </a:endParaRPr>
          </a:p>
          <a:p>
            <a:pPr lvl="1">
              <a:tabLst>
                <a:tab pos="3886200" algn="l"/>
              </a:tabLst>
            </a:pPr>
            <a:r>
              <a:rPr lang="en-US" altLang="ko-KR" sz="1800" dirty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Security </a:t>
            </a:r>
            <a:r>
              <a:rPr lang="en-US" altLang="ko-KR" sz="1800" dirty="0" smtClean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list</a:t>
            </a:r>
            <a:endParaRPr lang="en-US" altLang="ko-KR" sz="1800" dirty="0">
              <a:solidFill>
                <a:schemeClr val="tx1"/>
              </a:solidFill>
              <a:latin typeface="+mn-lt"/>
              <a:ea typeface="굴림" pitchFamily="50" charset="-127"/>
              <a:cs typeface="Times New Roman" pitchFamily="18" charset="0"/>
            </a:endParaRPr>
          </a:p>
          <a:p>
            <a:pPr lvl="1" eaLnBrk="0" hangingPunct="0">
              <a:tabLst>
                <a:tab pos="3886200" algn="l"/>
              </a:tabLst>
            </a:pPr>
            <a:r>
              <a:rPr lang="en-US" altLang="ko-KR" sz="1800" dirty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Disk </a:t>
            </a:r>
            <a:r>
              <a:rPr lang="en-US" altLang="ko-KR" sz="1800" dirty="0" smtClean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Information</a:t>
            </a:r>
            <a:endParaRPr lang="en-US" altLang="ko-KR" sz="1800" dirty="0">
              <a:solidFill>
                <a:schemeClr val="tx1"/>
              </a:solidFill>
              <a:latin typeface="+mn-lt"/>
              <a:ea typeface="굴림" pitchFamily="50" charset="-127"/>
              <a:cs typeface="Times New Roman" pitchFamily="18" charset="0"/>
            </a:endParaRPr>
          </a:p>
          <a:p>
            <a:pPr lvl="1" eaLnBrk="0" hangingPunct="0">
              <a:tabLst>
                <a:tab pos="3886200" algn="l"/>
              </a:tabLst>
            </a:pPr>
            <a:r>
              <a:rPr lang="en-US" altLang="ko-KR" sz="1800" dirty="0" smtClean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Network </a:t>
            </a:r>
            <a:r>
              <a:rPr lang="en-US" altLang="ko-KR" sz="1800" dirty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Information</a:t>
            </a:r>
          </a:p>
          <a:p>
            <a:pPr lvl="1" eaLnBrk="0" hangingPunct="0">
              <a:tabLst>
                <a:tab pos="3886200" algn="l"/>
              </a:tabLst>
            </a:pPr>
            <a:r>
              <a:rPr lang="en-US" altLang="ko-KR" sz="1800" dirty="0" smtClean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Backup </a:t>
            </a:r>
            <a:r>
              <a:rPr lang="en-US" altLang="ko-KR" sz="1800" dirty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&amp; </a:t>
            </a:r>
            <a:r>
              <a:rPr lang="en-US" altLang="ko-KR" sz="1800" dirty="0" smtClean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Restore</a:t>
            </a:r>
          </a:p>
          <a:p>
            <a:pPr lvl="1" eaLnBrk="0" hangingPunct="0">
              <a:buNone/>
              <a:tabLst>
                <a:tab pos="3886200" algn="l"/>
              </a:tabLst>
            </a:pPr>
            <a:r>
              <a:rPr lang="ko-KR" altLang="en-US" sz="2000" dirty="0" smtClean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 </a:t>
            </a:r>
            <a:endParaRPr lang="en-US" altLang="ko-KR" sz="2000" dirty="0">
              <a:solidFill>
                <a:schemeClr val="tx1"/>
              </a:solidFill>
              <a:latin typeface="+mn-lt"/>
              <a:ea typeface="굴림" pitchFamily="50" charset="-127"/>
              <a:cs typeface="Times New Roman" pitchFamily="18" charset="0"/>
            </a:endParaRPr>
          </a:p>
        </p:txBody>
      </p:sp>
      <p:pic>
        <p:nvPicPr>
          <p:cNvPr id="7" name="Picture 3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214686"/>
            <a:ext cx="4113839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786314" y="2857496"/>
            <a:ext cx="2571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latin typeface="맑은 고딕" pitchFamily="50" charset="-127"/>
                <a:ea typeface="맑은 고딕" pitchFamily="50" charset="-127"/>
              </a:rPr>
              <a:t>MPS Report Download Site</a:t>
            </a:r>
            <a:endParaRPr lang="ko-KR" altLang="en-US" sz="12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www.globalsoft.co.kr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글로벌소프트</a:t>
            </a: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47688" y="319088"/>
            <a:ext cx="7310460" cy="563562"/>
          </a:xfrm>
        </p:spPr>
        <p:txBody>
          <a:bodyPr/>
          <a:lstStyle/>
          <a:p>
            <a:r>
              <a:rPr lang="en-US" altLang="ko-KR" sz="2800" dirty="0" smtClean="0">
                <a:ea typeface="굴림" pitchFamily="50" charset="-127"/>
              </a:rPr>
              <a:t>Windows Server</a:t>
            </a:r>
            <a:r>
              <a:rPr lang="ko-KR" altLang="en-US" sz="2800" dirty="0" smtClean="0">
                <a:ea typeface="굴림" pitchFamily="50" charset="-127"/>
              </a:rPr>
              <a:t>의 장애 사전 대비 방법</a:t>
            </a:r>
            <a:endParaRPr lang="ko-KR" altLang="en-US" sz="2800" dirty="0">
              <a:ea typeface="굴림" pitchFamily="50" charset="-127"/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6325"/>
            <a:ext cx="8472518" cy="5248275"/>
          </a:xfrm>
        </p:spPr>
        <p:txBody>
          <a:bodyPr/>
          <a:lstStyle/>
          <a:p>
            <a:r>
              <a:rPr lang="en-US" altLang="ko-KR" sz="2400" dirty="0" smtClean="0">
                <a:ea typeface="굴림" pitchFamily="50" charset="-127"/>
              </a:rPr>
              <a:t>Exchange Server System </a:t>
            </a:r>
            <a:r>
              <a:rPr lang="ko-KR" altLang="en-US" sz="2400" dirty="0" smtClean="0">
                <a:ea typeface="굴림" pitchFamily="50" charset="-127"/>
              </a:rPr>
              <a:t>점검 사항</a:t>
            </a:r>
            <a:endParaRPr lang="en-US" altLang="ko-KR" sz="2400" dirty="0" smtClean="0">
              <a:ea typeface="굴림" pitchFamily="50" charset="-127"/>
            </a:endParaRPr>
          </a:p>
          <a:p>
            <a:pPr lvl="1"/>
            <a:r>
              <a:rPr lang="en-US" altLang="ko-KR" sz="1800" dirty="0" smtClean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System Information</a:t>
            </a:r>
          </a:p>
          <a:p>
            <a:pPr lvl="1"/>
            <a:r>
              <a:rPr lang="en-US" altLang="ko-KR" sz="1800" dirty="0" smtClean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Domain, Organization Information</a:t>
            </a:r>
            <a:endParaRPr lang="en-US" altLang="ko-KR" sz="1800" dirty="0">
              <a:solidFill>
                <a:schemeClr val="tx1"/>
              </a:solidFill>
              <a:latin typeface="+mn-lt"/>
              <a:ea typeface="굴림" pitchFamily="50" charset="-127"/>
              <a:cs typeface="Times New Roman" pitchFamily="18" charset="0"/>
            </a:endParaRPr>
          </a:p>
          <a:p>
            <a:pPr lvl="1">
              <a:tabLst>
                <a:tab pos="3886200" algn="l"/>
              </a:tabLst>
            </a:pPr>
            <a:r>
              <a:rPr lang="en-US" altLang="ko-KR" sz="1800" dirty="0" smtClean="0">
                <a:latin typeface="+mn-lt"/>
                <a:ea typeface="굴림" pitchFamily="50" charset="-127"/>
                <a:cs typeface="Times New Roman" pitchFamily="18" charset="0"/>
              </a:rPr>
              <a:t>Service Information</a:t>
            </a:r>
            <a:endParaRPr lang="en-US" altLang="ko-KR" sz="1800" dirty="0">
              <a:solidFill>
                <a:schemeClr val="tx1"/>
              </a:solidFill>
              <a:latin typeface="+mn-lt"/>
              <a:ea typeface="굴림" pitchFamily="50" charset="-127"/>
              <a:cs typeface="Times New Roman" pitchFamily="18" charset="0"/>
            </a:endParaRPr>
          </a:p>
          <a:p>
            <a:pPr lvl="1" eaLnBrk="0" hangingPunct="0">
              <a:tabLst>
                <a:tab pos="3886200" algn="l"/>
              </a:tabLst>
            </a:pPr>
            <a:r>
              <a:rPr lang="en-US" altLang="ko-KR" sz="1800" dirty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Disk </a:t>
            </a:r>
            <a:r>
              <a:rPr lang="en-US" altLang="ko-KR" sz="1800" dirty="0" smtClean="0">
                <a:latin typeface="+mn-lt"/>
                <a:ea typeface="굴림" pitchFamily="50" charset="-127"/>
                <a:cs typeface="Times New Roman" pitchFamily="18" charset="0"/>
              </a:rPr>
              <a:t>Configuration</a:t>
            </a:r>
            <a:endParaRPr lang="en-US" altLang="ko-KR" sz="1800" dirty="0">
              <a:solidFill>
                <a:schemeClr val="tx1"/>
              </a:solidFill>
              <a:latin typeface="+mn-lt"/>
              <a:ea typeface="굴림" pitchFamily="50" charset="-127"/>
              <a:cs typeface="Times New Roman" pitchFamily="18" charset="0"/>
            </a:endParaRPr>
          </a:p>
          <a:p>
            <a:pPr lvl="1" eaLnBrk="0" hangingPunct="0">
              <a:tabLst>
                <a:tab pos="3886200" algn="l"/>
              </a:tabLst>
            </a:pPr>
            <a:r>
              <a:rPr lang="en-US" altLang="ko-KR" sz="1800" dirty="0" smtClean="0">
                <a:latin typeface="+mn-lt"/>
                <a:ea typeface="굴림" pitchFamily="50" charset="-127"/>
                <a:cs typeface="Times New Roman" pitchFamily="18" charset="0"/>
              </a:rPr>
              <a:t>Exchange Database Configuration</a:t>
            </a:r>
          </a:p>
          <a:p>
            <a:pPr lvl="1" eaLnBrk="0" hangingPunct="0">
              <a:tabLst>
                <a:tab pos="3886200" algn="l"/>
              </a:tabLst>
            </a:pPr>
            <a:r>
              <a:rPr lang="en-US" altLang="ko-KR" sz="1800" dirty="0" smtClean="0">
                <a:latin typeface="+mn-lt"/>
                <a:ea typeface="굴림" pitchFamily="50" charset="-127"/>
                <a:cs typeface="Times New Roman" pitchFamily="18" charset="0"/>
              </a:rPr>
              <a:t>Database Management</a:t>
            </a:r>
            <a:endParaRPr lang="en-US" altLang="ko-KR" sz="1800" dirty="0">
              <a:solidFill>
                <a:schemeClr val="tx1"/>
              </a:solidFill>
              <a:latin typeface="+mn-lt"/>
              <a:ea typeface="굴림" pitchFamily="50" charset="-127"/>
              <a:cs typeface="Times New Roman" pitchFamily="18" charset="0"/>
            </a:endParaRPr>
          </a:p>
          <a:p>
            <a:pPr lvl="1" eaLnBrk="0" hangingPunct="0">
              <a:tabLst>
                <a:tab pos="3886200" algn="l"/>
              </a:tabLst>
            </a:pPr>
            <a:r>
              <a:rPr lang="en-US" altLang="ko-KR" sz="1800" dirty="0" smtClean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Log Management</a:t>
            </a:r>
          </a:p>
          <a:p>
            <a:pPr lvl="1" eaLnBrk="0" hangingPunct="0">
              <a:tabLst>
                <a:tab pos="3886200" algn="l"/>
              </a:tabLst>
            </a:pPr>
            <a:r>
              <a:rPr lang="en-US" altLang="ko-KR" sz="1800" dirty="0" smtClean="0">
                <a:latin typeface="+mn-lt"/>
                <a:ea typeface="굴림" pitchFamily="50" charset="-127"/>
                <a:cs typeface="Times New Roman" pitchFamily="18" charset="0"/>
              </a:rPr>
              <a:t>Relay Management</a:t>
            </a:r>
            <a:endParaRPr lang="en-US" altLang="ko-KR" sz="1800" dirty="0" smtClean="0">
              <a:solidFill>
                <a:schemeClr val="tx1"/>
              </a:solidFill>
              <a:latin typeface="+mn-lt"/>
              <a:ea typeface="굴림" pitchFamily="50" charset="-127"/>
              <a:cs typeface="Times New Roman" pitchFamily="18" charset="0"/>
            </a:endParaRPr>
          </a:p>
          <a:p>
            <a:pPr lvl="1" eaLnBrk="0" hangingPunct="0">
              <a:tabLst>
                <a:tab pos="3886200" algn="l"/>
              </a:tabLst>
            </a:pPr>
            <a:r>
              <a:rPr lang="en-US" altLang="ko-KR" sz="1800" dirty="0" smtClean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Global Setting</a:t>
            </a:r>
          </a:p>
          <a:p>
            <a:pPr lvl="1" eaLnBrk="0" hangingPunct="0">
              <a:tabLst>
                <a:tab pos="3886200" algn="l"/>
              </a:tabLst>
            </a:pPr>
            <a:r>
              <a:rPr lang="ko-KR" altLang="en-US" sz="1800" dirty="0" smtClean="0">
                <a:solidFill>
                  <a:schemeClr val="tx1"/>
                </a:solidFill>
                <a:latin typeface="+mn-lt"/>
                <a:ea typeface="굴림" pitchFamily="50" charset="-127"/>
                <a:cs typeface="Times New Roman" pitchFamily="18" charset="0"/>
              </a:rPr>
              <a:t>기타 설정</a:t>
            </a:r>
            <a:endParaRPr lang="en-US" altLang="ko-KR" sz="1800" dirty="0" smtClean="0">
              <a:solidFill>
                <a:schemeClr val="tx1"/>
              </a:solidFill>
              <a:latin typeface="+mn-lt"/>
              <a:ea typeface="굴림" pitchFamily="50" charset="-127"/>
              <a:cs typeface="Times New Roman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500438"/>
            <a:ext cx="3752840" cy="2814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500694" y="3071810"/>
            <a:ext cx="29289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ea typeface="굴림" pitchFamily="50" charset="-127"/>
                <a:cs typeface="Times New Roman" pitchFamily="18" charset="0"/>
              </a:rPr>
              <a:t>Microsoft Exchange Server Best Practices </a:t>
            </a:r>
            <a:r>
              <a:rPr lang="en-US" altLang="ko-KR" b="1" dirty="0" smtClean="0">
                <a:ea typeface="굴림" pitchFamily="50" charset="-127"/>
                <a:cs typeface="Times New Roman" pitchFamily="18" charset="0"/>
              </a:rPr>
              <a:t>Analyzer Tool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www.globalsoft.co.kr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글로벌소프트</a:t>
            </a:r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Windows Server </a:t>
            </a:r>
            <a:r>
              <a:rPr lang="ko-KR" altLang="en-US" dirty="0" smtClean="0">
                <a:ea typeface="굴림" pitchFamily="50" charset="-127"/>
              </a:rPr>
              <a:t>장애 처리 절차</a:t>
            </a:r>
            <a:endParaRPr lang="en-US" altLang="ko-KR" dirty="0">
              <a:ea typeface="굴림" pitchFamily="50" charset="-127"/>
            </a:endParaRP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5" y="1268412"/>
            <a:ext cx="7597775" cy="3660785"/>
          </a:xfrm>
        </p:spPr>
        <p:txBody>
          <a:bodyPr/>
          <a:lstStyle/>
          <a:p>
            <a:pPr marL="271463" indent="-271463" defTabSz="384175"/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 문제 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인식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 marL="671513" lvl="1" indent="-271463" defTabSz="384175"/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정보수집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–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시점확인 및 증상확인</a:t>
            </a:r>
            <a:endParaRPr lang="en-US" altLang="ko-KR" sz="1800" dirty="0" smtClean="0">
              <a:latin typeface="맑은 고딕" pitchFamily="50" charset="-127"/>
              <a:ea typeface="맑은 고딕" pitchFamily="50" charset="-127"/>
            </a:endParaRPr>
          </a:p>
          <a:p>
            <a:pPr marL="671513" lvl="1" indent="-271463" defTabSz="384175"/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담당자에게게 질의 및 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Event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내용을 확인</a:t>
            </a:r>
            <a:endParaRPr lang="en-US" altLang="ko-KR" sz="1800" dirty="0" smtClean="0">
              <a:latin typeface="맑은 고딕" pitchFamily="50" charset="-127"/>
              <a:ea typeface="맑은 고딕" pitchFamily="50" charset="-127"/>
            </a:endParaRPr>
          </a:p>
          <a:p>
            <a:pPr marL="671513" lvl="1" indent="-271463" defTabSz="384175"/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최근 작업 내역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고객 예상 문제 시점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장애내역 및 중요도 파악</a:t>
            </a:r>
            <a:endParaRPr lang="en-US" altLang="ko-KR" sz="600" dirty="0" smtClean="0">
              <a:latin typeface="맑은 고딕" pitchFamily="50" charset="-127"/>
              <a:ea typeface="맑은 고딕" pitchFamily="50" charset="-127"/>
            </a:endParaRPr>
          </a:p>
          <a:p>
            <a:pPr marL="271463" indent="-271463" defTabSz="384175"/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 증상확인 및 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분석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 marL="671513" lvl="1" indent="-271463" defTabSz="384175"/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문제에 대한 오류코드 분석</a:t>
            </a:r>
            <a:endParaRPr lang="en-US" altLang="ko-KR" sz="1800" dirty="0" smtClean="0">
              <a:latin typeface="맑은 고딕" pitchFamily="50" charset="-127"/>
              <a:ea typeface="맑은 고딕" pitchFamily="50" charset="-127"/>
            </a:endParaRPr>
          </a:p>
          <a:p>
            <a:pPr marL="271463" indent="-271463" defTabSz="384175"/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 해결 방법의 </a:t>
            </a:r>
            <a:r>
              <a:rPr lang="ko-KR" altLang="en-US" sz="2400" dirty="0" smtClean="0">
                <a:latin typeface="맑은 고딕" pitchFamily="50" charset="-127"/>
                <a:ea typeface="맑은 고딕" pitchFamily="50" charset="-127"/>
              </a:rPr>
              <a:t>제시</a:t>
            </a:r>
            <a:endParaRPr lang="en-US" altLang="ko-KR" sz="2400" dirty="0" smtClean="0">
              <a:latin typeface="맑은 고딕" pitchFamily="50" charset="-127"/>
              <a:ea typeface="맑은 고딕" pitchFamily="50" charset="-127"/>
            </a:endParaRPr>
          </a:p>
          <a:p>
            <a:pPr marL="671513" lvl="1" indent="-271463" defTabSz="384175"/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Test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및 검증</a:t>
            </a:r>
            <a:endParaRPr lang="en-US" altLang="ko-KR" sz="1800" dirty="0" smtClean="0">
              <a:latin typeface="맑은 고딕" pitchFamily="50" charset="-127"/>
              <a:ea typeface="맑은 고딕" pitchFamily="50" charset="-127"/>
            </a:endParaRPr>
          </a:p>
          <a:p>
            <a:pPr marL="671513" lvl="1" indent="-271463" defTabSz="384175"/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솔루션 제공</a:t>
            </a:r>
            <a:endParaRPr lang="en-US" altLang="ko-KR" sz="1800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www.globalsoft.co.kr</a:t>
            </a:r>
          </a:p>
        </p:txBody>
      </p:sp>
      <p:sp>
        <p:nvSpPr>
          <p:cNvPr id="1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글로벌소프트</a:t>
            </a:r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Active</a:t>
            </a:r>
            <a:r>
              <a:rPr lang="en-US" altLang="ko-KR" baseline="0" dirty="0" smtClean="0">
                <a:ea typeface="굴림" pitchFamily="50" charset="-127"/>
              </a:rPr>
              <a:t> Directory </a:t>
            </a:r>
            <a:r>
              <a:rPr lang="ko-KR" altLang="en-US" baseline="0" dirty="0" smtClean="0">
                <a:ea typeface="굴림" pitchFamily="50" charset="-127"/>
              </a:rPr>
              <a:t>문제 해결</a:t>
            </a:r>
            <a:endParaRPr lang="en-US" altLang="ko-KR" dirty="0">
              <a:ea typeface="굴림" pitchFamily="50" charset="-127"/>
            </a:endParaRP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6324"/>
            <a:ext cx="8229600" cy="3567122"/>
          </a:xfrm>
        </p:spPr>
        <p:txBody>
          <a:bodyPr/>
          <a:lstStyle/>
          <a:p>
            <a:r>
              <a:rPr lang="en-US" altLang="ko-KR" sz="2000" dirty="0" smtClean="0">
                <a:ea typeface="굴림" pitchFamily="50" charset="-127"/>
              </a:rPr>
              <a:t>Trouble Shooting Case </a:t>
            </a:r>
            <a:r>
              <a:rPr lang="en-US" altLang="ko-KR" sz="2000" dirty="0" smtClean="0">
                <a:ea typeface="굴림" pitchFamily="50" charset="-127"/>
              </a:rPr>
              <a:t>Review</a:t>
            </a:r>
          </a:p>
          <a:p>
            <a:pPr lvl="1"/>
            <a:r>
              <a:rPr lang="ko-KR" altLang="en-US" sz="1800" dirty="0" smtClean="0">
                <a:ea typeface="굴림" pitchFamily="50" charset="-127"/>
              </a:rPr>
              <a:t>잘못된 도메인 제거 하는 방법</a:t>
            </a:r>
            <a:endParaRPr lang="en-US" altLang="ko-KR" sz="1800" dirty="0" smtClean="0">
              <a:ea typeface="굴림" pitchFamily="50" charset="-127"/>
            </a:endParaRPr>
          </a:p>
          <a:p>
            <a:pPr lvl="1"/>
            <a:r>
              <a:rPr lang="en-US" altLang="ko-KR" sz="1800" dirty="0" smtClean="0">
                <a:ea typeface="굴림" pitchFamily="50" charset="-127"/>
              </a:rPr>
              <a:t>DNS </a:t>
            </a:r>
            <a:r>
              <a:rPr lang="ko-KR" altLang="en-US" sz="1800" dirty="0" smtClean="0">
                <a:ea typeface="굴림" pitchFamily="50" charset="-127"/>
              </a:rPr>
              <a:t>손상시 복구 방법</a:t>
            </a:r>
            <a:endParaRPr lang="en-US" altLang="ko-KR" sz="1800" dirty="0" smtClean="0">
              <a:ea typeface="굴림" pitchFamily="50" charset="-127"/>
            </a:endParaRPr>
          </a:p>
          <a:p>
            <a:r>
              <a:rPr lang="en-US" altLang="ko-KR" sz="2000" dirty="0" smtClean="0">
                <a:ea typeface="굴림" pitchFamily="50" charset="-127"/>
              </a:rPr>
              <a:t>Active Directory </a:t>
            </a:r>
            <a:r>
              <a:rPr lang="en-US" altLang="ko-KR" sz="2000" dirty="0" smtClean="0">
                <a:ea typeface="굴림" pitchFamily="50" charset="-127"/>
              </a:rPr>
              <a:t>Management</a:t>
            </a:r>
          </a:p>
          <a:p>
            <a:pPr lvl="1"/>
            <a:r>
              <a:rPr lang="ko-KR" altLang="en-US" sz="1800" dirty="0" smtClean="0">
                <a:ea typeface="굴림" pitchFamily="50" charset="-127"/>
              </a:rPr>
              <a:t>기존 도메인을 새로운 도메인으로 이전하는 작업</a:t>
            </a:r>
            <a:endParaRPr lang="en-US" altLang="ko-KR" sz="1800" dirty="0" smtClean="0">
              <a:ea typeface="굴림" pitchFamily="50" charset="-127"/>
            </a:endParaRPr>
          </a:p>
          <a:p>
            <a:pPr lvl="2"/>
            <a:r>
              <a:rPr lang="en-US" altLang="ko-KR" sz="1400" dirty="0" smtClean="0">
                <a:ea typeface="굴림" pitchFamily="50" charset="-127"/>
              </a:rPr>
              <a:t>FSMO </a:t>
            </a:r>
            <a:r>
              <a:rPr lang="ko-KR" altLang="en-US" sz="1400" dirty="0" smtClean="0">
                <a:ea typeface="굴림" pitchFamily="50" charset="-127"/>
              </a:rPr>
              <a:t>이전</a:t>
            </a:r>
            <a:endParaRPr lang="en-US" altLang="ko-KR" sz="1400" dirty="0" smtClean="0">
              <a:ea typeface="굴림" pitchFamily="50" charset="-127"/>
            </a:endParaRPr>
          </a:p>
          <a:p>
            <a:pPr lvl="2"/>
            <a:r>
              <a:rPr lang="en-US" altLang="ko-KR" sz="1400" dirty="0" smtClean="0">
                <a:ea typeface="굴림" pitchFamily="50" charset="-127"/>
              </a:rPr>
              <a:t>DNS </a:t>
            </a:r>
            <a:r>
              <a:rPr lang="ko-KR" altLang="en-US" sz="1400" dirty="0" smtClean="0">
                <a:ea typeface="굴림" pitchFamily="50" charset="-127"/>
              </a:rPr>
              <a:t>이전</a:t>
            </a:r>
            <a:endParaRPr lang="en-US" altLang="ko-KR" sz="1400" dirty="0" smtClean="0">
              <a:ea typeface="굴림" pitchFamily="50" charset="-127"/>
            </a:endParaRPr>
          </a:p>
          <a:p>
            <a:pPr lvl="2"/>
            <a:r>
              <a:rPr lang="en-US" altLang="ko-KR" sz="1400" dirty="0" smtClean="0">
                <a:ea typeface="굴림" pitchFamily="50" charset="-127"/>
              </a:rPr>
              <a:t>GC (</a:t>
            </a:r>
            <a:r>
              <a:rPr lang="en-US" sz="1400" dirty="0" smtClean="0"/>
              <a:t>Global Catalog) </a:t>
            </a:r>
            <a:r>
              <a:rPr lang="ko-KR" altLang="en-US" sz="1400" dirty="0" smtClean="0">
                <a:ea typeface="굴림" pitchFamily="50" charset="-127"/>
              </a:rPr>
              <a:t>이전</a:t>
            </a:r>
            <a:endParaRPr lang="ko-KR" altLang="en-US" sz="1400" dirty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Exchange</a:t>
            </a:r>
            <a:r>
              <a:rPr lang="en-US" altLang="ko-KR" baseline="0" dirty="0" smtClean="0">
                <a:ea typeface="굴림" pitchFamily="50" charset="-127"/>
              </a:rPr>
              <a:t> Server 2003 </a:t>
            </a:r>
            <a:r>
              <a:rPr lang="ko-KR" altLang="en-US" baseline="0" dirty="0" smtClean="0">
                <a:ea typeface="굴림" pitchFamily="50" charset="-127"/>
              </a:rPr>
              <a:t>문제 해결</a:t>
            </a:r>
            <a:endParaRPr lang="ko-KR" altLang="en-US" dirty="0">
              <a:ea typeface="굴림" pitchFamily="50" charset="-127"/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6325"/>
            <a:ext cx="8229600" cy="3586163"/>
          </a:xfrm>
        </p:spPr>
        <p:txBody>
          <a:bodyPr/>
          <a:lstStyle/>
          <a:p>
            <a:pPr marL="182563" indent="-182563" defTabSz="384175"/>
            <a:r>
              <a:rPr lang="ko-KR" altLang="en-US" sz="2000" dirty="0">
                <a:ea typeface="굴림" pitchFamily="50" charset="-127"/>
              </a:rPr>
              <a:t> </a:t>
            </a:r>
            <a:r>
              <a:rPr lang="en-US" altLang="ko-KR" sz="2000" dirty="0" smtClean="0">
                <a:ea typeface="굴림" pitchFamily="50" charset="-127"/>
              </a:rPr>
              <a:t>Trouble Shooting Case Review</a:t>
            </a:r>
          </a:p>
          <a:p>
            <a:pPr marL="182563" indent="-182563" defTabSz="384175"/>
            <a:r>
              <a:rPr lang="en-US" altLang="ko-KR" sz="2000" dirty="0">
                <a:ea typeface="굴림" pitchFamily="50" charset="-127"/>
              </a:rPr>
              <a:t> </a:t>
            </a:r>
            <a:r>
              <a:rPr lang="en-US" altLang="ko-KR" sz="2000" dirty="0" smtClean="0">
                <a:ea typeface="굴림" pitchFamily="50" charset="-127"/>
              </a:rPr>
              <a:t>Exchange Server 2003 Management</a:t>
            </a:r>
          </a:p>
          <a:p>
            <a:pPr marL="182563" indent="-182563" defTabSz="384175"/>
            <a:r>
              <a:rPr lang="en-US" altLang="ko-KR" sz="2000" dirty="0" smtClean="0">
                <a:ea typeface="굴림" pitchFamily="50" charset="-127"/>
              </a:rPr>
              <a:t> Exchange Server 2003 </a:t>
            </a:r>
            <a:r>
              <a:rPr lang="ko-KR" altLang="en-US" sz="2000" dirty="0" smtClean="0">
                <a:ea typeface="굴림" pitchFamily="50" charset="-127"/>
              </a:rPr>
              <a:t>활용</a:t>
            </a:r>
            <a:endParaRPr lang="ko-KR" altLang="en-US" sz="2000" dirty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www.globalsoft.co.kr</a:t>
            </a:r>
          </a:p>
        </p:txBody>
      </p:sp>
      <p:sp>
        <p:nvSpPr>
          <p:cNvPr id="5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글로벌소프트</a:t>
            </a:r>
          </a:p>
        </p:txBody>
      </p:sp>
      <p:sp>
        <p:nvSpPr>
          <p:cNvPr id="176659" name="Rectangle 5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Vista</a:t>
            </a:r>
            <a:r>
              <a:rPr lang="en-US" altLang="ko-KR" baseline="0" dirty="0" smtClean="0">
                <a:ea typeface="굴림" pitchFamily="50" charset="-127"/>
              </a:rPr>
              <a:t> </a:t>
            </a:r>
            <a:r>
              <a:rPr lang="ko-KR" altLang="en-US" baseline="0" dirty="0" smtClean="0">
                <a:ea typeface="굴림" pitchFamily="50" charset="-127"/>
              </a:rPr>
              <a:t>및 </a:t>
            </a:r>
            <a:r>
              <a:rPr lang="en-US" altLang="ko-KR" baseline="0" dirty="0" smtClean="0">
                <a:ea typeface="굴림" pitchFamily="50" charset="-127"/>
              </a:rPr>
              <a:t>2007 Office System </a:t>
            </a:r>
            <a:r>
              <a:rPr lang="ko-KR" altLang="en-US" baseline="0" dirty="0" smtClean="0">
                <a:ea typeface="굴림" pitchFamily="50" charset="-127"/>
              </a:rPr>
              <a:t>소개</a:t>
            </a:r>
            <a:endParaRPr lang="ko-KR" altLang="en-US" dirty="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www.globalsoft.co.kr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글로벌소프트</a:t>
            </a:r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pitchFamily="50" charset="-127"/>
              </a:rPr>
              <a:t>Q &amp; A </a:t>
            </a:r>
            <a:r>
              <a:rPr lang="ko-KR" altLang="en-US" dirty="0">
                <a:ea typeface="굴림" pitchFamily="50" charset="-127"/>
              </a:rPr>
              <a:t>및 </a:t>
            </a:r>
            <a:r>
              <a:rPr lang="ko-KR" altLang="en-US" dirty="0" smtClean="0">
                <a:ea typeface="굴림" pitchFamily="50" charset="-127"/>
              </a:rPr>
              <a:t>설문조</a:t>
            </a:r>
            <a:r>
              <a:rPr lang="ko-KR" altLang="en-US" dirty="0">
                <a:ea typeface="굴림" pitchFamily="50" charset="-127"/>
              </a:rPr>
              <a:t>사</a:t>
            </a:r>
          </a:p>
        </p:txBody>
      </p:sp>
      <p:pic>
        <p:nvPicPr>
          <p:cNvPr id="296963" name="Picture 3" descr="Survey graphic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752600"/>
            <a:ext cx="3668713" cy="3978275"/>
          </a:xfrm>
          <a:prstGeom prst="rect">
            <a:avLst/>
          </a:prstGeom>
          <a:noFill/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db2004134l">
  <a:themeElements>
    <a:clrScheme name="cdb2004134l 2">
      <a:dk1>
        <a:srgbClr val="23387D"/>
      </a:dk1>
      <a:lt1>
        <a:srgbClr val="FFFFFF"/>
      </a:lt1>
      <a:dk2>
        <a:srgbClr val="1A3D97"/>
      </a:dk2>
      <a:lt2>
        <a:srgbClr val="DDDDDD"/>
      </a:lt2>
      <a:accent1>
        <a:srgbClr val="4972BB"/>
      </a:accent1>
      <a:accent2>
        <a:srgbClr val="6A99D8"/>
      </a:accent2>
      <a:accent3>
        <a:srgbClr val="FFFFFF"/>
      </a:accent3>
      <a:accent4>
        <a:srgbClr val="1C2E6A"/>
      </a:accent4>
      <a:accent5>
        <a:srgbClr val="B1BCDA"/>
      </a:accent5>
      <a:accent6>
        <a:srgbClr val="5F8AC4"/>
      </a:accent6>
      <a:hlink>
        <a:srgbClr val="96B1E6"/>
      </a:hlink>
      <a:folHlink>
        <a:srgbClr val="99C25C"/>
      </a:folHlink>
    </a:clrScheme>
    <a:fontScheme name="cdb2004134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cdb2004134l 1">
        <a:dk1>
          <a:srgbClr val="1D4940"/>
        </a:dk1>
        <a:lt1>
          <a:srgbClr val="FFFFFF"/>
        </a:lt1>
        <a:dk2>
          <a:srgbClr val="3F716F"/>
        </a:dk2>
        <a:lt2>
          <a:srgbClr val="DDDDDD"/>
        </a:lt2>
        <a:accent1>
          <a:srgbClr val="669E86"/>
        </a:accent1>
        <a:accent2>
          <a:srgbClr val="A2CAB4"/>
        </a:accent2>
        <a:accent3>
          <a:srgbClr val="FFFFFF"/>
        </a:accent3>
        <a:accent4>
          <a:srgbClr val="173D35"/>
        </a:accent4>
        <a:accent5>
          <a:srgbClr val="B8CCC3"/>
        </a:accent5>
        <a:accent6>
          <a:srgbClr val="92B7A3"/>
        </a:accent6>
        <a:hlink>
          <a:srgbClr val="8CA35F"/>
        </a:hlink>
        <a:folHlink>
          <a:srgbClr val="C1B05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34l 2">
        <a:dk1>
          <a:srgbClr val="23387D"/>
        </a:dk1>
        <a:lt1>
          <a:srgbClr val="FFFFFF"/>
        </a:lt1>
        <a:dk2>
          <a:srgbClr val="1A3D97"/>
        </a:dk2>
        <a:lt2>
          <a:srgbClr val="DDDDDD"/>
        </a:lt2>
        <a:accent1>
          <a:srgbClr val="4972BB"/>
        </a:accent1>
        <a:accent2>
          <a:srgbClr val="6A99D8"/>
        </a:accent2>
        <a:accent3>
          <a:srgbClr val="FFFFFF"/>
        </a:accent3>
        <a:accent4>
          <a:srgbClr val="1C2E6A"/>
        </a:accent4>
        <a:accent5>
          <a:srgbClr val="B1BCDA"/>
        </a:accent5>
        <a:accent6>
          <a:srgbClr val="5F8AC4"/>
        </a:accent6>
        <a:hlink>
          <a:srgbClr val="96B1E6"/>
        </a:hlink>
        <a:folHlink>
          <a:srgbClr val="99C25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34l 3">
        <a:dk1>
          <a:srgbClr val="23387D"/>
        </a:dk1>
        <a:lt1>
          <a:srgbClr val="FFFFFF"/>
        </a:lt1>
        <a:dk2>
          <a:srgbClr val="1A3D97"/>
        </a:dk2>
        <a:lt2>
          <a:srgbClr val="DDDDDD"/>
        </a:lt2>
        <a:accent1>
          <a:srgbClr val="6E51A7"/>
        </a:accent1>
        <a:accent2>
          <a:srgbClr val="8C8EE0"/>
        </a:accent2>
        <a:accent3>
          <a:srgbClr val="FFFFFF"/>
        </a:accent3>
        <a:accent4>
          <a:srgbClr val="1C2E6A"/>
        </a:accent4>
        <a:accent5>
          <a:srgbClr val="BAB3D0"/>
        </a:accent5>
        <a:accent6>
          <a:srgbClr val="7E80CB"/>
        </a:accent6>
        <a:hlink>
          <a:srgbClr val="96B1E6"/>
        </a:hlink>
        <a:folHlink>
          <a:srgbClr val="7BB32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cdb2004134l</Template>
  <TotalTime>3958</TotalTime>
  <Words>723</Words>
  <Application>Microsoft PowerPoint</Application>
  <PresentationFormat>On-screen Show (4:3)</PresentationFormat>
  <Paragraphs>200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cdb2004134l</vt:lpstr>
      <vt:lpstr>Image</vt:lpstr>
      <vt:lpstr>주식회사 글로벌소프트 Windows Server System T-Shoot</vt:lpstr>
      <vt:lpstr>목 차</vt:lpstr>
      <vt:lpstr>Windows Server의 장애 사전 대비 방법</vt:lpstr>
      <vt:lpstr>Windows Server의 장애 사전 대비 방법</vt:lpstr>
      <vt:lpstr>Windows Server 장애 처리 절차</vt:lpstr>
      <vt:lpstr>Active Directory 문제 해결</vt:lpstr>
      <vt:lpstr>Exchange Server 2003 문제 해결</vt:lpstr>
      <vt:lpstr>Vista 및 2007 Office System 소개</vt:lpstr>
      <vt:lpstr>Q &amp; A 및 설문조사</vt:lpstr>
      <vt:lpstr>Slide 10</vt:lpstr>
    </vt:vector>
  </TitlesOfParts>
  <Company>GlobalSoft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 Template</dc:title>
  <dc:creator>GlobalSoft</dc:creator>
  <cp:lastModifiedBy>wjlee</cp:lastModifiedBy>
  <cp:revision>109</cp:revision>
  <dcterms:created xsi:type="dcterms:W3CDTF">2005-10-07T01:16:57Z</dcterms:created>
  <dcterms:modified xsi:type="dcterms:W3CDTF">2006-12-06T10:24:31Z</dcterms:modified>
</cp:coreProperties>
</file>