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1"/>
  </p:notesMasterIdLst>
  <p:sldIdLst>
    <p:sldId id="263" r:id="rId2"/>
    <p:sldId id="273" r:id="rId3"/>
    <p:sldId id="274" r:id="rId4"/>
    <p:sldId id="281" r:id="rId5"/>
    <p:sldId id="280" r:id="rId6"/>
    <p:sldId id="288" r:id="rId7"/>
    <p:sldId id="276" r:id="rId8"/>
    <p:sldId id="282" r:id="rId9"/>
    <p:sldId id="287" r:id="rId10"/>
    <p:sldId id="283" r:id="rId11"/>
    <p:sldId id="292" r:id="rId12"/>
    <p:sldId id="285" r:id="rId13"/>
    <p:sldId id="289" r:id="rId14"/>
    <p:sldId id="290" r:id="rId15"/>
    <p:sldId id="291" r:id="rId16"/>
    <p:sldId id="28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algn="ctr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b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b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b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b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99CC00"/>
    <a:srgbClr val="CC9900"/>
    <a:srgbClr val="00CC99"/>
    <a:srgbClr val="CC0000"/>
    <a:srgbClr val="FF3300"/>
    <a:srgbClr val="FF0000"/>
    <a:srgbClr val="FF33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32" autoAdjust="0"/>
    <p:restoredTop sz="94023" autoAdjust="0"/>
  </p:normalViewPr>
  <p:slideViewPr>
    <p:cSldViewPr>
      <p:cViewPr>
        <p:scale>
          <a:sx n="90" d="100"/>
          <a:sy n="90" d="100"/>
        </p:scale>
        <p:origin x="-19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4A4C80-B6FD-40F1-B476-6359E5D19594}" type="datetimeFigureOut">
              <a:rPr lang="ko-KR" altLang="en-US"/>
              <a:pPr>
                <a:defRPr/>
              </a:pPr>
              <a:t>2007-11-27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38C26A4-F846-468B-BA23-B52B60EF597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smtClean="0"/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BB032E-D64B-49E2-BD42-AD67A31C7276}" type="slidenum">
              <a:rPr lang="ko-KR" altLang="en-US" smtClean="0"/>
              <a:pPr/>
              <a:t>1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AE8EC-97CC-4733-AC44-78163A45BD40}" type="slidenum">
              <a:rPr lang="ko-KR" altLang="en-US" smtClean="0"/>
              <a:pPr/>
              <a:t>10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AE8EC-97CC-4733-AC44-78163A45BD40}" type="slidenum">
              <a:rPr lang="ko-KR" altLang="en-US" smtClean="0"/>
              <a:pPr/>
              <a:t>11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AE8EC-97CC-4733-AC44-78163A45BD40}" type="slidenum">
              <a:rPr lang="ko-KR" altLang="en-US" smtClean="0"/>
              <a:pPr/>
              <a:t>12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AE8EC-97CC-4733-AC44-78163A45BD40}" type="slidenum">
              <a:rPr lang="ko-KR" altLang="en-US" smtClean="0"/>
              <a:pPr/>
              <a:t>13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AE8EC-97CC-4733-AC44-78163A45BD40}" type="slidenum">
              <a:rPr lang="ko-KR" altLang="en-US" smtClean="0"/>
              <a:pPr/>
              <a:t>14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AE8EC-97CC-4733-AC44-78163A45BD40}" type="slidenum">
              <a:rPr lang="ko-KR" altLang="en-US" smtClean="0"/>
              <a:pPr/>
              <a:t>15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AE8EC-97CC-4733-AC44-78163A45BD40}" type="slidenum">
              <a:rPr lang="ko-KR" altLang="en-US" smtClean="0"/>
              <a:pPr/>
              <a:t>16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0DE32C-BB79-46CB-81CB-C238F7A75A81}" type="slidenum">
              <a:rPr lang="ko-KR" altLang="en-US" smtClean="0"/>
              <a:pPr/>
              <a:t>17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84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2A63D8-CD64-444E-A4B9-D774E638AFCA}" type="slidenum">
              <a:rPr lang="ko-KR" altLang="en-US" smtClean="0"/>
              <a:pPr/>
              <a:t>18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4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FA8903-2B14-497C-8FFB-048125EDA0D4}" type="slidenum">
              <a:rPr lang="ko-KR" altLang="en-US" smtClean="0"/>
              <a:pPr/>
              <a:t>19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33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A68B8D-653F-425D-85E8-57494345DF2D}" type="slidenum">
              <a:rPr lang="ko-KR" altLang="en-US" smtClean="0"/>
              <a:pPr/>
              <a:t>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4290D2-5A03-4F71-9AA0-710AC4F11C7D}" type="slidenum">
              <a:rPr lang="ko-KR" altLang="en-US" smtClean="0"/>
              <a:pPr/>
              <a:t>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4290D2-5A03-4F71-9AA0-710AC4F11C7D}" type="slidenum">
              <a:rPr lang="ko-KR" altLang="en-US" smtClean="0"/>
              <a:pPr/>
              <a:t>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4290D2-5A03-4F71-9AA0-710AC4F11C7D}" type="slidenum">
              <a:rPr lang="ko-KR" altLang="en-US" smtClean="0"/>
              <a:pPr/>
              <a:t>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4290D2-5A03-4F71-9AA0-710AC4F11C7D}" type="slidenum">
              <a:rPr lang="ko-KR" altLang="en-US" smtClean="0"/>
              <a:pPr/>
              <a:t>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AE8EC-97CC-4733-AC44-78163A45BD40}" type="slidenum">
              <a:rPr lang="ko-KR" altLang="en-US" smtClean="0"/>
              <a:pPr/>
              <a:t>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AE8EC-97CC-4733-AC44-78163A45BD40}" type="slidenum">
              <a:rPr lang="ko-KR" altLang="en-US" smtClean="0"/>
              <a:pPr/>
              <a:t>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AE8EC-97CC-4733-AC44-78163A45BD40}" type="slidenum">
              <a:rPr lang="ko-KR" altLang="en-US" smtClean="0"/>
              <a:pPr/>
              <a:t>9</a:t>
            </a:fld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new"/>
          <p:cNvPicPr>
            <a:picLocks noChangeAspect="1" noChangeArrowheads="1"/>
          </p:cNvPicPr>
          <p:nvPr/>
        </p:nvPicPr>
        <p:blipFill>
          <a:blip r:embed="rId2"/>
          <a:srcRect l="36774" t="7408" r="4112" b="6209"/>
          <a:stretch>
            <a:fillRect/>
          </a:stretch>
        </p:blipFill>
        <p:spPr bwMode="auto">
          <a:xfrm>
            <a:off x="0" y="-12700"/>
            <a:ext cx="9144000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2"/>
          <p:cNvSpPr>
            <a:spLocks noChangeArrowheads="1"/>
          </p:cNvSpPr>
          <p:nvPr/>
        </p:nvSpPr>
        <p:spPr bwMode="gray">
          <a:xfrm>
            <a:off x="0" y="3141663"/>
            <a:ext cx="9144000" cy="720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ko-KR" altLang="en-US"/>
          </a:p>
        </p:txBody>
      </p:sp>
      <p:sp>
        <p:nvSpPr>
          <p:cNvPr id="6" name="Rectangle 33"/>
          <p:cNvSpPr>
            <a:spLocks noChangeArrowheads="1"/>
          </p:cNvSpPr>
          <p:nvPr/>
        </p:nvSpPr>
        <p:spPr bwMode="invGray">
          <a:xfrm>
            <a:off x="0" y="3284538"/>
            <a:ext cx="1619250" cy="3600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ko-KR" altLang="en-US"/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04813" y="3505200"/>
            <a:ext cx="433387" cy="614363"/>
            <a:chOff x="207" y="134"/>
            <a:chExt cx="273" cy="387"/>
          </a:xfrm>
        </p:grpSpPr>
        <p:sp>
          <p:nvSpPr>
            <p:cNvPr id="8" name="Oval 35"/>
            <p:cNvSpPr>
              <a:spLocks noChangeArrowheads="1"/>
            </p:cNvSpPr>
            <p:nvPr userDrawn="1"/>
          </p:nvSpPr>
          <p:spPr bwMode="white">
            <a:xfrm>
              <a:off x="209" y="134"/>
              <a:ext cx="91" cy="91"/>
            </a:xfrm>
            <a:prstGeom prst="ellipse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9" name="Oval 36"/>
            <p:cNvSpPr>
              <a:spLocks noChangeArrowheads="1"/>
            </p:cNvSpPr>
            <p:nvPr userDrawn="1"/>
          </p:nvSpPr>
          <p:spPr bwMode="white">
            <a:xfrm flipH="1">
              <a:off x="295" y="210"/>
              <a:ext cx="90" cy="91"/>
            </a:xfrm>
            <a:prstGeom prst="ellipse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0" name="Oval 37"/>
            <p:cNvSpPr>
              <a:spLocks noChangeArrowheads="1"/>
            </p:cNvSpPr>
            <p:nvPr userDrawn="1"/>
          </p:nvSpPr>
          <p:spPr bwMode="white">
            <a:xfrm>
              <a:off x="389" y="279"/>
              <a:ext cx="91" cy="91"/>
            </a:xfrm>
            <a:prstGeom prst="ellipse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1" name="Oval 38"/>
            <p:cNvSpPr>
              <a:spLocks noChangeArrowheads="1"/>
            </p:cNvSpPr>
            <p:nvPr userDrawn="1"/>
          </p:nvSpPr>
          <p:spPr bwMode="white">
            <a:xfrm>
              <a:off x="295" y="346"/>
              <a:ext cx="91" cy="91"/>
            </a:xfrm>
            <a:prstGeom prst="ellipse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2" name="Oval 39"/>
            <p:cNvSpPr>
              <a:spLocks noChangeArrowheads="1"/>
            </p:cNvSpPr>
            <p:nvPr userDrawn="1"/>
          </p:nvSpPr>
          <p:spPr bwMode="white">
            <a:xfrm>
              <a:off x="207" y="430"/>
              <a:ext cx="91" cy="91"/>
            </a:xfrm>
            <a:prstGeom prst="ellipse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827088" y="3500438"/>
            <a:ext cx="431800" cy="614362"/>
            <a:chOff x="207" y="134"/>
            <a:chExt cx="273" cy="387"/>
          </a:xfrm>
        </p:grpSpPr>
        <p:sp>
          <p:nvSpPr>
            <p:cNvPr id="14" name="Oval 41"/>
            <p:cNvSpPr>
              <a:spLocks noChangeArrowheads="1"/>
            </p:cNvSpPr>
            <p:nvPr userDrawn="1"/>
          </p:nvSpPr>
          <p:spPr bwMode="white">
            <a:xfrm>
              <a:off x="209" y="13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5" name="Oval 42"/>
            <p:cNvSpPr>
              <a:spLocks noChangeArrowheads="1"/>
            </p:cNvSpPr>
            <p:nvPr userDrawn="1"/>
          </p:nvSpPr>
          <p:spPr bwMode="white">
            <a:xfrm flipH="1">
              <a:off x="295" y="210"/>
              <a:ext cx="62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6" name="Oval 43"/>
            <p:cNvSpPr>
              <a:spLocks noChangeArrowheads="1"/>
            </p:cNvSpPr>
            <p:nvPr userDrawn="1"/>
          </p:nvSpPr>
          <p:spPr bwMode="white">
            <a:xfrm>
              <a:off x="389" y="27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7" name="Oval 44"/>
            <p:cNvSpPr>
              <a:spLocks noChangeArrowheads="1"/>
            </p:cNvSpPr>
            <p:nvPr userDrawn="1"/>
          </p:nvSpPr>
          <p:spPr bwMode="white">
            <a:xfrm>
              <a:off x="295" y="346"/>
              <a:ext cx="63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8" name="Oval 45"/>
            <p:cNvSpPr>
              <a:spLocks noChangeArrowheads="1"/>
            </p:cNvSpPr>
            <p:nvPr userDrawn="1"/>
          </p:nvSpPr>
          <p:spPr bwMode="white">
            <a:xfrm>
              <a:off x="207" y="430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835150" y="3141663"/>
            <a:ext cx="7308850" cy="719137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4075" y="4868863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19270-5121-4094-9AA0-21C92195C83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86550" y="188913"/>
            <a:ext cx="2000250" cy="62642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4213" y="188913"/>
            <a:ext cx="5849937" cy="62642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7E87D-4A4F-4762-A760-2391A2E2D40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6840537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4213" y="1268413"/>
            <a:ext cx="8002587" cy="5184775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6285-0778-40DE-9458-D9934E04E02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6840537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684213" y="1268413"/>
            <a:ext cx="8002587" cy="5184775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F70EB-64B9-4258-9820-3F4A0F08011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9716C-DA0A-40A6-B338-ECBCC6D32A4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C1028-7A76-4348-B797-542EB949372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4213" y="1268413"/>
            <a:ext cx="39243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60913" y="1268413"/>
            <a:ext cx="3925887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B6BB6-8536-40DA-A3B1-C6884A07252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0065C-2D3B-437A-83D9-80A53FBA6CE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0A5C4-5076-4F10-AFFB-301498752C0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6022C-E4CA-45E7-92B4-4324E301BC7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E5010-93B1-42C7-AF75-0FECE497E99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6F330-D3A2-4407-8B6E-67087DF641D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3"/>
          <p:cNvGraphicFramePr>
            <a:graphicFrameLocks noChangeAspect="1"/>
          </p:cNvGraphicFramePr>
          <p:nvPr/>
        </p:nvGraphicFramePr>
        <p:xfrm>
          <a:off x="0" y="0"/>
          <a:ext cx="9144000" cy="909638"/>
        </p:xfrm>
        <a:graphic>
          <a:graphicData uri="http://schemas.openxmlformats.org/presentationml/2006/ole">
            <p:oleObj spid="_x0000_s1026" name="Image" r:id="rId16" imgW="8038095" imgH="812412" progId="">
              <p:embed/>
            </p:oleObj>
          </a:graphicData>
        </a:graphic>
      </p:graphicFrame>
      <p:sp>
        <p:nvSpPr>
          <p:cNvPr id="12323" name="Rectangle 35"/>
          <p:cNvSpPr>
            <a:spLocks noChangeArrowheads="1"/>
          </p:cNvSpPr>
          <p:nvPr/>
        </p:nvSpPr>
        <p:spPr bwMode="ltGray">
          <a:xfrm>
            <a:off x="250825" y="105251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ko-KR" altLang="en-US"/>
          </a:p>
        </p:txBody>
      </p:sp>
      <p:sp>
        <p:nvSpPr>
          <p:cNvPr id="12324" name="Rectangle 36"/>
          <p:cNvSpPr>
            <a:spLocks noChangeArrowheads="1"/>
          </p:cNvSpPr>
          <p:nvPr/>
        </p:nvSpPr>
        <p:spPr bwMode="black">
          <a:xfrm>
            <a:off x="0" y="836613"/>
            <a:ext cx="9144000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ko-KR" alt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84150" y="111125"/>
            <a:ext cx="433388" cy="614363"/>
            <a:chOff x="207" y="134"/>
            <a:chExt cx="273" cy="387"/>
          </a:xfrm>
        </p:grpSpPr>
        <p:sp>
          <p:nvSpPr>
            <p:cNvPr id="12326" name="Oval 38"/>
            <p:cNvSpPr>
              <a:spLocks noChangeArrowheads="1"/>
            </p:cNvSpPr>
            <p:nvPr userDrawn="1"/>
          </p:nvSpPr>
          <p:spPr bwMode="white">
            <a:xfrm>
              <a:off x="209" y="13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2327" name="Oval 39"/>
            <p:cNvSpPr>
              <a:spLocks noChangeArrowheads="1"/>
            </p:cNvSpPr>
            <p:nvPr userDrawn="1"/>
          </p:nvSpPr>
          <p:spPr bwMode="white">
            <a:xfrm flipH="1">
              <a:off x="295" y="21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2328" name="Oval 40"/>
            <p:cNvSpPr>
              <a:spLocks noChangeArrowheads="1"/>
            </p:cNvSpPr>
            <p:nvPr userDrawn="1"/>
          </p:nvSpPr>
          <p:spPr bwMode="white">
            <a:xfrm>
              <a:off x="389" y="27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2329" name="Oval 41"/>
            <p:cNvSpPr>
              <a:spLocks noChangeArrowheads="1"/>
            </p:cNvSpPr>
            <p:nvPr userDrawn="1"/>
          </p:nvSpPr>
          <p:spPr bwMode="white">
            <a:xfrm>
              <a:off x="295" y="34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2330" name="Oval 42"/>
            <p:cNvSpPr>
              <a:spLocks noChangeArrowheads="1"/>
            </p:cNvSpPr>
            <p:nvPr userDrawn="1"/>
          </p:nvSpPr>
          <p:spPr bwMode="white">
            <a:xfrm>
              <a:off x="207" y="430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606425" y="106363"/>
            <a:ext cx="431800" cy="614362"/>
            <a:chOff x="207" y="134"/>
            <a:chExt cx="273" cy="387"/>
          </a:xfrm>
        </p:grpSpPr>
        <p:sp>
          <p:nvSpPr>
            <p:cNvPr id="12332" name="Oval 44"/>
            <p:cNvSpPr>
              <a:spLocks noChangeArrowheads="1"/>
            </p:cNvSpPr>
            <p:nvPr userDrawn="1"/>
          </p:nvSpPr>
          <p:spPr bwMode="white">
            <a:xfrm>
              <a:off x="209" y="13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2333" name="Oval 45"/>
            <p:cNvSpPr>
              <a:spLocks noChangeArrowheads="1"/>
            </p:cNvSpPr>
            <p:nvPr userDrawn="1"/>
          </p:nvSpPr>
          <p:spPr bwMode="white">
            <a:xfrm flipH="1">
              <a:off x="295" y="210"/>
              <a:ext cx="62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2334" name="Oval 46"/>
            <p:cNvSpPr>
              <a:spLocks noChangeArrowheads="1"/>
            </p:cNvSpPr>
            <p:nvPr userDrawn="1"/>
          </p:nvSpPr>
          <p:spPr bwMode="white">
            <a:xfrm>
              <a:off x="389" y="27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2335" name="Oval 47"/>
            <p:cNvSpPr>
              <a:spLocks noChangeArrowheads="1"/>
            </p:cNvSpPr>
            <p:nvPr userDrawn="1"/>
          </p:nvSpPr>
          <p:spPr bwMode="white">
            <a:xfrm>
              <a:off x="295" y="346"/>
              <a:ext cx="63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2336" name="Oval 48"/>
            <p:cNvSpPr>
              <a:spLocks noChangeArrowheads="1"/>
            </p:cNvSpPr>
            <p:nvPr userDrawn="1"/>
          </p:nvSpPr>
          <p:spPr bwMode="white">
            <a:xfrm>
              <a:off x="207" y="430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</p:grpSp>
      <p:sp>
        <p:nvSpPr>
          <p:cNvPr id="12337" name="Rectangle 49"/>
          <p:cNvSpPr>
            <a:spLocks noChangeArrowheads="1"/>
          </p:cNvSpPr>
          <p:nvPr/>
        </p:nvSpPr>
        <p:spPr bwMode="auto">
          <a:xfrm>
            <a:off x="5795963" y="908050"/>
            <a:ext cx="31242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kumimoji="0" lang="en-US" altLang="ko-KR" sz="1200">
                <a:solidFill>
                  <a:schemeClr val="bg1"/>
                </a:solidFill>
                <a:latin typeface="굴림" pitchFamily="50" charset="-127"/>
              </a:rPr>
              <a:t>www.themegallery.com</a:t>
            </a:r>
          </a:p>
        </p:txBody>
      </p:sp>
      <p:sp>
        <p:nvSpPr>
          <p:cNvPr id="1033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68413"/>
            <a:ext cx="80025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 b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213" y="6477000"/>
            <a:ext cx="719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kumimoji="0" sz="1200" b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09911D0A-1708-4B2E-8B19-42E53C75365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grpSp>
        <p:nvGrpSpPr>
          <p:cNvPr id="1036" name="Group 54"/>
          <p:cNvGrpSpPr>
            <a:grpSpLocks/>
          </p:cNvGrpSpPr>
          <p:nvPr/>
        </p:nvGrpSpPr>
        <p:grpSpPr bwMode="auto">
          <a:xfrm>
            <a:off x="0" y="908050"/>
            <a:ext cx="9144000" cy="5975350"/>
            <a:chOff x="0" y="572"/>
            <a:chExt cx="5760" cy="3764"/>
          </a:xfrm>
        </p:grpSpPr>
        <p:sp>
          <p:nvSpPr>
            <p:cNvPr id="12322" name="Rectangle 34"/>
            <p:cNvSpPr>
              <a:spLocks noChangeArrowheads="1"/>
            </p:cNvSpPr>
            <p:nvPr userDrawn="1"/>
          </p:nvSpPr>
          <p:spPr bwMode="ltGray">
            <a:xfrm>
              <a:off x="2" y="572"/>
              <a:ext cx="5758" cy="14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2339" name="Rectangle 51"/>
            <p:cNvSpPr>
              <a:spLocks noChangeArrowheads="1"/>
            </p:cNvSpPr>
            <p:nvPr userDrawn="1"/>
          </p:nvSpPr>
          <p:spPr bwMode="ltGray">
            <a:xfrm>
              <a:off x="0" y="577"/>
              <a:ext cx="249" cy="375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2340" name="Oval 52"/>
            <p:cNvSpPr>
              <a:spLocks noChangeArrowheads="1"/>
            </p:cNvSpPr>
            <p:nvPr userDrawn="1"/>
          </p:nvSpPr>
          <p:spPr bwMode="ltGray">
            <a:xfrm>
              <a:off x="249" y="716"/>
              <a:ext cx="453" cy="45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</p:grpSp>
      <p:sp>
        <p:nvSpPr>
          <p:cNvPr id="1037" name="Rectangle 21"/>
          <p:cNvSpPr>
            <a:spLocks noGrp="1" noChangeArrowheads="1"/>
          </p:cNvSpPr>
          <p:nvPr>
            <p:ph type="title"/>
          </p:nvPr>
        </p:nvSpPr>
        <p:spPr bwMode="white">
          <a:xfrm>
            <a:off x="1116013" y="188913"/>
            <a:ext cx="68405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&#48148;&#53461;%20&#54868;&#47732;\1.avi" TargetMode="Externa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xec/obidos/search-handle-url/002-6858599-5089632?_encoding=UTF8&amp;search-type=ss&amp;index=books&amp;field-author=W.%20Richard%20Steven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 rot="10800000" flipV="1">
            <a:off x="500034" y="1142984"/>
            <a:ext cx="8286808" cy="1357322"/>
          </a:xfrm>
        </p:spPr>
        <p:txBody>
          <a:bodyPr/>
          <a:lstStyle/>
          <a:p>
            <a:pPr eaLnBrk="1" hangingPunct="1"/>
            <a:r>
              <a:rPr lang="en-US" altLang="ko-KR" sz="4400" smtClean="0">
                <a:latin typeface="맑은 고딕" pitchFamily="50" charset="-127"/>
                <a:ea typeface="맑은 고딕" pitchFamily="50" charset="-127"/>
              </a:rPr>
              <a:t>TCP/IP</a:t>
            </a:r>
            <a:r>
              <a:rPr lang="ko-KR" altLang="en-US" sz="4400" smtClean="0">
                <a:latin typeface="맑은 고딕" pitchFamily="50" charset="-127"/>
                <a:ea typeface="맑은 고딕" pitchFamily="50" charset="-127"/>
              </a:rPr>
              <a:t>를 이용한 마우스 공유</a:t>
            </a:r>
            <a:r>
              <a:rPr lang="en-US" altLang="ko-KR" sz="440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4400" smtClean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3600" smtClean="0">
                <a:latin typeface="맑은 고딕" pitchFamily="50" charset="-127"/>
                <a:ea typeface="맑은 고딕" pitchFamily="50" charset="-127"/>
              </a:rPr>
              <a:t>(Synergy </a:t>
            </a:r>
            <a:r>
              <a:rPr lang="ko-KR" altLang="en-US" sz="3600" smtClean="0">
                <a:latin typeface="맑은 고딕" pitchFamily="50" charset="-127"/>
                <a:ea typeface="맑은 고딕" pitchFamily="50" charset="-127"/>
              </a:rPr>
              <a:t>따라하기</a:t>
            </a:r>
            <a:r>
              <a:rPr lang="en-US" altLang="ko-KR" sz="360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en-US" altLang="ko-KR" sz="440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4400" smtClean="0">
                <a:latin typeface="맑은 고딕" pitchFamily="50" charset="-127"/>
                <a:ea typeface="맑은 고딕" pitchFamily="50" charset="-127"/>
              </a:rPr>
            </a:br>
            <a:endParaRPr lang="en-US" altLang="ko-KR" sz="440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00693" y="4005263"/>
            <a:ext cx="3384545" cy="2663825"/>
          </a:xfrm>
        </p:spPr>
        <p:txBody>
          <a:bodyPr/>
          <a:lstStyle/>
          <a:p>
            <a:pPr algn="l" eaLnBrk="1" hangingPunct="1"/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Term Project Presentation</a:t>
            </a:r>
          </a:p>
          <a:p>
            <a:pPr algn="l" eaLnBrk="1" hangingPunct="1"/>
            <a:endParaRPr lang="en-US" altLang="ko-KR" sz="2000" smtClean="0">
              <a:latin typeface="맑은 고딕" pitchFamily="50" charset="-127"/>
              <a:ea typeface="맑은 고딕" pitchFamily="50" charset="-127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학과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정보기술</a:t>
            </a:r>
            <a:endParaRPr lang="en-US" altLang="ko-KR" sz="2000" smtClean="0">
              <a:latin typeface="맑은 고딕" pitchFamily="50" charset="-127"/>
              <a:ea typeface="맑은 고딕" pitchFamily="50" charset="-127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학번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: 20022845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학년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: 3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학년</a:t>
            </a:r>
            <a:endParaRPr lang="en-US" altLang="ko-KR" sz="2000" smtClean="0">
              <a:latin typeface="맑은 고딕" pitchFamily="50" charset="-127"/>
              <a:ea typeface="맑은 고딕" pitchFamily="50" charset="-127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이름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이원재</a:t>
            </a:r>
            <a:endParaRPr lang="en-US" altLang="ko-KR" sz="2000" smtClean="0">
              <a:latin typeface="맑은 고딕" pitchFamily="50" charset="-127"/>
              <a:ea typeface="맑은 고딕" pitchFamily="50" charset="-127"/>
            </a:endParaRPr>
          </a:p>
          <a:p>
            <a:pPr algn="l" eaLnBrk="1" hangingPunct="1"/>
            <a:endParaRPr lang="en-US" altLang="ko-KR" sz="200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170763" cy="609600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특정 공간에서 마우스 가두기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357298"/>
            <a:ext cx="5860883" cy="17859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643314"/>
            <a:ext cx="5711312" cy="224513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cxnSp>
        <p:nvCxnSpPr>
          <p:cNvPr id="7" name="직선 연결선 6"/>
          <p:cNvCxnSpPr/>
          <p:nvPr/>
        </p:nvCxnSpPr>
        <p:spPr bwMode="auto">
          <a:xfrm>
            <a:off x="3500430" y="2500306"/>
            <a:ext cx="857256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직선 연결선 7"/>
          <p:cNvCxnSpPr/>
          <p:nvPr/>
        </p:nvCxnSpPr>
        <p:spPr bwMode="auto">
          <a:xfrm>
            <a:off x="4000496" y="4500570"/>
            <a:ext cx="3071834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모서리가 둥근 직사각형 11"/>
          <p:cNvSpPr/>
          <p:nvPr/>
        </p:nvSpPr>
        <p:spPr bwMode="auto">
          <a:xfrm>
            <a:off x="571472" y="1928802"/>
            <a:ext cx="2428892" cy="192882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왼쪽 화살표 12"/>
          <p:cNvSpPr/>
          <p:nvPr/>
        </p:nvSpPr>
        <p:spPr bwMode="auto">
          <a:xfrm rot="2465611">
            <a:off x="692856" y="2315291"/>
            <a:ext cx="928694" cy="500066"/>
          </a:xfrm>
          <a:prstGeom prst="lef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-0.0375 C 0.03785 -0.03703 0.11007 -0.08125 0.16198 -0.03588 C 0.19531 -0.00671 0.18524 0.08172 0.16076 0.12385 C 0.14219 0.15579 0.10035 0.12269 0.07014 0.12222 C 0.01753 0.1169 0.05 0.11945 -0.02761 0.1176 C -0.02743 0.11158 -0.03125 0.0551 -0.0217 0.04329 C -0.02066 0.03704 -0.01823 0.02454 -0.01823 0.02454 C -0.01858 0.00903 -0.01806 -0.00648 -0.01945 -0.02199 C -0.01962 -0.02384 -0.0224 -0.02338 -0.02292 -0.025 C -0.02413 -0.02893 -0.02379 -0.03333 -0.02413 -0.0375 Z " pathEditMode="relative" ptsTypes="ffffff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885143" cy="609600"/>
          </a:xfrm>
        </p:spPr>
        <p:txBody>
          <a:bodyPr/>
          <a:lstStyle/>
          <a:p>
            <a:pPr eaLnBrk="1" hangingPunct="1"/>
            <a:r>
              <a:rPr lang="ko-KR" altLang="en-US" sz="320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smtClean="0">
                <a:latin typeface="맑은 고딕" pitchFamily="50" charset="-127"/>
                <a:ea typeface="맑은 고딕" pitchFamily="50" charset="-127"/>
              </a:rPr>
              <a:t>. C#</a:t>
            </a:r>
            <a:r>
              <a:rPr lang="ko-KR" altLang="en-US" sz="3200" smtClean="0">
                <a:latin typeface="맑은 고딕" pitchFamily="50" charset="-127"/>
                <a:ea typeface="맑은 고딕" pitchFamily="50" charset="-127"/>
              </a:rPr>
              <a:t>에서 구조체를 사용하여 </a:t>
            </a:r>
            <a:r>
              <a:rPr lang="en-US" altLang="ko-KR" sz="3200" smtClean="0">
                <a:latin typeface="맑은 고딕" pitchFamily="50" charset="-127"/>
                <a:ea typeface="맑은 고딕" pitchFamily="50" charset="-127"/>
              </a:rPr>
              <a:t>TCP/IP </a:t>
            </a:r>
            <a:r>
              <a:rPr lang="ko-KR" altLang="en-US" sz="3200" smtClean="0">
                <a:latin typeface="맑은 고딕" pitchFamily="50" charset="-127"/>
                <a:ea typeface="맑은 고딕" pitchFamily="50" charset="-127"/>
              </a:rPr>
              <a:t>통신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39" y="3286124"/>
            <a:ext cx="516394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357298"/>
            <a:ext cx="5767470" cy="19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1" y="1357298"/>
            <a:ext cx="22436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직선 연결선 8"/>
          <p:cNvCxnSpPr/>
          <p:nvPr/>
        </p:nvCxnSpPr>
        <p:spPr bwMode="auto">
          <a:xfrm>
            <a:off x="5000628" y="2928934"/>
            <a:ext cx="2071702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아래쪽 화살표 10"/>
          <p:cNvSpPr/>
          <p:nvPr/>
        </p:nvSpPr>
        <p:spPr bwMode="auto">
          <a:xfrm>
            <a:off x="6072198" y="3000372"/>
            <a:ext cx="357190" cy="428628"/>
          </a:xfrm>
          <a:prstGeom prst="downArrow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12" name="직선 연결선 11"/>
          <p:cNvCxnSpPr/>
          <p:nvPr/>
        </p:nvCxnSpPr>
        <p:spPr bwMode="auto">
          <a:xfrm>
            <a:off x="4572000" y="3643314"/>
            <a:ext cx="2928958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813705" cy="609600"/>
          </a:xfrm>
        </p:spPr>
        <p:txBody>
          <a:bodyPr/>
          <a:lstStyle/>
          <a:p>
            <a:pPr eaLnBrk="1" hangingPunct="1"/>
            <a:r>
              <a:rPr lang="ko-KR" altLang="en-US" sz="280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smtClean="0">
                <a:latin typeface="맑은 고딕" pitchFamily="50" charset="-127"/>
                <a:ea typeface="맑은 고딕" pitchFamily="50" charset="-127"/>
              </a:rPr>
              <a:t>X11(X Window</a:t>
            </a:r>
            <a:r>
              <a:rPr lang="en-US" altLang="ko-KR" sz="2800" smtClean="0">
                <a:latin typeface="맑은 고딕" pitchFamily="50" charset="-127"/>
                <a:ea typeface="맑은 고딕" pitchFamily="50" charset="-127"/>
              </a:rPr>
              <a:t>) Architecture</a:t>
            </a:r>
            <a:endParaRPr lang="ko-KR" altLang="en-US" sz="280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25431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그룹 6"/>
          <p:cNvGrpSpPr/>
          <p:nvPr/>
        </p:nvGrpSpPr>
        <p:grpSpPr>
          <a:xfrm>
            <a:off x="5357818" y="2285992"/>
            <a:ext cx="2981325" cy="2233615"/>
            <a:chOff x="5214942" y="2571744"/>
            <a:chExt cx="2981325" cy="223361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4942" y="2928934"/>
              <a:ext cx="2981325" cy="187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모서리가 둥근 직사각형 5"/>
            <p:cNvSpPr/>
            <p:nvPr/>
          </p:nvSpPr>
          <p:spPr bwMode="auto">
            <a:xfrm>
              <a:off x="6715140" y="2571744"/>
              <a:ext cx="785818" cy="642942"/>
            </a:xfrm>
            <a:prstGeom prst="roundRect">
              <a:avLst/>
            </a:prstGeom>
            <a:solidFill>
              <a:srgbClr val="3399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smtClean="0">
                  <a:solidFill>
                    <a:schemeClr val="bg1"/>
                  </a:solidFill>
                </a:rPr>
                <a:t>GTK#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오른쪽 화살표 8"/>
          <p:cNvSpPr/>
          <p:nvPr/>
        </p:nvSpPr>
        <p:spPr bwMode="auto">
          <a:xfrm>
            <a:off x="4000496" y="3857628"/>
            <a:ext cx="1500198" cy="57150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smtClean="0">
                <a:solidFill>
                  <a:schemeClr val="bg1"/>
                </a:solidFill>
              </a:rPr>
              <a:t>window API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 bwMode="auto">
          <a:xfrm>
            <a:off x="4000496" y="3143248"/>
            <a:ext cx="1500198" cy="57150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smtClean="0">
                <a:solidFill>
                  <a:schemeClr val="bg1"/>
                </a:solidFill>
              </a:rPr>
              <a:t>MFC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오른쪽 화살표 10"/>
          <p:cNvSpPr/>
          <p:nvPr/>
        </p:nvSpPr>
        <p:spPr bwMode="auto">
          <a:xfrm>
            <a:off x="4000496" y="2428868"/>
            <a:ext cx="1500198" cy="57150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smtClean="0">
                <a:solidFill>
                  <a:schemeClr val="bg1"/>
                </a:solidFill>
              </a:rPr>
              <a:t>C#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813705" cy="609600"/>
          </a:xfrm>
        </p:spPr>
        <p:txBody>
          <a:bodyPr/>
          <a:lstStyle/>
          <a:p>
            <a:pPr eaLnBrk="1" hangingPunct="1"/>
            <a:r>
              <a:rPr lang="ko-KR" altLang="en-US" sz="280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smtClean="0">
                <a:latin typeface="맑은 고딕" pitchFamily="50" charset="-127"/>
                <a:ea typeface="맑은 고딕" pitchFamily="50" charset="-127"/>
              </a:rPr>
              <a:t>X11(X Window</a:t>
            </a:r>
            <a:r>
              <a:rPr lang="en-US" altLang="ko-KR" sz="280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en-US" altLang="ko-KR" sz="2800" smtClean="0">
                <a:latin typeface="맑은 고딕" pitchFamily="50" charset="-127"/>
                <a:ea typeface="맑은 고딕" pitchFamily="50" charset="-127"/>
              </a:rPr>
              <a:t>Architecture Event</a:t>
            </a:r>
            <a:endParaRPr lang="ko-KR" altLang="en-US" sz="280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357430"/>
            <a:ext cx="33432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모서리가 둥근 직사각형 5"/>
          <p:cNvSpPr/>
          <p:nvPr/>
        </p:nvSpPr>
        <p:spPr bwMode="auto">
          <a:xfrm>
            <a:off x="6286512" y="1357298"/>
            <a:ext cx="2071702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/>
                </a:solidFill>
              </a:rPr>
              <a:t>x11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214686"/>
            <a:ext cx="46958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모서리가 둥근 직사각형 7"/>
          <p:cNvSpPr/>
          <p:nvPr/>
        </p:nvSpPr>
        <p:spPr bwMode="auto">
          <a:xfrm>
            <a:off x="1571604" y="1357298"/>
            <a:ext cx="300039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/>
                </a:solidFill>
              </a:rPr>
              <a:t>MS-W</a:t>
            </a:r>
            <a:r>
              <a:rPr lang="en-US" altLang="ko-KR" smtClean="0">
                <a:solidFill>
                  <a:schemeClr val="bg1"/>
                </a:solidFill>
              </a:rPr>
              <a:t>indows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4429124" y="5929330"/>
            <a:ext cx="714380" cy="714380"/>
          </a:xfrm>
          <a:prstGeom prst="ellipse">
            <a:avLst/>
          </a:prstGeom>
          <a:solidFill>
            <a:srgbClr val="33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/>
                </a:solidFill>
              </a:rPr>
              <a:t>M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8.14815E-6 C -0.05312 0.01087 -0.10955 -0.00255 -0.16267 -0.01088 C -0.16962 -0.0132 -0.17691 -0.01413 -0.18368 -0.01713 C -0.20173 -0.02477 -0.19184 -0.02223 -0.20451 -0.02477 C -0.21215 -0.02894 -0.21979 -0.0301 -0.22778 -0.03264 C -0.23455 -0.03473 -0.24114 -0.03866 -0.24757 -0.0419 C -0.25486 -0.04561 -0.2625 -0.05024 -0.26962 -0.0544 C -0.27483 -0.05741 -0.2783 -0.06297 -0.28368 -0.06505 C -0.29271 -0.07362 -0.30121 -0.08334 -0.31042 -0.09144 C -0.32048 -0.11366 -0.33212 -0.13334 -0.34062 -0.15672 C -0.34358 -0.18704 -0.34219 -0.22894 -0.3243 -0.25278 C -0.32118 -0.26482 -0.31337 -0.27663 -0.30573 -0.2838 C -0.30278 -0.28959 -0.30191 -0.28982 -0.29757 -0.29306 C -0.28976 -0.29885 -0.28403 -0.30626 -0.27552 -0.31019 C -0.27187 -0.31482 -0.26736 -0.31575 -0.26267 -0.31783 C -0.25955 -0.32246 -0.25608 -0.32292 -0.25226 -0.3257 C -0.24705 -0.32963 -0.24288 -0.33565 -0.23715 -0.33797 C -0.23229 -0.34237 -0.22847 -0.34653 -0.22309 -0.34885 C -0.22048 -0.35255 -0.21389 -0.35811 -0.21389 -0.35811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1 -0.01158 -0.00677 -0.0213 -0.0092 -0.03241 C -0.01111 -0.04977 -0.01354 -0.06621 -0.0151 -0.0838 C -0.01614 -0.09468 -0.01736 -0.11621 -0.01736 -0.11621 C -0.01666 -0.14931 -0.01597 -0.18241 -0.0151 -0.21551 C -0.01423 -0.24885 -0.01545 -0.29815 -0.00347 -0.3301 C -0.00156 -0.34561 0.00174 -0.36042 0.00816 -0.37362 C 0.00851 -0.3757 0.00868 -0.37801 0.00938 -0.37987 C 0.01059 -0.38311 0.01407 -0.38913 0.01407 -0.38913 C 0.01545 -0.39723 0.01858 -0.40533 0.02223 -0.41227 C 0.02448 -0.42246 0.02153 -0.41135 0.02674 -0.42315 C 0.03212 -0.43542 0.03924 -0.45695 0.04896 -0.46343 C 0.05677 -0.46875 0.06823 -0.472 0.07674 -0.47593 C 0.1033 -0.47431 0.11615 -0.47431 0.13733 -0.45579 C 0.14427 -0.44977 0.14618 -0.43982 0.15122 -0.43241 C 0.15816 -0.40602 0.15712 -0.42269 0.15712 -0.38612 " pathEditMode="relative" ptsTypes="fffffffffffffff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813705" cy="609600"/>
          </a:xfrm>
        </p:spPr>
        <p:txBody>
          <a:bodyPr/>
          <a:lstStyle/>
          <a:p>
            <a:pPr eaLnBrk="1" hangingPunct="1"/>
            <a:r>
              <a:rPr lang="ko-KR" altLang="en-US" sz="280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smtClean="0">
                <a:latin typeface="맑은 고딕" pitchFamily="50" charset="-127"/>
                <a:ea typeface="맑은 고딕" pitchFamily="50" charset="-127"/>
              </a:rPr>
              <a:t>X11(X Window)</a:t>
            </a:r>
            <a:r>
              <a:rPr lang="ko-KR" altLang="en-US" sz="2800" smtClean="0"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z="2800" smtClean="0">
                <a:latin typeface="맑은 고딕" pitchFamily="50" charset="-127"/>
                <a:ea typeface="맑은 고딕" pitchFamily="50" charset="-127"/>
              </a:rPr>
              <a:t>Event </a:t>
            </a:r>
            <a:r>
              <a:rPr lang="ko-KR" altLang="en-US" sz="2800" smtClean="0">
                <a:latin typeface="맑은 고딕" pitchFamily="50" charset="-127"/>
                <a:ea typeface="맑은 고딕" pitchFamily="50" charset="-127"/>
              </a:rPr>
              <a:t>발생 방법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285992"/>
            <a:ext cx="64844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직선 연결선 6"/>
          <p:cNvCxnSpPr/>
          <p:nvPr/>
        </p:nvCxnSpPr>
        <p:spPr bwMode="auto">
          <a:xfrm>
            <a:off x="3143240" y="6215082"/>
            <a:ext cx="5429288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직선 연결선 8"/>
          <p:cNvCxnSpPr/>
          <p:nvPr/>
        </p:nvCxnSpPr>
        <p:spPr bwMode="auto">
          <a:xfrm>
            <a:off x="3071802" y="3357562"/>
            <a:ext cx="3214710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357298"/>
            <a:ext cx="39719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Linux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TCP/IP 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통신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285859"/>
            <a:ext cx="6000792" cy="497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직선 연결선 8"/>
          <p:cNvCxnSpPr/>
          <p:nvPr/>
        </p:nvCxnSpPr>
        <p:spPr bwMode="auto">
          <a:xfrm>
            <a:off x="3214678" y="2928934"/>
            <a:ext cx="3571900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직선 연결선 10"/>
          <p:cNvCxnSpPr/>
          <p:nvPr/>
        </p:nvCxnSpPr>
        <p:spPr bwMode="auto">
          <a:xfrm>
            <a:off x="3571868" y="5000636"/>
            <a:ext cx="4857784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직선 연결선 12"/>
          <p:cNvCxnSpPr/>
          <p:nvPr/>
        </p:nvCxnSpPr>
        <p:spPr bwMode="auto">
          <a:xfrm>
            <a:off x="3714744" y="6072206"/>
            <a:ext cx="2071702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모서리가 둥근 직사각형 14"/>
          <p:cNvSpPr/>
          <p:nvPr/>
        </p:nvSpPr>
        <p:spPr bwMode="auto">
          <a:xfrm>
            <a:off x="428596" y="1285860"/>
            <a:ext cx="2071702" cy="1000132"/>
          </a:xfrm>
          <a:prstGeom prst="roundRect">
            <a:avLst/>
          </a:prstGeom>
          <a:solidFill>
            <a:srgbClr val="33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bg1"/>
                </a:solidFill>
              </a:rPr>
              <a:t>server</a:t>
            </a:r>
          </a:p>
          <a:p>
            <a:pPr algn="ctr"/>
            <a:r>
              <a:rPr lang="en-US" altLang="ko-KR" sz="2000" smtClean="0">
                <a:solidFill>
                  <a:schemeClr val="bg1"/>
                </a:solidFill>
              </a:rPr>
              <a:t>Programming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Linux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TCP/IP 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통신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85860"/>
            <a:ext cx="752005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아래쪽 화살표 6"/>
          <p:cNvSpPr/>
          <p:nvPr/>
        </p:nvSpPr>
        <p:spPr bwMode="auto">
          <a:xfrm rot="5400000">
            <a:off x="3321835" y="3464719"/>
            <a:ext cx="571504" cy="785818"/>
          </a:xfrm>
          <a:prstGeom prst="downArrow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4071934" y="3286124"/>
            <a:ext cx="4572032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bg1"/>
                </a:solidFill>
              </a:rPr>
              <a:t>메세지 수신을 위해서 계속 </a:t>
            </a:r>
            <a:r>
              <a:rPr lang="en-US" altLang="ko-KR" smtClean="0">
                <a:solidFill>
                  <a:schemeClr val="bg1"/>
                </a:solidFill>
              </a:rPr>
              <a:t>loop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 bwMode="auto">
          <a:xfrm>
            <a:off x="3286116" y="2500306"/>
            <a:ext cx="5643602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동영상 시연</a:t>
            </a:r>
          </a:p>
        </p:txBody>
      </p:sp>
      <p:pic>
        <p:nvPicPr>
          <p:cNvPr id="6" name="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524000" y="-381000"/>
            <a:ext cx="12192000" cy="76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참고 문헌</a:t>
            </a:r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571472" y="1285860"/>
            <a:ext cx="835818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100" smtClean="0">
                <a:latin typeface="맑은 고딕" pitchFamily="50" charset="-127"/>
                <a:ea typeface="맑은 고딕" pitchFamily="50" charset="-127"/>
              </a:rPr>
              <a:t>W</a:t>
            </a:r>
            <a:r>
              <a:rPr lang="en-US" altLang="ko-KR" sz="2100" smtClean="0">
                <a:latin typeface="맑은 고딕" pitchFamily="50" charset="-127"/>
                <a:ea typeface="맑은 고딕" pitchFamily="50" charset="-127"/>
              </a:rPr>
              <a:t>indow</a:t>
            </a:r>
            <a:endParaRPr lang="en-US" altLang="ko-KR" sz="210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hooking 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smtClean="0"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algn="l">
              <a:buClr>
                <a:srgbClr val="99CC00"/>
              </a:buClr>
            </a:pPr>
            <a:r>
              <a:rPr lang="en-US" altLang="ko-KR" sz="1800" smtClean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800" smtClean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http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://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www.codeproject.com/csharp/globalhook.asp</a:t>
            </a:r>
          </a:p>
          <a:p>
            <a:pPr algn="l">
              <a:buClr>
                <a:srgbClr val="99CC00"/>
              </a:buClr>
            </a:pPr>
            <a:r>
              <a:rPr lang="en-US" altLang="ko-KR" sz="1800" smtClean="0">
                <a:latin typeface="맑은 고딕" pitchFamily="50" charset="-127"/>
                <a:ea typeface="맑은 고딕" pitchFamily="50" charset="-127"/>
              </a:rPr>
              <a:t>		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API </a:t>
            </a:r>
            <a:r>
              <a:rPr lang="ko-KR" altLang="en-US" sz="1500" smtClean="0">
                <a:latin typeface="맑은 고딕" pitchFamily="50" charset="-127"/>
                <a:ea typeface="맑은 고딕" pitchFamily="50" charset="-127"/>
              </a:rPr>
              <a:t>정복   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P) </a:t>
            </a:r>
            <a:r>
              <a:rPr lang="ko-KR" altLang="en-US" sz="1500" smtClean="0">
                <a:latin typeface="맑은 고딕" pitchFamily="50" charset="-127"/>
                <a:ea typeface="맑은 고딕" pitchFamily="50" charset="-127"/>
              </a:rPr>
              <a:t>한빛미디어 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by </a:t>
            </a:r>
            <a:r>
              <a:rPr lang="ko-KR" altLang="en-US" sz="1500" smtClean="0">
                <a:latin typeface="맑은 고딕" pitchFamily="50" charset="-127"/>
                <a:ea typeface="맑은 고딕" pitchFamily="50" charset="-127"/>
              </a:rPr>
              <a:t>김상형</a:t>
            </a:r>
            <a:endParaRPr lang="en-US" altLang="ko-KR" sz="150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r>
              <a:rPr lang="en-US" altLang="ko-KR" sz="1800" smtClean="0">
                <a:latin typeface="맑은 고딕" pitchFamily="50" charset="-127"/>
                <a:ea typeface="맑은 고딕" pitchFamily="50" charset="-127"/>
              </a:rPr>
              <a:t>	</a:t>
            </a:r>
            <a:endParaRPr lang="en-US" altLang="ko-KR" sz="180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r>
              <a:rPr lang="en-US" altLang="ko-KR" sz="1800" smtClean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C#</a:t>
            </a:r>
            <a:r>
              <a:rPr lang="ko-KR" altLang="en-US" sz="1500" smtClean="0">
                <a:latin typeface="맑은 고딕" pitchFamily="50" charset="-127"/>
                <a:ea typeface="맑은 고딕" pitchFamily="50" charset="-127"/>
              </a:rPr>
              <a:t>구조체 패킷</a:t>
            </a:r>
            <a:endParaRPr lang="en-US" altLang="ko-KR" sz="150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r>
              <a:rPr lang="en-US" altLang="ko-KR" sz="1800" smtClean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800" smtClean="0">
                <a:latin typeface="맑은 고딕" pitchFamily="50" charset="-127"/>
                <a:ea typeface="맑은 고딕" pitchFamily="50" charset="-127"/>
              </a:rPr>
              <a:t>	 </a:t>
            </a:r>
            <a:r>
              <a:rPr lang="en-US" altLang="ko-KR" sz="1000" smtClean="0">
                <a:latin typeface="맑은 고딕" pitchFamily="50" charset="-127"/>
                <a:ea typeface="맑은 고딕" pitchFamily="50" charset="-127"/>
              </a:rPr>
              <a:t>http</a:t>
            </a:r>
            <a:r>
              <a:rPr lang="en-US" altLang="ko-KR" sz="1000" smtClean="0">
                <a:latin typeface="맑은 고딕" pitchFamily="50" charset="-127"/>
                <a:ea typeface="맑은 고딕" pitchFamily="50" charset="-127"/>
              </a:rPr>
              <a:t>://</a:t>
            </a:r>
            <a:r>
              <a:rPr lang="en-US" altLang="ko-KR" sz="1000" smtClean="0">
                <a:latin typeface="맑은 고딕" pitchFamily="50" charset="-127"/>
                <a:ea typeface="맑은 고딕" pitchFamily="50" charset="-127"/>
              </a:rPr>
              <a:t>kaistizen.net/EE/index.php/project/csharp/socket_programming_guidelines_on_dotnet.htm</a:t>
            </a:r>
            <a:endParaRPr lang="en-US" altLang="ko-KR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r>
              <a:rPr lang="en-US" altLang="ko-KR" sz="2100" smtClean="0">
                <a:latin typeface="맑은 고딕" pitchFamily="50" charset="-127"/>
                <a:ea typeface="맑은 고딕" pitchFamily="50" charset="-127"/>
              </a:rPr>
              <a:t>Linux</a:t>
            </a:r>
          </a:p>
          <a:p>
            <a:pPr algn="l">
              <a:buClr>
                <a:srgbClr val="99CC00"/>
              </a:buClr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Xlib</a:t>
            </a:r>
            <a:endParaRPr lang="en-US" altLang="ko-KR" sz="150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		</a:t>
            </a:r>
            <a:r>
              <a:rPr lang="en-US" sz="2000" smtClean="0"/>
              <a:t> </a:t>
            </a:r>
            <a:r>
              <a:rPr lang="en-US" sz="1500" smtClean="0"/>
              <a:t>XLIB Programming Manual, Rel. 5  </a:t>
            </a:r>
            <a:r>
              <a:rPr lang="en-US" altLang="ko-KR" sz="1500" smtClean="0"/>
              <a:t>by </a:t>
            </a:r>
            <a:r>
              <a:rPr lang="en-US" sz="1500" smtClean="0"/>
              <a:t>Adrian Nye</a:t>
            </a:r>
            <a:endParaRPr lang="en-US" altLang="ko-KR" sz="150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Network</a:t>
            </a:r>
          </a:p>
          <a:p>
            <a:pPr algn="l">
              <a:buClr>
                <a:srgbClr val="99CC00"/>
              </a:buClr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		</a:t>
            </a:r>
            <a:r>
              <a:rPr lang="en-US" sz="2000" smtClean="0"/>
              <a:t> </a:t>
            </a:r>
            <a:r>
              <a:rPr lang="en-US" sz="1500" smtClean="0"/>
              <a:t>TCP/IP Illustrated Volume1  by </a:t>
            </a:r>
            <a:r>
              <a:rPr lang="en-US" sz="1500" smtClean="0">
                <a:hlinkClick r:id="rId3" action="ppaction://hlinkfile"/>
              </a:rPr>
              <a:t>W. </a:t>
            </a:r>
            <a:r>
              <a:rPr lang="en-US" sz="1500" smtClean="0">
                <a:hlinkClick r:id="rId3" action="ppaction://hlinkfile"/>
              </a:rPr>
              <a:t>Richard </a:t>
            </a:r>
            <a:r>
              <a:rPr lang="en-US" sz="1500" smtClean="0">
                <a:hlinkClick r:id="rId3" action="ppaction://hlinkfile"/>
              </a:rPr>
              <a:t>Stevens</a:t>
            </a:r>
            <a:endParaRPr lang="en-US" altLang="ko-KR" sz="210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r>
              <a:rPr lang="en-US" altLang="ko-KR" sz="210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100" smtClean="0">
                <a:latin typeface="맑은 고딕" pitchFamily="50" charset="-127"/>
                <a:ea typeface="맑은 고딕" pitchFamily="50" charset="-127"/>
              </a:rPr>
              <a:t>etc</a:t>
            </a:r>
          </a:p>
          <a:p>
            <a:pPr lvl="1" algn="l">
              <a:buClr>
                <a:srgbClr val="99CC00"/>
              </a:buClr>
            </a:pPr>
            <a:r>
              <a:rPr lang="en-US" altLang="ko-KR" sz="2100" smtClean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wi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kipedia.org</a:t>
            </a:r>
          </a:p>
          <a:p>
            <a:pPr lvl="1" algn="l">
              <a:buClr>
                <a:srgbClr val="99CC00"/>
              </a:buClr>
            </a:pP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sourceforge.net</a:t>
            </a:r>
          </a:p>
          <a:p>
            <a:pPr lvl="1" algn="l">
              <a:buClr>
                <a:srgbClr val="99CC00"/>
              </a:buClr>
            </a:pP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mono-project.com</a:t>
            </a:r>
            <a:endParaRPr lang="en-US" altLang="ko-KR" sz="150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추후 발전 사항</a:t>
            </a:r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357430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mtClean="0"/>
              <a:t>1.  </a:t>
            </a:r>
            <a:r>
              <a:rPr lang="ko-KR" altLang="en-US" smtClean="0"/>
              <a:t>짧은 시간으로 인해 </a:t>
            </a:r>
            <a:r>
              <a:rPr lang="en-US" altLang="ko-KR" smtClean="0"/>
              <a:t>Keyborad </a:t>
            </a:r>
            <a:r>
              <a:rPr lang="ko-KR" altLang="en-US" smtClean="0"/>
              <a:t>공유를 하지 못했습니다</a:t>
            </a:r>
            <a:r>
              <a:rPr lang="en-US" altLang="ko-KR" smtClean="0"/>
              <a:t>.</a:t>
            </a:r>
          </a:p>
          <a:p>
            <a:pPr algn="l"/>
            <a:r>
              <a:rPr lang="en-US" altLang="ko-KR" smtClean="0"/>
              <a:t> </a:t>
            </a:r>
            <a:r>
              <a:rPr lang="en-US" altLang="ko-KR" smtClean="0"/>
              <a:t>    </a:t>
            </a:r>
            <a:r>
              <a:rPr lang="ko-KR" altLang="en-US" smtClean="0"/>
              <a:t>추후 이를 적용시키려합니다</a:t>
            </a:r>
            <a:r>
              <a:rPr lang="en-US" altLang="ko-KR" smtClean="0"/>
              <a:t>.</a:t>
            </a:r>
          </a:p>
          <a:p>
            <a:pPr algn="l"/>
            <a:endParaRPr lang="en-US" altLang="ko-KR" smtClean="0"/>
          </a:p>
          <a:p>
            <a:pPr algn="l"/>
            <a:r>
              <a:rPr lang="en-US" altLang="ko-KR" smtClean="0"/>
              <a:t>2.  </a:t>
            </a:r>
            <a:r>
              <a:rPr lang="ko-KR" altLang="en-US" smtClean="0"/>
              <a:t>좀더 </a:t>
            </a:r>
            <a:r>
              <a:rPr lang="en-US" altLang="ko-KR" smtClean="0"/>
              <a:t>xlib</a:t>
            </a:r>
            <a:r>
              <a:rPr lang="ko-KR" altLang="en-US" smtClean="0"/>
              <a:t>를 좀더 공부하여 보다 자연스럽게 만들겠습니다</a:t>
            </a:r>
            <a:r>
              <a:rPr lang="en-US" altLang="ko-KR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목차</a:t>
            </a:r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785813" y="1571625"/>
            <a:ext cx="49291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r>
              <a:rPr lang="en-US" altLang="ko-KR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프로그램의 목적</a:t>
            </a:r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r>
              <a:rPr lang="en-US" altLang="ko-KR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필요기술</a:t>
            </a:r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동영상 시연</a:t>
            </a:r>
            <a:endParaRPr lang="en-US" altLang="ko-KR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참고 문헌 및 사이트 소개</a:t>
            </a:r>
            <a:endParaRPr lang="en-US" altLang="ko-KR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추후 발전 사항</a:t>
            </a:r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프로그램의 목적 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그림 11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143248"/>
            <a:ext cx="6429420" cy="3214710"/>
          </a:xfrm>
          <a:prstGeom prst="rect">
            <a:avLst/>
          </a:prstGeom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571472" y="1285860"/>
            <a:ext cx="83582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99CC00"/>
              </a:buClr>
            </a:pPr>
            <a:r>
              <a:rPr lang="en-US" altLang="ko-KR" sz="1800" b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800" b="0" smtClean="0">
                <a:latin typeface="맑은 고딕" pitchFamily="50" charset="-127"/>
                <a:ea typeface="맑은 고딕" pitchFamily="50" charset="-127"/>
              </a:rPr>
              <a:t>임베디드 개발자 책상</a:t>
            </a:r>
            <a:endParaRPr lang="en-US" altLang="ko-KR" sz="1800" b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endParaRPr lang="en-US" altLang="ko-KR" sz="1800" b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r>
              <a:rPr lang="en-US" altLang="ko-KR" sz="1800" b="0" smtClean="0">
                <a:latin typeface="맑은 고딕" pitchFamily="50" charset="-127"/>
                <a:ea typeface="맑은 고딕" pitchFamily="50" charset="-127"/>
              </a:rPr>
              <a:t>Windows  -</a:t>
            </a:r>
            <a:r>
              <a:rPr lang="ko-KR" altLang="en-US" sz="1800" b="0" smtClean="0">
                <a:latin typeface="맑은 고딕" pitchFamily="50" charset="-127"/>
                <a:ea typeface="맑은 고딕" pitchFamily="50" charset="-127"/>
              </a:rPr>
              <a:t>  편리한 </a:t>
            </a:r>
            <a:r>
              <a:rPr lang="en-US" altLang="ko-KR" sz="1800" b="0" smtClean="0">
                <a:latin typeface="맑은 고딕" pitchFamily="50" charset="-127"/>
                <a:ea typeface="맑은 고딕" pitchFamily="50" charset="-127"/>
              </a:rPr>
              <a:t>IDE</a:t>
            </a:r>
            <a:r>
              <a:rPr lang="ko-KR" altLang="en-US" sz="1800" b="0" smtClean="0">
                <a:latin typeface="맑은 고딕" pitchFamily="50" charset="-127"/>
                <a:ea typeface="맑은 고딕" pitchFamily="50" charset="-127"/>
              </a:rPr>
              <a:t>를 사용하여 프로그램을 개발 </a:t>
            </a:r>
            <a:endParaRPr lang="en-US" altLang="ko-KR" sz="1800" b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r>
              <a:rPr lang="en-US" altLang="ko-KR" sz="1800" b="0" smtClean="0">
                <a:latin typeface="맑은 고딕" pitchFamily="50" charset="-127"/>
                <a:ea typeface="맑은 고딕" pitchFamily="50" charset="-127"/>
              </a:rPr>
              <a:t>Linux</a:t>
            </a:r>
            <a:r>
              <a:rPr lang="ko-KR" altLang="en-US" sz="1800" b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b="0" smtClean="0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en-US" altLang="ko-KR" sz="1800" b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b="0" smtClean="0">
                <a:latin typeface="맑은 고딕" pitchFamily="50" charset="-127"/>
                <a:ea typeface="맑은 고딕" pitchFamily="50" charset="-127"/>
              </a:rPr>
              <a:t>  관련 프로그램을 컴파일</a:t>
            </a:r>
            <a:endParaRPr lang="en-US" altLang="ko-KR" sz="1800" b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endParaRPr lang="en-US" altLang="ko-KR" sz="1800" b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r>
              <a:rPr lang="en-US" altLang="ko-KR" sz="1800" b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800" b="0" smtClean="0">
                <a:latin typeface="맑은 고딕" pitchFamily="50" charset="-127"/>
                <a:ea typeface="맑은 고딕" pitchFamily="50" charset="-127"/>
              </a:rPr>
              <a:t>마우스와 키보드의 중복으로 불편</a:t>
            </a:r>
            <a:endParaRPr lang="en-US" altLang="ko-KR" sz="1800" b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프로그램의 목적 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3749213" cy="30718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5" y="1571612"/>
            <a:ext cx="3357586" cy="317759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8" name="왼쪽 화살표 7"/>
          <p:cNvSpPr/>
          <p:nvPr/>
        </p:nvSpPr>
        <p:spPr bwMode="auto">
          <a:xfrm rot="2569411">
            <a:off x="1001654" y="1914162"/>
            <a:ext cx="545389" cy="428628"/>
          </a:xfrm>
          <a:prstGeom prst="leftArrow">
            <a:avLst/>
          </a:prstGeom>
          <a:solidFill>
            <a:schemeClr val="bg2"/>
          </a:solidFill>
          <a:ln>
            <a:solidFill>
              <a:srgbClr val="99CC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왼쪽 화살표 8"/>
          <p:cNvSpPr/>
          <p:nvPr/>
        </p:nvSpPr>
        <p:spPr bwMode="auto">
          <a:xfrm rot="2569411">
            <a:off x="5216496" y="1985601"/>
            <a:ext cx="545389" cy="428628"/>
          </a:xfrm>
          <a:prstGeom prst="leftArrow">
            <a:avLst/>
          </a:prstGeom>
          <a:solidFill>
            <a:schemeClr val="bg2"/>
          </a:solidFill>
          <a:ln>
            <a:solidFill>
              <a:srgbClr val="99CC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5143512"/>
            <a:ext cx="1698176" cy="137160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5 -0.00486 C 0.12587 -0.00741 0.27708 -0.00996 0.31892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34653 2.22222E-6 " pathEditMode="relative" ptsTypes="AA">
                                      <p:cBhvr>
                                        <p:cTn id="8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2 -0.00463 C 0.1217 -0.00717 0.27291 -0.00972 0.31475 -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53 2.22222E-6 L 0.69306 2.22222E-6 " pathEditMode="relative" ptsTypes="AA">
                                      <p:cBhvr>
                                        <p:cTn id="19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프로그램 목적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3(Synergy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소개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500063" y="1357313"/>
            <a:ext cx="3643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r>
              <a:rPr lang="en-US" altLang="ko-KR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>
                <a:latin typeface="맑은 고딕" pitchFamily="50" charset="-127"/>
                <a:ea typeface="맑은 고딕" pitchFamily="50" charset="-127"/>
              </a:rPr>
              <a:t>기능</a:t>
            </a:r>
            <a:r>
              <a:rPr lang="en-US" altLang="ko-KR">
                <a:latin typeface="맑은 고딕" pitchFamily="50" charset="-127"/>
                <a:ea typeface="맑은 고딕" pitchFamily="50" charset="-127"/>
              </a:rPr>
              <a:t>:</a:t>
            </a: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643063" y="1428750"/>
            <a:ext cx="72866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99CC00"/>
              </a:buClr>
            </a:pPr>
            <a:r>
              <a:rPr lang="en-US" altLang="ko-KR" sz="1800" b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800" b="0">
                <a:latin typeface="맑은 고딕" pitchFamily="50" charset="-127"/>
                <a:ea typeface="맑은 고딕" pitchFamily="50" charset="-127"/>
              </a:rPr>
              <a:t>두 대의 독립된 컴퓨터의 키보드와 마우스를 </a:t>
            </a:r>
            <a:r>
              <a:rPr lang="en-US" altLang="ko-KR" sz="1800" b="0">
                <a:latin typeface="맑은 고딕" pitchFamily="50" charset="-127"/>
                <a:ea typeface="맑은 고딕" pitchFamily="50" charset="-127"/>
              </a:rPr>
              <a:t>Lan</a:t>
            </a:r>
            <a:r>
              <a:rPr lang="ko-KR" altLang="en-US" sz="1800" b="0">
                <a:latin typeface="맑은 고딕" pitchFamily="50" charset="-127"/>
                <a:ea typeface="맑은 고딕" pitchFamily="50" charset="-127"/>
              </a:rPr>
              <a:t>를 통해 공유가능</a:t>
            </a:r>
            <a:endParaRPr lang="en-US" altLang="ko-KR" sz="1800" b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endParaRPr lang="en-US" altLang="ko-KR" sz="1800" b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r>
              <a:rPr lang="en-US" altLang="ko-KR" sz="1800" b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800" b="0">
                <a:latin typeface="맑은 고딕" pitchFamily="50" charset="-127"/>
                <a:ea typeface="맑은 고딕" pitchFamily="50" charset="-127"/>
              </a:rPr>
              <a:t>한 컴퓨터의 키보드와 마우스를 가지고 다른 컴퓨터의 제어가 가능</a:t>
            </a:r>
            <a:endParaRPr lang="en-US" altLang="ko-KR" sz="1800" b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endParaRPr lang="en-US" altLang="ko-KR" sz="1800" b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r>
              <a:rPr lang="en-US" altLang="ko-KR" sz="1800" b="0">
                <a:latin typeface="맑은 고딕" pitchFamily="50" charset="-127"/>
                <a:ea typeface="맑은 고딕" pitchFamily="50" charset="-127"/>
              </a:rPr>
              <a:t>2. File</a:t>
            </a:r>
            <a:r>
              <a:rPr lang="ko-KR" altLang="en-US" sz="1800" b="0">
                <a:latin typeface="맑은 고딕" pitchFamily="50" charset="-127"/>
                <a:ea typeface="맑은 고딕" pitchFamily="50" charset="-127"/>
              </a:rPr>
              <a:t>의 복사가 가능  </a:t>
            </a:r>
            <a:endParaRPr lang="en-US" altLang="ko-KR" sz="1800" b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6"/>
          <p:cNvGrpSpPr>
            <a:grpSpLocks/>
          </p:cNvGrpSpPr>
          <p:nvPr/>
        </p:nvGrpSpPr>
        <p:grpSpPr bwMode="auto">
          <a:xfrm>
            <a:off x="714375" y="2857500"/>
            <a:ext cx="8170863" cy="3500438"/>
            <a:chOff x="714348" y="2357430"/>
            <a:chExt cx="8171590" cy="3500462"/>
          </a:xfrm>
        </p:grpSpPr>
        <p:pic>
          <p:nvPicPr>
            <p:cNvPr id="6151" name="그림 7" descr="DSC_8542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57752" y="2857496"/>
              <a:ext cx="3451436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그림 8" descr="a10l.axe401mx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5786" y="2357430"/>
              <a:ext cx="3500462" cy="350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그림 9" descr="zh888_184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072462" y="2500306"/>
              <a:ext cx="81347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그림 10" descr="sungon772500_33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4348" y="2500306"/>
              <a:ext cx="114300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155" name="직선 연결선 12"/>
            <p:cNvCxnSpPr>
              <a:cxnSpLocks noChangeShapeType="1"/>
            </p:cNvCxnSpPr>
            <p:nvPr/>
          </p:nvCxnSpPr>
          <p:spPr bwMode="auto">
            <a:xfrm flipV="1">
              <a:off x="4000496" y="4071942"/>
              <a:ext cx="2071702" cy="71439"/>
            </a:xfrm>
            <a:prstGeom prst="line">
              <a:avLst/>
            </a:prstGeom>
            <a:noFill/>
            <a:ln w="50800" algn="ctr">
              <a:solidFill>
                <a:srgbClr val="92D050"/>
              </a:solidFill>
              <a:round/>
              <a:headEnd/>
              <a:tailEnd/>
            </a:ln>
          </p:spPr>
        </p:cxnSp>
      </p:grpSp>
      <p:sp>
        <p:nvSpPr>
          <p:cNvPr id="12" name="직사각형 11"/>
          <p:cNvSpPr/>
          <p:nvPr/>
        </p:nvSpPr>
        <p:spPr>
          <a:xfrm>
            <a:off x="571472" y="6286520"/>
            <a:ext cx="3857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99CC00"/>
              </a:buClr>
            </a:pPr>
            <a:r>
              <a:rPr lang="ko-KR" altLang="en-US" sz="1600" b="0" smtClean="0">
                <a:latin typeface="맑은 고딕" pitchFamily="50" charset="-127"/>
                <a:ea typeface="맑은 고딕" pitchFamily="50" charset="-127"/>
              </a:rPr>
              <a:t>참고</a:t>
            </a:r>
            <a:r>
              <a:rPr lang="en-US" altLang="ko-KR" sz="1600" b="0" smtClean="0">
                <a:latin typeface="맑은 고딕" pitchFamily="50" charset="-127"/>
                <a:ea typeface="맑은 고딕" pitchFamily="50" charset="-127"/>
              </a:rPr>
              <a:t>: http://synergy2.sourceforge.net/</a:t>
            </a:r>
            <a:endParaRPr lang="en-US" altLang="ko-KR" sz="1600" b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14422"/>
            <a:ext cx="3500462" cy="331280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214422"/>
            <a:ext cx="3786214" cy="31021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작동 방법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5786" y="4572008"/>
            <a:ext cx="514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smtClean="0">
                <a:latin typeface="맑은 고딕" pitchFamily="50" charset="-127"/>
                <a:ea typeface="맑은 고딕" pitchFamily="50" charset="-127"/>
              </a:rPr>
              <a:t>1.  </a:t>
            </a:r>
            <a:r>
              <a:rPr lang="ko-KR" altLang="en-US" sz="1600" smtClean="0">
                <a:latin typeface="맑은 고딕" pitchFamily="50" charset="-127"/>
                <a:ea typeface="맑은 고딕" pitchFamily="50" charset="-127"/>
              </a:rPr>
              <a:t>바탕화면에서 움직이는 마우스의 위치를 파악</a:t>
            </a:r>
            <a:endParaRPr lang="en-US" altLang="ko-KR" sz="1600" smtClean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 bwMode="auto">
          <a:xfrm rot="5400000">
            <a:off x="2858282" y="2642388"/>
            <a:ext cx="2857520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85786" y="4929198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smtClean="0">
                <a:latin typeface="맑은 고딕" pitchFamily="50" charset="-127"/>
                <a:ea typeface="맑은 고딕" pitchFamily="50" charset="-127"/>
              </a:rPr>
              <a:t>2.  </a:t>
            </a:r>
            <a:r>
              <a:rPr lang="ko-KR" altLang="en-US" sz="1600" smtClean="0">
                <a:latin typeface="맑은 고딕" pitchFamily="50" charset="-127"/>
                <a:ea typeface="맑은 고딕" pitchFamily="50" charset="-127"/>
              </a:rPr>
              <a:t>특정 위치에서 새 윈도우가 작동</a:t>
            </a:r>
            <a:r>
              <a:rPr lang="en-US" altLang="ko-KR" sz="160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1500174"/>
            <a:ext cx="2428892" cy="202582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4" name="왼쪽 화살표 13"/>
          <p:cNvSpPr/>
          <p:nvPr/>
        </p:nvSpPr>
        <p:spPr bwMode="auto">
          <a:xfrm rot="2569411">
            <a:off x="823571" y="1499743"/>
            <a:ext cx="545389" cy="322023"/>
          </a:xfrm>
          <a:prstGeom prst="leftArrow">
            <a:avLst/>
          </a:prstGeom>
          <a:solidFill>
            <a:schemeClr val="bg2"/>
          </a:solidFill>
          <a:ln>
            <a:solidFill>
              <a:srgbClr val="99CC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5786" y="5286388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smtClean="0">
                <a:latin typeface="맑은 고딕" pitchFamily="50" charset="-127"/>
                <a:ea typeface="맑은 고딕" pitchFamily="50" charset="-127"/>
              </a:rPr>
              <a:t>3.  </a:t>
            </a:r>
            <a:r>
              <a:rPr lang="ko-KR" altLang="en-US" sz="1600" smtClean="0">
                <a:latin typeface="맑은 고딕" pitchFamily="50" charset="-127"/>
                <a:ea typeface="맑은 고딕" pitchFamily="50" charset="-127"/>
              </a:rPr>
              <a:t>특정 위치에서 새 윈도우가 작동</a:t>
            </a:r>
            <a:r>
              <a:rPr lang="en-US" altLang="ko-KR" sz="160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왼쪽 화살표 24"/>
          <p:cNvSpPr/>
          <p:nvPr/>
        </p:nvSpPr>
        <p:spPr bwMode="auto">
          <a:xfrm rot="2330954">
            <a:off x="1816949" y="1797327"/>
            <a:ext cx="601598" cy="311082"/>
          </a:xfrm>
          <a:prstGeom prst="leftArrow">
            <a:avLst/>
          </a:prstGeom>
          <a:solidFill>
            <a:srgbClr val="00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왼쪽 화살표 26"/>
          <p:cNvSpPr/>
          <p:nvPr/>
        </p:nvSpPr>
        <p:spPr bwMode="auto">
          <a:xfrm rot="2330954">
            <a:off x="5460286" y="1654451"/>
            <a:ext cx="601598" cy="311082"/>
          </a:xfrm>
          <a:prstGeom prst="leftArrow">
            <a:avLst/>
          </a:prstGeom>
          <a:solidFill>
            <a:srgbClr val="00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5786" y="5715016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smtClean="0">
                <a:latin typeface="맑은 고딕" pitchFamily="50" charset="-127"/>
                <a:ea typeface="맑은 고딕" pitchFamily="50" charset="-127"/>
              </a:rPr>
              <a:t>4.  </a:t>
            </a:r>
            <a:r>
              <a:rPr lang="ko-KR" altLang="en-US" sz="1600" smtClean="0">
                <a:latin typeface="맑은 고딕" pitchFamily="50" charset="-127"/>
                <a:ea typeface="맑은 고딕" pitchFamily="50" charset="-127"/>
              </a:rPr>
              <a:t>동일 하게 이동하고 행동하도록 패킷 전송</a:t>
            </a:r>
            <a:endParaRPr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타원 29"/>
          <p:cNvSpPr/>
          <p:nvPr/>
        </p:nvSpPr>
        <p:spPr bwMode="auto">
          <a:xfrm>
            <a:off x="3214678" y="2071678"/>
            <a:ext cx="642942" cy="71438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/>
                </a:solidFill>
              </a:rPr>
              <a:t>P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C 0.36025 0.00185 0.31841 -0.1375 0.31632 0.16134 C 0.21546 0.15625 0.11476 0.14097 0.01389 0.13495 C 0.0132 0.13333 0.01181 0.13217 0.01164 0.13032 C 0.01129 0.12569 0.01702 0.10879 0.0198 0.10555 C 0.02136 0.09791 0.01789 0.08773 0.02205 0.08217 C 0.02448 0.07893 0.029 0.08333 0.03247 0.08379 C 0.04132 0.08773 0.03073 0.08333 0.04879 0.0868 C 0.05174 0.08727 0.054 0.09097 0.05695 0.09143 C 0.09584 0.09815 0.1382 0.09676 0.17674 0.09768 C 0.2198 0.09653 0.2441 0.1206 0.23143 0.05903 C 0.23073 0.05602 0.22691 0.05764 0.22431 0.0574 C 0.21476 0.05648 0.20504 0.05602 0.19532 0.05578 C 0.17171 0.05509 0.14809 0.05486 0.12448 0.0544 C 0.09063 0.05231 0.05591 0.04815 0.02205 0.04815 L 0.2 0.20162 " pathEditMode="relative" ptsTypes="ffffffffffffff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C 0.12552 0.00255 0.24601 0.01018 0.3724 0.01018 " pathEditMode="relative" rAng="0" ptsTypes="f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6 -0.01041 C 0.2309 -0.00833 0.19097 -0.0787 0.18819 0.1757 C 0.18819 0.18009 0.18559 0.18565 0.18403 0.18912 C 0.12205 0.18866 0.0585 0.20672 -0.00209 0.18773 C -0.01511 0.18357 -0.00261 0.14954 -0.00313 0.13033 C -0.0033 0.12662 -0.00434 0.12338 -0.00434 0.11968 C -0.00469 0.08496 -0.00434 0.05 -0.00434 0.01528 " pathEditMode="relative" rAng="0" ptsTypes="ffffff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7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6 -0.03102 0.09218 -0.0618 0.12083 -0.0574 C 0.14947 -0.05301 0.16354 0.01366 0.17204 0.02639 " pathEditMode="relative" ptsTypes="aaA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14" grpId="0" animBg="1"/>
      <p:bldP spid="14" grpId="1" animBg="1"/>
      <p:bldP spid="14" grpId="2" animBg="1"/>
      <p:bldP spid="23" grpId="0"/>
      <p:bldP spid="25" grpId="0" animBg="1"/>
      <p:bldP spid="25" grpId="1" animBg="1"/>
      <p:bldP spid="27" grpId="0" animBg="1"/>
      <p:bldP spid="29" grpId="0"/>
      <p:bldP spid="30" grpId="0" animBg="1"/>
      <p:bldP spid="30" grpId="1" animBg="1"/>
      <p:bldP spid="3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필요기술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1785926"/>
            <a:ext cx="80724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Windows</a:t>
            </a:r>
          </a:p>
          <a:p>
            <a:pPr algn="l"/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1. Global Mouse Hooking</a:t>
            </a:r>
          </a:p>
          <a:p>
            <a:pPr algn="l"/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특정 공간에서 마우스 가두기</a:t>
            </a:r>
            <a:endParaRPr lang="en-US" altLang="ko-KR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3. C#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에서 구조체를 사용하여 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TCP/IP 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통신</a:t>
            </a:r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Linux</a:t>
            </a:r>
          </a:p>
          <a:p>
            <a:pPr algn="l"/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1. X11(X Window)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Event 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발생 방법</a:t>
            </a:r>
            <a:endParaRPr lang="en-US" altLang="ko-KR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2. Linux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TCP/IP 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통신</a:t>
            </a: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Global Mouse Hooking</a:t>
            </a:r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1357298"/>
            <a:ext cx="2071702" cy="191810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214422"/>
            <a:ext cx="2818662" cy="328614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8" name="오른쪽 화살표 7"/>
          <p:cNvSpPr/>
          <p:nvPr/>
        </p:nvSpPr>
        <p:spPr bwMode="auto">
          <a:xfrm>
            <a:off x="2857488" y="2143116"/>
            <a:ext cx="3286148" cy="57150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오른쪽 화살표 8"/>
          <p:cNvSpPr/>
          <p:nvPr/>
        </p:nvSpPr>
        <p:spPr bwMode="auto">
          <a:xfrm rot="4426489">
            <a:off x="137949" y="3928283"/>
            <a:ext cx="1766495" cy="571504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1571604" y="4929198"/>
            <a:ext cx="1500198" cy="17145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Hook DLL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4214810" y="4929198"/>
            <a:ext cx="1500198" cy="17145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Hook Server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오른쪽 화살표 11"/>
          <p:cNvSpPr/>
          <p:nvPr/>
        </p:nvSpPr>
        <p:spPr bwMode="auto">
          <a:xfrm>
            <a:off x="3143240" y="5500702"/>
            <a:ext cx="990608" cy="571504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오른쪽 화살표 12"/>
          <p:cNvSpPr/>
          <p:nvPr/>
        </p:nvSpPr>
        <p:spPr bwMode="auto">
          <a:xfrm rot="18848958">
            <a:off x="5198229" y="4054867"/>
            <a:ext cx="990608" cy="571504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오른쪽 화살표 13"/>
          <p:cNvSpPr/>
          <p:nvPr/>
        </p:nvSpPr>
        <p:spPr bwMode="auto">
          <a:xfrm>
            <a:off x="5857884" y="5572140"/>
            <a:ext cx="990608" cy="571504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1071538" y="1785926"/>
            <a:ext cx="714380" cy="642942"/>
          </a:xfrm>
          <a:prstGeom prst="ellipse">
            <a:avLst/>
          </a:prstGeom>
          <a:solidFill>
            <a:srgbClr val="33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/>
                </a:solidFill>
              </a:rPr>
              <a:t>M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4572000" y="5357826"/>
            <a:ext cx="785818" cy="785818"/>
          </a:xfrm>
          <a:prstGeom prst="ellipse">
            <a:avLst/>
          </a:prstGeom>
          <a:solidFill>
            <a:srgbClr val="33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/>
                </a:solidFill>
              </a:rPr>
              <a:t>M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8" name="타원 17"/>
          <p:cNvSpPr/>
          <p:nvPr/>
        </p:nvSpPr>
        <p:spPr bwMode="auto">
          <a:xfrm>
            <a:off x="4572000" y="5357826"/>
            <a:ext cx="785818" cy="78581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/>
                </a:solidFill>
              </a:rPr>
              <a:t>M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714884"/>
            <a:ext cx="1966175" cy="181927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347 -0.05046 0.10694 -0.10069 0.1908 -0.10069 C 0.27465 -0.10069 0.45173 -0.01666 0.5033 0 " pathEditMode="relative" ptsTypes="a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163 0.26667 L 0.10694 0.36898 L 0.38958 0.36898 " pathEditMode="relative" ptsTypes="AA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4 -0.18889 " pathEditMode="relative" ptsTypes="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18519E-6 L 0.18108 -5.18519E-6 " pathEditMode="relative" ptsTypes="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Global Mouse Hooking</a:t>
            </a:r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285859"/>
            <a:ext cx="6734656" cy="435771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5" name="직사각형 4"/>
          <p:cNvSpPr/>
          <p:nvPr/>
        </p:nvSpPr>
        <p:spPr>
          <a:xfrm>
            <a:off x="1142976" y="5857892"/>
            <a:ext cx="7572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mtClean="0"/>
              <a:t>참고 </a:t>
            </a:r>
            <a:r>
              <a:rPr lang="en-US" altLang="ko-KR" sz="2000" smtClean="0"/>
              <a:t>:  http</a:t>
            </a:r>
            <a:r>
              <a:rPr lang="en-US" altLang="ko-KR" sz="2000" smtClean="0"/>
              <a:t>://www.codeproject.com/csharp/globalhook.asp</a:t>
            </a:r>
            <a:endParaRPr lang="ko-KR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015TGp_natural_green_new">
  <a:themeElements>
    <a:clrScheme name="k015TGp_natural_green_new 1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339933"/>
      </a:accent1>
      <a:accent2>
        <a:srgbClr val="7C74E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068CB"/>
      </a:accent6>
      <a:hlink>
        <a:srgbClr val="CC9900"/>
      </a:hlink>
      <a:folHlink>
        <a:srgbClr val="0099CC"/>
      </a:folHlink>
    </a:clrScheme>
    <a:fontScheme name="k015TGp_natural_green_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/>
      <a:bodyPr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k015TGp_natural_green_new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339933"/>
        </a:accent1>
        <a:accent2>
          <a:srgbClr val="7C74E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7068CB"/>
        </a:accent6>
        <a:hlink>
          <a:srgbClr val="CC9900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015TGp_natural_green_new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99CC00"/>
        </a:accent1>
        <a:accent2>
          <a:srgbClr val="3D92A3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368493"/>
        </a:accent6>
        <a:hlink>
          <a:srgbClr val="D98531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015TGp_natural_green_new 3">
        <a:dk1>
          <a:srgbClr val="000000"/>
        </a:dk1>
        <a:lt1>
          <a:srgbClr val="FFFFFF"/>
        </a:lt1>
        <a:dk2>
          <a:srgbClr val="000000"/>
        </a:dk2>
        <a:lt2>
          <a:srgbClr val="D9E191"/>
        </a:lt2>
        <a:accent1>
          <a:srgbClr val="CC9900"/>
        </a:accent1>
        <a:accent2>
          <a:srgbClr val="AEC21E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9DB01A"/>
        </a:accent6>
        <a:hlink>
          <a:srgbClr val="8EAB3D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k015TGp_natural_green_new</Template>
  <TotalTime>4781</TotalTime>
  <Words>359</Words>
  <Application>Microsoft PowerPoint</Application>
  <PresentationFormat>화면 슬라이드 쇼(4:3)</PresentationFormat>
  <Paragraphs>136</Paragraphs>
  <Slides>19</Slides>
  <Notes>19</Notes>
  <HiddenSlides>0</HiddenSlides>
  <MMClips>1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1" baseType="lpstr">
      <vt:lpstr>k015TGp_natural_green_new</vt:lpstr>
      <vt:lpstr>Image</vt:lpstr>
      <vt:lpstr>TCP/IP를 이용한 마우스 공유 (Synergy 따라하기) </vt:lpstr>
      <vt:lpstr> 목차</vt:lpstr>
      <vt:lpstr> 프로그램의 목적 1</vt:lpstr>
      <vt:lpstr> 프로그램의 목적 2</vt:lpstr>
      <vt:lpstr>프로그램 목적3(Synergy소개)</vt:lpstr>
      <vt:lpstr>작동 방법</vt:lpstr>
      <vt:lpstr> 필요기술</vt:lpstr>
      <vt:lpstr> Global Mouse Hooking</vt:lpstr>
      <vt:lpstr> Global Mouse Hooking</vt:lpstr>
      <vt:lpstr> 특정 공간에서 마우스 가두기</vt:lpstr>
      <vt:lpstr> . C#에서 구조체를 사용하여 TCP/IP 통신</vt:lpstr>
      <vt:lpstr> X11(X Window) Architecture</vt:lpstr>
      <vt:lpstr> X11(X Window) Architecture Event</vt:lpstr>
      <vt:lpstr> X11(X Window)에서 Event 발생 방법</vt:lpstr>
      <vt:lpstr> Linux에서 TCP/IP 통신</vt:lpstr>
      <vt:lpstr> Linux에서 TCP/IP 통신</vt:lpstr>
      <vt:lpstr> 동영상 시연</vt:lpstr>
      <vt:lpstr> 참고 문헌</vt:lpstr>
      <vt:lpstr> 추후 발전 사항</vt:lpstr>
    </vt:vector>
  </TitlesOfParts>
  <Company>bit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Allot CPU Work</dc:title>
  <dc:creator>bit</dc:creator>
  <cp:lastModifiedBy>SP2.Professional</cp:lastModifiedBy>
  <cp:revision>387</cp:revision>
  <dcterms:created xsi:type="dcterms:W3CDTF">2007-05-07T00:30:54Z</dcterms:created>
  <dcterms:modified xsi:type="dcterms:W3CDTF">2007-11-27T13:52:11Z</dcterms:modified>
</cp:coreProperties>
</file>