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8"/>
  </p:notesMasterIdLst>
  <p:sldIdLst>
    <p:sldId id="261" r:id="rId2"/>
    <p:sldId id="279" r:id="rId3"/>
    <p:sldId id="280" r:id="rId4"/>
    <p:sldId id="282" r:id="rId5"/>
    <p:sldId id="283" r:id="rId6"/>
    <p:sldId id="271" r:id="rId7"/>
  </p:sldIdLst>
  <p:sldSz cx="9144000" cy="6858000" type="screen4x3"/>
  <p:notesSz cx="6858000" cy="9144000"/>
  <p:defaultTextStyle>
    <a:lvl1pPr marL="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만든 이" initials="오전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FF1CB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4" autoAdjust="0"/>
    <p:restoredTop sz="94614" autoAdjust="0"/>
  </p:normalViewPr>
  <p:slideViewPr>
    <p:cSldViewPr>
      <p:cViewPr varScale="1">
        <p:scale>
          <a:sx n="89" d="100"/>
          <a:sy n="89" d="100"/>
        </p:scale>
        <p:origin x="-120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1">
              <a:defRPr lang="ko-KR" sz="1200"/>
            </a:lvl1pPr>
            <a:extLst/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1">
              <a:defRPr lang="ko-KR" sz="1200"/>
            </a:lvl1pPr>
            <a:extLst/>
          </a:lstStyle>
          <a:p>
            <a:fld id="{C238408C-6839-46EE-8131-EDA75C487F2E}" type="datetimeFigureOut">
              <a:rPr/>
              <a:pPr/>
              <a:t>2006/6/30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1">
              <a:defRPr lang="ko-KR" sz="1200"/>
            </a:lvl1pPr>
            <a:extLst/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1">
              <a:defRPr lang="ko-KR" sz="1200"/>
            </a:lvl1pPr>
            <a:extLst/>
          </a:lstStyle>
          <a:p>
            <a:fld id="{87D77045-401A-4D5E-BFE3-54C21A8A6634}" type="slidenum">
              <a:rPr/>
              <a:pPr/>
              <a:t>‹#›</a:t>
            </a:fld>
            <a:endParaRPr 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ko-KR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‹#›</a:t>
            </a:fld>
            <a:endParaRPr kumimoji="1" lang="ko-K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1" hangingPunct="1">
              <a:defRPr kumimoji="1" lang="ko-KR" sz="380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1" hangingPunct="1">
              <a:spcBef>
                <a:spcPts val="0"/>
              </a:spcBef>
              <a:buNone/>
              <a:defRPr kumimoji="1" lang="ko-KR" sz="2000">
                <a:solidFill>
                  <a:schemeClr val="tx1"/>
                </a:solidFill>
              </a:defRPr>
            </a:lvl1pPr>
            <a:lvl2pPr marL="457200" indent="0" algn="ctr" eaLnBrk="1" latinLnBrk="1" hangingPunct="1">
              <a:buNone/>
            </a:lvl2pPr>
            <a:lvl3pPr marL="914400" indent="0" algn="ctr" eaLnBrk="1" latinLnBrk="1" hangingPunct="1">
              <a:buNone/>
            </a:lvl3pPr>
            <a:lvl4pPr marL="1371600" indent="0" algn="ctr" eaLnBrk="1" latinLnBrk="1" hangingPunct="1">
              <a:buNone/>
            </a:lvl4pPr>
            <a:lvl5pPr marL="1828800" indent="0" algn="ctr" eaLnBrk="1" latinLnBrk="1" hangingPunct="1">
              <a:buNone/>
            </a:lvl5pPr>
            <a:lvl6pPr marL="2286000" indent="0" algn="ctr" eaLnBrk="1" latinLnBrk="1" hangingPunct="1">
              <a:buNone/>
            </a:lvl6pPr>
            <a:lvl7pPr marL="2743200" indent="0" algn="ctr" eaLnBrk="1" latinLnBrk="1" hangingPunct="1">
              <a:buNone/>
            </a:lvl7pPr>
            <a:lvl8pPr marL="3200400" indent="0" algn="ctr" eaLnBrk="1" latinLnBrk="1" hangingPunct="1">
              <a:buNone/>
            </a:lvl8pPr>
            <a:lvl9pPr marL="3657600" indent="0" algn="ctr" eaLnBrk="1" latinLnBrk="1" hangingPunct="1">
              <a:buNone/>
            </a:lvl9pPr>
            <a:extLst/>
          </a:lstStyle>
          <a:p>
            <a:pPr eaLnBrk="1" latinLnBrk="1" hangingPunct="1"/>
            <a:r>
              <a:rPr lang="ko-KR" altLang="en-US" smtClean="0"/>
              <a:t>마스터 부제목 스타일 편집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1" hangingPunct="1">
              <a:buNone/>
              <a:defRPr kumimoji="1" lang="ko-KR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1" hangingPunct="1">
              <a:buNone/>
              <a:defRPr kumimoji="1" lang="ko-KR" sz="2000">
                <a:solidFill>
                  <a:schemeClr val="tx2"/>
                </a:solidFill>
              </a:defRPr>
            </a:lvl1pPr>
            <a:lvl2pPr eaLnBrk="1" latinLnBrk="1" hangingPunct="1">
              <a:buNone/>
              <a:defRPr kumimoji="1" lang="ko-K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1" hangingPunct="1">
              <a:buNone/>
              <a:defRPr kumimoji="1" lang="ko-K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1" hangingPunct="1">
              <a:buNone/>
              <a:defRPr kumimoji="1" lang="ko-K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1" hangingPunct="1">
              <a:buNone/>
              <a:defRPr kumimoji="1" lang="ko-K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1" hangingPunct="1">
              <a:buFontTx/>
              <a:buNone/>
              <a:defRPr kumimoji="1" lang="ko-KR" sz="2000"/>
            </a:lvl1pPr>
            <a:lvl2pPr eaLnBrk="1" latinLnBrk="1" hangingPunct="1">
              <a:defRPr kumimoji="1" lang="ko-KR" sz="2400"/>
            </a:lvl2pPr>
            <a:lvl3pPr eaLnBrk="1" latinLnBrk="1" hangingPunct="1">
              <a:defRPr kumimoji="1" lang="ko-KR" sz="2000"/>
            </a:lvl3pPr>
            <a:lvl4pPr eaLnBrk="1" latinLnBrk="1" hangingPunct="1">
              <a:defRPr kumimoji="1" lang="ko-KR" sz="1800"/>
            </a:lvl4pPr>
            <a:lvl5pPr eaLnBrk="1" latinLnBrk="1" hangingPunct="1">
              <a:defRPr kumimoji="1" lang="ko-KR" sz="18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1" hangingPunct="1">
              <a:defRPr kumimoji="1" lang="ko-KR" sz="2800"/>
            </a:lvl1pPr>
            <a:lvl2pPr eaLnBrk="1" latinLnBrk="1" hangingPunct="1">
              <a:defRPr kumimoji="1" lang="ko-KR" sz="2400"/>
            </a:lvl2pPr>
            <a:lvl3pPr eaLnBrk="1" latinLnBrk="1" hangingPunct="1">
              <a:defRPr kumimoji="1" lang="ko-KR" sz="2000"/>
            </a:lvl3pPr>
            <a:lvl4pPr eaLnBrk="1" latinLnBrk="1" hangingPunct="1">
              <a:defRPr kumimoji="1" lang="ko-KR" sz="1800"/>
            </a:lvl4pPr>
            <a:lvl5pPr eaLnBrk="1" latinLnBrk="1" hangingPunct="1">
              <a:defRPr kumimoji="1" lang="ko-KR" sz="18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1" hangingPunct="1">
              <a:defRPr kumimoji="1" lang="ko-KR" sz="400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1" hangingPunct="1">
              <a:buNone/>
              <a:defRPr kumimoji="1" lang="ko-KR" sz="2400" b="1">
                <a:solidFill>
                  <a:schemeClr val="accent2"/>
                </a:solidFill>
              </a:defRPr>
            </a:lvl1pPr>
            <a:lvl2pPr eaLnBrk="1" latinLnBrk="1" hangingPunct="1">
              <a:buNone/>
              <a:defRPr kumimoji="1" lang="ko-KR" sz="2000" b="1"/>
            </a:lvl2pPr>
            <a:lvl3pPr eaLnBrk="1" latinLnBrk="1" hangingPunct="1">
              <a:buNone/>
              <a:defRPr kumimoji="1" lang="ko-KR" sz="1800" b="1"/>
            </a:lvl3pPr>
            <a:lvl4pPr eaLnBrk="1" latinLnBrk="1" hangingPunct="1">
              <a:buNone/>
              <a:defRPr kumimoji="1" lang="ko-KR" sz="1600" b="1"/>
            </a:lvl4pPr>
            <a:lvl5pPr eaLnBrk="1" latinLnBrk="1" hangingPunct="1">
              <a:buNone/>
              <a:defRPr kumimoji="1" lang="ko-KR" sz="1600" b="1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1" hangingPunct="1">
              <a:buNone/>
              <a:defRPr kumimoji="1" lang="ko-KR" sz="2400" b="1">
                <a:solidFill>
                  <a:schemeClr val="accent2"/>
                </a:solidFill>
              </a:defRPr>
            </a:lvl1pPr>
            <a:lvl2pPr eaLnBrk="1" latinLnBrk="1" hangingPunct="1">
              <a:buNone/>
              <a:defRPr kumimoji="1" lang="ko-KR" sz="2000" b="1"/>
            </a:lvl2pPr>
            <a:lvl3pPr eaLnBrk="1" latinLnBrk="1" hangingPunct="1">
              <a:buNone/>
              <a:defRPr kumimoji="1" lang="ko-KR" sz="1800" b="1"/>
            </a:lvl3pPr>
            <a:lvl4pPr eaLnBrk="1" latinLnBrk="1" hangingPunct="1">
              <a:buNone/>
              <a:defRPr kumimoji="1" lang="ko-KR" sz="1600" b="1"/>
            </a:lvl4pPr>
            <a:lvl5pPr eaLnBrk="1" latinLnBrk="1" hangingPunct="1">
              <a:buNone/>
              <a:defRPr kumimoji="1" lang="ko-KR" sz="1600" b="1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1" hangingPunct="1">
              <a:defRPr kumimoji="1" lang="ko-KR" sz="2400"/>
            </a:lvl1pPr>
            <a:lvl2pPr eaLnBrk="1" latinLnBrk="1" hangingPunct="1">
              <a:defRPr kumimoji="1" lang="ko-KR" sz="2000"/>
            </a:lvl2pPr>
            <a:lvl3pPr eaLnBrk="1" latinLnBrk="1" hangingPunct="1">
              <a:defRPr kumimoji="1" lang="ko-KR" sz="1800"/>
            </a:lvl3pPr>
            <a:lvl4pPr eaLnBrk="1" latinLnBrk="1" hangingPunct="1">
              <a:defRPr kumimoji="1" lang="ko-KR" sz="1600"/>
            </a:lvl4pPr>
            <a:lvl5pPr eaLnBrk="1" latinLnBrk="1" hangingPunct="1">
              <a:defRPr kumimoji="1" lang="ko-KR" sz="16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1" hangingPunct="1">
              <a:defRPr kumimoji="1" lang="ko-KR" sz="2400"/>
            </a:lvl1pPr>
            <a:lvl2pPr eaLnBrk="1" latinLnBrk="1" hangingPunct="1">
              <a:defRPr kumimoji="1" lang="ko-KR" sz="2000"/>
            </a:lvl2pPr>
            <a:lvl3pPr eaLnBrk="1" latinLnBrk="1" hangingPunct="1">
              <a:defRPr kumimoji="1" lang="ko-KR" sz="1800"/>
            </a:lvl3pPr>
            <a:lvl4pPr eaLnBrk="1" latinLnBrk="1" hangingPunct="1">
              <a:defRPr kumimoji="1" lang="ko-KR" sz="1600"/>
            </a:lvl4pPr>
            <a:lvl5pPr eaLnBrk="1" latinLnBrk="1" hangingPunct="1">
              <a:defRPr kumimoji="1" lang="ko-KR" sz="16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1" hangingPunct="1">
              <a:defRPr kumimoji="1" lang="ko-KR" sz="4000" cap="none" baseline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내용(캡션 포함)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1" hangingPunct="1">
              <a:buNone/>
              <a:defRPr kumimoji="1" lang="ko-KR" sz="3600" b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1" hangingPunct="1">
              <a:buNone/>
              <a:defRPr kumimoji="1" lang="ko-KR" sz="1800"/>
            </a:lvl1pPr>
            <a:lvl2pPr eaLnBrk="1" latinLnBrk="1" hangingPunct="1">
              <a:buNone/>
              <a:defRPr kumimoji="1" lang="ko-KR" sz="1200"/>
            </a:lvl2pPr>
            <a:lvl3pPr eaLnBrk="1" latinLnBrk="1" hangingPunct="1">
              <a:buNone/>
              <a:defRPr kumimoji="1" lang="ko-KR" sz="1000"/>
            </a:lvl3pPr>
            <a:lvl4pPr eaLnBrk="1" latinLnBrk="1" hangingPunct="1">
              <a:buNone/>
              <a:defRPr kumimoji="1" lang="ko-KR" sz="900"/>
            </a:lvl4pPr>
            <a:lvl5pPr eaLnBrk="1" latinLnBrk="1" hangingPunct="1">
              <a:buNone/>
              <a:defRPr kumimoji="1" lang="ko-KR" sz="9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1" hangingPunct="1">
              <a:defRPr kumimoji="1" lang="ko-KR" sz="3200"/>
            </a:lvl1pPr>
            <a:lvl2pPr eaLnBrk="1" latinLnBrk="1" hangingPunct="1">
              <a:defRPr kumimoji="1" lang="ko-KR" sz="2800"/>
            </a:lvl2pPr>
            <a:lvl3pPr eaLnBrk="1" latinLnBrk="1" hangingPunct="1">
              <a:defRPr kumimoji="1" lang="ko-KR" sz="2400"/>
            </a:lvl3pPr>
            <a:lvl4pPr eaLnBrk="1" latinLnBrk="1" hangingPunct="1">
              <a:defRPr kumimoji="1" lang="ko-KR" sz="2000"/>
            </a:lvl4pPr>
            <a:lvl5pPr eaLnBrk="1" latinLnBrk="1" hangingPunct="1">
              <a:defRPr kumimoji="1" lang="ko-KR" sz="20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그림(캡션 포함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1" hangingPunct="1">
              <a:buNone/>
              <a:defRPr kumimoji="1" lang="ko-KR" sz="2100" b="0"/>
            </a:lvl1pPr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1" hangingPunct="1">
              <a:buNone/>
              <a:defRPr kumimoji="1" lang="ko-KR" sz="3200"/>
            </a:lvl1pPr>
            <a:extLst/>
          </a:lstStyle>
          <a:p>
            <a:r>
              <a:rPr kumimoji="1" lang="ko-KR" altLang="en-US" smtClean="0"/>
              <a:t>그림을 추가하려면 아이콘을 클릭하십시오</a:t>
            </a:r>
            <a:endParaRPr kumimoji="1" lang="ko-K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1" hangingPunct="1">
              <a:spcBef>
                <a:spcPts val="0"/>
              </a:spcBef>
              <a:buNone/>
              <a:defRPr kumimoji="1" lang="ko-KR" sz="1400">
                <a:solidFill>
                  <a:srgbClr val="FFFFFF"/>
                </a:solidFill>
              </a:defRPr>
            </a:lvl1pPr>
            <a:lvl2pPr eaLnBrk="1" latinLnBrk="1" hangingPunct="1">
              <a:defRPr kumimoji="1" lang="ko-KR" sz="1200"/>
            </a:lvl2pPr>
            <a:lvl3pPr eaLnBrk="1" latinLnBrk="1" hangingPunct="1">
              <a:defRPr kumimoji="1" lang="ko-KR" sz="1000"/>
            </a:lvl3pPr>
            <a:lvl4pPr eaLnBrk="1" latinLnBrk="1" hangingPunct="1">
              <a:defRPr kumimoji="1" lang="ko-KR" sz="900"/>
            </a:lvl4pPr>
            <a:lvl5pPr eaLnBrk="1" latinLnBrk="1" hangingPunct="1">
              <a:defRPr kumimoji="1" lang="ko-KR" sz="900"/>
            </a:lvl5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2006/6/30</a:t>
            </a:r>
            <a:endParaRPr kumimoji="1" 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1" 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1" hangingPunct="1"/>
            <a:r>
              <a:rPr kumimoji="1" lang="ko-KR" altLang="en-US" smtClean="0"/>
              <a:t>마스터 제목 스타일 편집</a:t>
            </a:r>
            <a:endParaRPr kumimoji="1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1" hangingPunct="1"/>
            <a:r>
              <a:rPr kumimoji="1"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kumimoji="1" lang="ko-KR" altLang="en-US" smtClean="0"/>
              <a:t>둘째 수준</a:t>
            </a:r>
          </a:p>
          <a:p>
            <a:pPr lvl="2" eaLnBrk="1" latinLnBrk="1" hangingPunct="1"/>
            <a:r>
              <a:rPr kumimoji="1" lang="ko-KR" altLang="en-US" smtClean="0"/>
              <a:t>셋째 수준</a:t>
            </a:r>
          </a:p>
          <a:p>
            <a:pPr lvl="3" eaLnBrk="1" latinLnBrk="1" hangingPunct="1"/>
            <a:r>
              <a:rPr kumimoji="1" lang="ko-KR" altLang="en-US" smtClean="0"/>
              <a:t>넷째 수준</a:t>
            </a:r>
          </a:p>
          <a:p>
            <a:pPr lvl="4" eaLnBrk="1" latinLnBrk="1" hangingPunct="1"/>
            <a:r>
              <a:rPr kumimoji="1" lang="ko-KR" altLang="en-US" smtClean="0"/>
              <a:t>다섯째 수준</a:t>
            </a:r>
            <a:endParaRPr kumimoji="1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1" hangingPunct="1">
              <a:defRPr kumimoji="1" lang="ko-KR" sz="1100">
                <a:solidFill>
                  <a:schemeClr val="tx2"/>
                </a:solidFill>
              </a:defRPr>
            </a:lvl1pPr>
            <a:extLst/>
          </a:lstStyle>
          <a:p>
            <a:r>
              <a:rPr kumimoji="1" lang="en-US" altLang="ko-KR" smtClean="0">
                <a:solidFill>
                  <a:schemeClr val="tx2"/>
                </a:solidFill>
              </a:rPr>
              <a:t>2006/6/30</a:t>
            </a:r>
            <a:endParaRPr kumimoji="1" lang="ko-KR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1" hangingPunct="1">
              <a:defRPr kumimoji="1" lang="ko-KR" sz="1100">
                <a:solidFill>
                  <a:schemeClr val="tx2"/>
                </a:solidFill>
              </a:defRPr>
            </a:lvl1pPr>
            <a:extLst/>
          </a:lstStyle>
          <a:p>
            <a:pPr algn="r" latinLnBrk="1"/>
            <a:r>
              <a:rPr kumimoji="1" lang="ko-KR" altLang="en-US" sz="1100" smtClean="0">
                <a:solidFill>
                  <a:schemeClr val="tx2"/>
                </a:solidFill>
              </a:rPr>
              <a:t>공학입문설계          </a:t>
            </a:r>
            <a:r>
              <a:rPr kumimoji="1" lang="en-US" altLang="ko-KR" sz="1100" smtClean="0">
                <a:solidFill>
                  <a:schemeClr val="tx2"/>
                </a:solidFill>
              </a:rPr>
              <a:t>http://electoy.tistory.com</a:t>
            </a:r>
            <a:endParaRPr kumimoji="1" lang="ko-KR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1" hangingPunct="1">
              <a:defRPr kumimoji="1" lang="ko-KR" sz="1200">
                <a:solidFill>
                  <a:schemeClr val="tx2"/>
                </a:solidFill>
              </a:defRPr>
            </a:lvl1pPr>
            <a:extLst/>
          </a:lstStyle>
          <a:p>
            <a:pPr algn="l" latinLnBrk="1"/>
            <a:fld id="{72AC53DF-4216-466D-99A7-94400E6C2A25}" type="slidenum">
              <a:rPr kumimoji="1" lang="ko-KR" sz="1200">
                <a:solidFill>
                  <a:schemeClr val="tx2"/>
                </a:solidFill>
              </a:rPr>
              <a:pPr algn="l" latinLnBrk="1"/>
              <a:t>‹#›</a:t>
            </a:fld>
            <a:endParaRPr kumimoji="1" lang="ko-KR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dt="0"/>
  <p:txStyles>
    <p:titleStyle>
      <a:lvl1pPr algn="l" rtl="0" eaLnBrk="1" latinLnBrk="1" hangingPunct="1">
        <a:spcBef>
          <a:spcPct val="0"/>
        </a:spcBef>
        <a:buNone/>
        <a:defRPr kumimoji="1" lang="ko-KR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SzPct val="95000"/>
        <a:buFont typeface="Wingdings"/>
        <a:buChar char=""/>
        <a:defRPr kumimoji="1" lang="ko-KR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lang="ko-K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1" lang="ko-K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1" lang="ko-KR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ko-K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ko-KR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1" lang="ko-K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6" name="제목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smtClean="0"/>
              <a:t>기술문서 작성</a:t>
            </a:r>
            <a:endParaRPr lang="ko-KR" altLang="en-US" dirty="0"/>
          </a:p>
        </p:txBody>
      </p:sp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altLang="en-US" smtClean="0"/>
              <a:t>공학입문 설계      열번째 시간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기술문서의 </a:t>
            </a:r>
            <a:r>
              <a:rPr altLang="en-US" smtClean="0"/>
              <a:t>종류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en-US" altLang="en-US" dirty="0" smtClean="0"/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altLang="en-US" smtClean="0"/>
              <a:t>프로젝트 </a:t>
            </a:r>
            <a:r>
              <a:rPr altLang="en-US" smtClean="0"/>
              <a:t>제안서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altLang="en-US" smtClean="0"/>
              <a:t>설계서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altLang="en-US" smtClean="0"/>
              <a:t>시방서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altLang="en-US" smtClean="0"/>
              <a:t>계약서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altLang="en-US" smtClean="0"/>
              <a:t>연구계획서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altLang="en-US" smtClean="0"/>
              <a:t>연구 보고서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altLang="en-US" smtClean="0"/>
              <a:t>논문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altLang="en-US" smtClean="0"/>
              <a:t>기술발표문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altLang="en-US" smtClean="0"/>
              <a:t>제품 사용 설명서</a:t>
            </a:r>
            <a:r>
              <a:rPr lang="en-US" altLang="ko-KR" dirty="0" smtClean="0"/>
              <a:t>(</a:t>
            </a:r>
            <a:r>
              <a:rPr altLang="en-US" smtClean="0"/>
              <a:t>매뉴얼</a:t>
            </a:r>
            <a:r>
              <a:rPr lang="en-US" altLang="ko-KR" dirty="0" smtClean="0"/>
              <a:t>)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altLang="en-US" smtClean="0"/>
              <a:t>광고 및 </a:t>
            </a:r>
            <a:r>
              <a:rPr altLang="en-US" smtClean="0"/>
              <a:t>기타</a:t>
            </a:r>
            <a:endParaRPr altLang="en-US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pic>
        <p:nvPicPr>
          <p:cNvPr id="1027" name="Picture 3" descr="C:\Documents and Settings\eventia\Local Settings\Temporary Internet Files\Content.IE5\UXJNMCX8\MPj0422458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8754" y="1600200"/>
            <a:ext cx="359336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기술문서 작성시 고려사항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361950" indent="-361950">
              <a:lnSpc>
                <a:spcPct val="120000"/>
              </a:lnSpc>
            </a:pPr>
            <a:r>
              <a:rPr altLang="en-US" smtClean="0">
                <a:solidFill>
                  <a:srgbClr val="660066"/>
                </a:solidFill>
              </a:rPr>
              <a:t>뚜렷함</a:t>
            </a:r>
            <a:r>
              <a:rPr lang="en-US" altLang="ko-KR" dirty="0" smtClean="0"/>
              <a:t>: </a:t>
            </a:r>
            <a:r>
              <a:rPr altLang="en-US" smtClean="0"/>
              <a:t>애매모호하지 않고 의심의 여지를 남겨서는 안됨</a:t>
            </a:r>
          </a:p>
          <a:p>
            <a:pPr marL="361950" indent="-361950">
              <a:lnSpc>
                <a:spcPct val="120000"/>
              </a:lnSpc>
            </a:pPr>
            <a:r>
              <a:rPr altLang="en-US" smtClean="0">
                <a:solidFill>
                  <a:srgbClr val="660066"/>
                </a:solidFill>
              </a:rPr>
              <a:t>간결성</a:t>
            </a:r>
            <a:r>
              <a:rPr lang="en-US" altLang="ko-KR" dirty="0" smtClean="0"/>
              <a:t>: </a:t>
            </a:r>
            <a:r>
              <a:rPr altLang="en-US" smtClean="0"/>
              <a:t>내용이 분명하지 않은 장황한 내용은 피해야 한다</a:t>
            </a:r>
            <a:r>
              <a:rPr lang="en-US" altLang="ko-KR" dirty="0" smtClean="0"/>
              <a:t>.</a:t>
            </a:r>
          </a:p>
          <a:p>
            <a:pPr marL="361950" indent="-361950">
              <a:lnSpc>
                <a:spcPct val="120000"/>
              </a:lnSpc>
            </a:pPr>
            <a:r>
              <a:rPr altLang="en-US" smtClean="0">
                <a:solidFill>
                  <a:srgbClr val="660066"/>
                </a:solidFill>
              </a:rPr>
              <a:t>정확성과 정밀성</a:t>
            </a:r>
            <a:r>
              <a:rPr lang="en-US" altLang="ko-KR" dirty="0" smtClean="0"/>
              <a:t>: </a:t>
            </a:r>
            <a:r>
              <a:rPr altLang="en-US" smtClean="0"/>
              <a:t>정확성은 정확한 정보의 제공</a:t>
            </a:r>
            <a:r>
              <a:rPr lang="en-US" altLang="ko-KR" dirty="0" smtClean="0"/>
              <a:t>, </a:t>
            </a:r>
            <a:r>
              <a:rPr altLang="en-US" smtClean="0"/>
              <a:t>정밀성은    정보의 불확실성 수준</a:t>
            </a:r>
          </a:p>
          <a:p>
            <a:pPr marL="361950" indent="-361950">
              <a:lnSpc>
                <a:spcPct val="120000"/>
              </a:lnSpc>
            </a:pPr>
            <a:r>
              <a:rPr altLang="en-US" smtClean="0">
                <a:solidFill>
                  <a:srgbClr val="660066"/>
                </a:solidFill>
              </a:rPr>
              <a:t>주도 면밀함과 논리적 구성</a:t>
            </a:r>
            <a:r>
              <a:rPr lang="en-US" altLang="ko-KR" dirty="0" smtClean="0"/>
              <a:t>: </a:t>
            </a:r>
            <a:r>
              <a:rPr altLang="en-US" smtClean="0"/>
              <a:t>작성하기가 용이한 서식으로 필요한 모든 정보를 포함</a:t>
            </a:r>
          </a:p>
          <a:p>
            <a:pPr marL="361950" indent="-361950">
              <a:lnSpc>
                <a:spcPct val="120000"/>
              </a:lnSpc>
            </a:pPr>
            <a:r>
              <a:rPr altLang="en-US" smtClean="0">
                <a:solidFill>
                  <a:srgbClr val="660066"/>
                </a:solidFill>
              </a:rPr>
              <a:t>청중에 초점</a:t>
            </a:r>
            <a:r>
              <a:rPr lang="en-US" altLang="ko-KR" dirty="0" smtClean="0"/>
              <a:t>: </a:t>
            </a:r>
            <a:r>
              <a:rPr altLang="en-US" smtClean="0"/>
              <a:t>정보의 사용자에 맞게</a:t>
            </a:r>
          </a:p>
          <a:p>
            <a:pPr marL="361950" indent="-361950">
              <a:lnSpc>
                <a:spcPct val="120000"/>
              </a:lnSpc>
            </a:pPr>
            <a:r>
              <a:rPr altLang="en-US" smtClean="0">
                <a:solidFill>
                  <a:srgbClr val="660066"/>
                </a:solidFill>
              </a:rPr>
              <a:t>신뢰성</a:t>
            </a:r>
            <a:r>
              <a:rPr lang="en-US" altLang="ko-KR" dirty="0" smtClean="0"/>
              <a:t>: </a:t>
            </a:r>
            <a:r>
              <a:rPr altLang="en-US" smtClean="0"/>
              <a:t>개념이 시험을 거쳐 입증된 것임을 알림</a:t>
            </a:r>
            <a:r>
              <a:rPr lang="en-US" altLang="ko-KR" dirty="0" smtClean="0"/>
              <a:t>, </a:t>
            </a:r>
            <a:r>
              <a:rPr altLang="en-US" smtClean="0"/>
              <a:t>아이디어의 연구</a:t>
            </a:r>
            <a:r>
              <a:rPr lang="en-US" altLang="ko-KR" dirty="0" smtClean="0"/>
              <a:t>, </a:t>
            </a:r>
            <a:r>
              <a:rPr altLang="en-US" smtClean="0"/>
              <a:t>분석</a:t>
            </a:r>
            <a:r>
              <a:rPr lang="en-US" altLang="ko-KR" dirty="0" smtClean="0"/>
              <a:t>, </a:t>
            </a:r>
            <a:r>
              <a:rPr altLang="en-US" smtClean="0"/>
              <a:t>종합</a:t>
            </a:r>
            <a:r>
              <a:rPr lang="en-US" altLang="ko-KR" dirty="0" smtClean="0"/>
              <a:t>, </a:t>
            </a:r>
            <a:r>
              <a:rPr altLang="en-US" smtClean="0"/>
              <a:t>시험</a:t>
            </a:r>
          </a:p>
          <a:p>
            <a:pPr marL="361950" indent="-361950">
              <a:lnSpc>
                <a:spcPct val="120000"/>
              </a:lnSpc>
            </a:pPr>
            <a:r>
              <a:rPr altLang="en-US" smtClean="0">
                <a:solidFill>
                  <a:srgbClr val="660066"/>
                </a:solidFill>
              </a:rPr>
              <a:t>시기의 적절성</a:t>
            </a:r>
            <a:r>
              <a:rPr lang="en-US" altLang="ko-KR" dirty="0" smtClean="0"/>
              <a:t>: </a:t>
            </a:r>
            <a:r>
              <a:rPr altLang="en-US" smtClean="0"/>
              <a:t>제품 사용 또는 프로젝트 준공 일정에 맞춤</a:t>
            </a:r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pic>
        <p:nvPicPr>
          <p:cNvPr id="2054" name="Picture 6" descr="C:\Documents and Settings\eventia\Local Settings\Temporary Internet Files\Content.IE5\HPZPKZ1Z\MPj0423065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643050"/>
            <a:ext cx="4038600" cy="40072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57200" y="209550"/>
            <a:ext cx="8229600" cy="1295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한국의 이공계 글 잘 쓰기 요령 </a:t>
            </a:r>
            <a:br>
              <a:rPr kumimoji="1" lang="ko-KR" altLang="en-US" sz="4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1" lang="en-US" altLang="ko-KR" sz="2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1" lang="ko-KR" altLang="en-US" sz="2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출처</a:t>
            </a:r>
            <a:r>
              <a:rPr kumimoji="1" lang="en-US" altLang="ko-KR" sz="2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1" lang="ko-KR" altLang="en-US" sz="2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한국의 이공계는 글쓰기가 두렵다</a:t>
            </a:r>
            <a:r>
              <a:rPr kumimoji="1" lang="en-US" altLang="ko-KR" sz="2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1" lang="ko-KR" altLang="en-US" sz="2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임재춘 저</a:t>
            </a:r>
            <a:r>
              <a:rPr kumimoji="1" lang="en-US" altLang="ko-KR" sz="2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1" lang="ko-KR" altLang="en-US" sz="2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마이넌</a:t>
            </a:r>
            <a:r>
              <a:rPr kumimoji="1" lang="en-US" altLang="ko-KR" sz="2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2003</a:t>
            </a:r>
            <a:r>
              <a:rPr kumimoji="1" lang="ko-KR" altLang="en-US" sz="2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년</a:t>
            </a:r>
            <a:r>
              <a:rPr kumimoji="1" lang="en-US" altLang="ko-KR" sz="2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1" lang="ko-KR" altLang="en-US" sz="40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바닥글 개체 틀 4"/>
          <p:cNvSpPr txBox="1">
            <a:spLocks/>
          </p:cNvSpPr>
          <p:nvPr/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공학입문설계          </a:t>
            </a:r>
            <a:r>
              <a:rPr kumimoji="1" lang="en-US" altLang="ko-KR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http://electoy.tistory.com</a:t>
            </a:r>
            <a:endParaRPr kumimoji="1" lang="ko-KR" sz="11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Group 3"/>
          <p:cNvGraphicFramePr>
            <a:graphicFrameLocks/>
          </p:cNvGraphicFramePr>
          <p:nvPr/>
        </p:nvGraphicFramePr>
        <p:xfrm>
          <a:off x="500034" y="1759568"/>
          <a:ext cx="8208963" cy="4587613"/>
        </p:xfrm>
        <a:graphic>
          <a:graphicData uri="http://schemas.openxmlformats.org/drawingml/2006/table">
            <a:tbl>
              <a:tblPr/>
              <a:tblGrid>
                <a:gridCol w="2428892"/>
                <a:gridCol w="5780071"/>
              </a:tblGrid>
              <a:tr h="69035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읽는 사람의 대상과 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수준에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따라 다르게 작성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실무자와 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결재권자는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관심부터 다르다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175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자신의 박식이나 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고생의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언급은 자제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상대가 원하는 정보만을 치밀하게 구성하여 흥미를 유지하면서 정보를 제공해야 한다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1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내용이 꼬리를 물고 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물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흐르듯 해야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독자는 나름대로 생각의 흐름을 만들어 냄과 동시에 다음에 어떤 내용이 전개되리라는 기대를 가지고 있다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3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표현에 맞는 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어휘는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하나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표현에 맞는 정확한 어휘를 찾아내도록 노력해야 한다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1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문장은 하나의 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개념만을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담아야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어휘를 합치면 글의 기본형이 되는데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문장은 되도록 하나의 개념만을 담아야 한다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9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접속사와 조사를 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신호체계로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활용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접속사와 조사 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하나만 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잘못 사용해도 글이 혼란스럽게 된다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3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주요 내용이 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한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눈에 파악돼야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현대인은 바쁘고 읽어야 할 글도 많아 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선택적으로 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읽는다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eventia\Local Settings\Temporary Internet Files\Content.IE5\9LYINNBU\MPj0387603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86" y="1071546"/>
            <a:ext cx="2609088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글쓰기의 왕도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altLang="en-US" smtClean="0"/>
              <a:t>많이 읽어라</a:t>
            </a:r>
            <a:r>
              <a:rPr lang="en-US" altLang="ko-KR" dirty="0" smtClean="0"/>
              <a:t>.</a:t>
            </a:r>
            <a:endParaRPr lang="en-US" altLang="en-US" dirty="0" smtClean="0"/>
          </a:p>
          <a:p>
            <a:pPr marL="582930" indent="-514350">
              <a:buFont typeface="+mj-lt"/>
              <a:buAutoNum type="arabicPeriod"/>
            </a:pPr>
            <a:r>
              <a:rPr altLang="en-US" smtClean="0"/>
              <a:t>많이 생각하라</a:t>
            </a:r>
            <a:r>
              <a:rPr lang="en-US" altLang="ko-KR" dirty="0" smtClean="0"/>
              <a:t>.</a:t>
            </a:r>
          </a:p>
          <a:p>
            <a:pPr marL="582930" indent="-514350">
              <a:buFont typeface="+mj-lt"/>
              <a:buAutoNum type="arabicPeriod"/>
            </a:pPr>
            <a:r>
              <a:rPr altLang="en-US" smtClean="0"/>
              <a:t>짧게 자주 써라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  <p:pic>
        <p:nvPicPr>
          <p:cNvPr id="3076" name="Picture 4" descr="C:\Documents and Settings\eventia\Local Settings\Temporary Internet Files\Content.IE5\VAV3RKWL\MPj0411806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643314"/>
            <a:ext cx="2714644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7" name="Picture 5" descr="C:\Documents and Settings\eventia\Local Settings\Temporary Internet Files\Content.IE5\HPZPKZ1Z\MPj030964200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3214686"/>
            <a:ext cx="3657600" cy="26090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ko-KR" altLang="en-US" smtClean="0"/>
              <a:t>공학입문설계          </a:t>
            </a:r>
            <a:r>
              <a:rPr kumimoji="1" lang="en-US" altLang="ko-KR" smtClean="0"/>
              <a:t>http://electoy.tistory.com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255</Words>
  <PresentationFormat>화면 슬라이드 쇼(4:3)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IntroducingPowerPoint2007</vt:lpstr>
      <vt:lpstr>기술문서 작성</vt:lpstr>
      <vt:lpstr>기술문서의 종류</vt:lpstr>
      <vt:lpstr>기술문서 작성시 고려사항</vt:lpstr>
      <vt:lpstr>슬라이드 4</vt:lpstr>
      <vt:lpstr>글쓰기의 왕도</vt:lpstr>
      <vt:lpstr>슬라이드 6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2008-03-06T19:05:40Z</dcterms:created>
  <dcterms:modified xsi:type="dcterms:W3CDTF">2008-03-18T12:50:52Z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1042</vt:i4>
  </property>
  <property fmtid="{D5CDD505-2E9C-101B-9397-08002B2CF9AE}" pid="3" name="_Version">
    <vt:lpwstr>12.0.4518</vt:lpwstr>
  </property>
</Properties>
</file>