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4" r:id="rId1"/>
  </p:sldMasterIdLst>
  <p:notesMasterIdLst>
    <p:notesMasterId r:id="rId58"/>
  </p:notesMasterIdLst>
  <p:handoutMasterIdLst>
    <p:handoutMasterId r:id="rId59"/>
  </p:handoutMasterIdLst>
  <p:sldIdLst>
    <p:sldId id="507" r:id="rId2"/>
    <p:sldId id="454" r:id="rId3"/>
    <p:sldId id="520" r:id="rId4"/>
    <p:sldId id="513" r:id="rId5"/>
    <p:sldId id="521" r:id="rId6"/>
    <p:sldId id="577" r:id="rId7"/>
    <p:sldId id="524" r:id="rId8"/>
    <p:sldId id="583" r:id="rId9"/>
    <p:sldId id="584" r:id="rId10"/>
    <p:sldId id="585" r:id="rId11"/>
    <p:sldId id="582" r:id="rId12"/>
    <p:sldId id="578" r:id="rId13"/>
    <p:sldId id="579" r:id="rId14"/>
    <p:sldId id="580" r:id="rId15"/>
    <p:sldId id="581" r:id="rId16"/>
    <p:sldId id="537" r:id="rId17"/>
    <p:sldId id="586" r:id="rId18"/>
    <p:sldId id="610" r:id="rId19"/>
    <p:sldId id="514" r:id="rId20"/>
    <p:sldId id="528" r:id="rId21"/>
    <p:sldId id="552" r:id="rId22"/>
    <p:sldId id="554" r:id="rId23"/>
    <p:sldId id="589" r:id="rId24"/>
    <p:sldId id="588" r:id="rId25"/>
    <p:sldId id="591" r:id="rId26"/>
    <p:sldId id="590" r:id="rId27"/>
    <p:sldId id="592" r:id="rId28"/>
    <p:sldId id="587" r:id="rId29"/>
    <p:sldId id="553" r:id="rId30"/>
    <p:sldId id="593" r:id="rId31"/>
    <p:sldId id="594" r:id="rId32"/>
    <p:sldId id="595" r:id="rId33"/>
    <p:sldId id="556" r:id="rId34"/>
    <p:sldId id="596" r:id="rId35"/>
    <p:sldId id="597" r:id="rId36"/>
    <p:sldId id="518" r:id="rId37"/>
    <p:sldId id="515" r:id="rId38"/>
    <p:sldId id="599" r:id="rId39"/>
    <p:sldId id="523" r:id="rId40"/>
    <p:sldId id="598" r:id="rId41"/>
    <p:sldId id="572" r:id="rId42"/>
    <p:sldId id="600" r:id="rId43"/>
    <p:sldId id="570" r:id="rId44"/>
    <p:sldId id="601" r:id="rId45"/>
    <p:sldId id="602" r:id="rId46"/>
    <p:sldId id="603" r:id="rId47"/>
    <p:sldId id="604" r:id="rId48"/>
    <p:sldId id="571" r:id="rId49"/>
    <p:sldId id="605" r:id="rId50"/>
    <p:sldId id="606" r:id="rId51"/>
    <p:sldId id="607" r:id="rId52"/>
    <p:sldId id="534" r:id="rId53"/>
    <p:sldId id="576" r:id="rId54"/>
    <p:sldId id="568" r:id="rId55"/>
    <p:sldId id="569" r:id="rId56"/>
    <p:sldId id="613" r:id="rId57"/>
  </p:sldIdLst>
  <p:sldSz cx="9144000" cy="6858000" type="screen4x3"/>
  <p:notesSz cx="6858000" cy="9144000"/>
  <p:defaultTextStyle>
    <a:defPPr>
      <a:defRPr lang="en-US"/>
    </a:defPPr>
    <a:lvl1pPr algn="l" defTabSz="912813" rtl="0" fontAlgn="base" latinLnBrk="1">
      <a:spcBef>
        <a:spcPct val="0"/>
      </a:spcBef>
      <a:spcAft>
        <a:spcPct val="0"/>
      </a:spcAft>
      <a:defRPr kumimoji="1" kern="1200">
        <a:solidFill>
          <a:schemeClr val="tx1"/>
        </a:solidFill>
        <a:latin typeface="굴림" pitchFamily="50" charset="-127"/>
        <a:ea typeface="-소망L"/>
        <a:cs typeface="-소망L"/>
      </a:defRPr>
    </a:lvl1pPr>
    <a:lvl2pPr marL="455613" indent="1588" algn="l" defTabSz="912813" rtl="0" fontAlgn="base" latinLnBrk="1">
      <a:spcBef>
        <a:spcPct val="0"/>
      </a:spcBef>
      <a:spcAft>
        <a:spcPct val="0"/>
      </a:spcAft>
      <a:defRPr kumimoji="1" kern="1200">
        <a:solidFill>
          <a:schemeClr val="tx1"/>
        </a:solidFill>
        <a:latin typeface="굴림" pitchFamily="50" charset="-127"/>
        <a:ea typeface="-소망L"/>
        <a:cs typeface="-소망L"/>
      </a:defRPr>
    </a:lvl2pPr>
    <a:lvl3pPr marL="912813" indent="1588" algn="l" defTabSz="912813" rtl="0" fontAlgn="base" latinLnBrk="1">
      <a:spcBef>
        <a:spcPct val="0"/>
      </a:spcBef>
      <a:spcAft>
        <a:spcPct val="0"/>
      </a:spcAft>
      <a:defRPr kumimoji="1" kern="1200">
        <a:solidFill>
          <a:schemeClr val="tx1"/>
        </a:solidFill>
        <a:latin typeface="굴림" pitchFamily="50" charset="-127"/>
        <a:ea typeface="-소망L"/>
        <a:cs typeface="-소망L"/>
      </a:defRPr>
    </a:lvl3pPr>
    <a:lvl4pPr marL="1370013" indent="1588" algn="l" defTabSz="912813" rtl="0" fontAlgn="base" latinLnBrk="1">
      <a:spcBef>
        <a:spcPct val="0"/>
      </a:spcBef>
      <a:spcAft>
        <a:spcPct val="0"/>
      </a:spcAft>
      <a:defRPr kumimoji="1" kern="1200">
        <a:solidFill>
          <a:schemeClr val="tx1"/>
        </a:solidFill>
        <a:latin typeface="굴림" pitchFamily="50" charset="-127"/>
        <a:ea typeface="-소망L"/>
        <a:cs typeface="-소망L"/>
      </a:defRPr>
    </a:lvl4pPr>
    <a:lvl5pPr marL="1827213" indent="1588" algn="l" defTabSz="912813" rtl="0" fontAlgn="base" latinLnBrk="1">
      <a:spcBef>
        <a:spcPct val="0"/>
      </a:spcBef>
      <a:spcAft>
        <a:spcPct val="0"/>
      </a:spcAft>
      <a:defRPr kumimoji="1" kern="1200">
        <a:solidFill>
          <a:schemeClr val="tx1"/>
        </a:solidFill>
        <a:latin typeface="굴림" pitchFamily="50" charset="-127"/>
        <a:ea typeface="-소망L"/>
        <a:cs typeface="-소망L"/>
      </a:defRPr>
    </a:lvl5pPr>
    <a:lvl6pPr marL="2286000" algn="l" defTabSz="914400" rtl="0" eaLnBrk="1" latinLnBrk="1" hangingPunct="1">
      <a:defRPr kumimoji="1" kern="1200">
        <a:solidFill>
          <a:schemeClr val="tx1"/>
        </a:solidFill>
        <a:latin typeface="굴림" pitchFamily="50" charset="-127"/>
        <a:ea typeface="-소망L"/>
        <a:cs typeface="-소망L"/>
      </a:defRPr>
    </a:lvl6pPr>
    <a:lvl7pPr marL="2743200" algn="l" defTabSz="914400" rtl="0" eaLnBrk="1" latinLnBrk="1" hangingPunct="1">
      <a:defRPr kumimoji="1" kern="1200">
        <a:solidFill>
          <a:schemeClr val="tx1"/>
        </a:solidFill>
        <a:latin typeface="굴림" pitchFamily="50" charset="-127"/>
        <a:ea typeface="-소망L"/>
        <a:cs typeface="-소망L"/>
      </a:defRPr>
    </a:lvl7pPr>
    <a:lvl8pPr marL="3200400" algn="l" defTabSz="914400" rtl="0" eaLnBrk="1" latinLnBrk="1" hangingPunct="1">
      <a:defRPr kumimoji="1" kern="1200">
        <a:solidFill>
          <a:schemeClr val="tx1"/>
        </a:solidFill>
        <a:latin typeface="굴림" pitchFamily="50" charset="-127"/>
        <a:ea typeface="-소망L"/>
        <a:cs typeface="-소망L"/>
      </a:defRPr>
    </a:lvl8pPr>
    <a:lvl9pPr marL="3657600" algn="l" defTabSz="914400" rtl="0" eaLnBrk="1" latinLnBrk="1" hangingPunct="1">
      <a:defRPr kumimoji="1" kern="1200">
        <a:solidFill>
          <a:schemeClr val="tx1"/>
        </a:solidFill>
        <a:latin typeface="굴림" pitchFamily="50" charset="-127"/>
        <a:ea typeface="-소망L"/>
        <a:cs typeface="-소망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C33"/>
    <a:srgbClr val="FF3300"/>
    <a:srgbClr val="FF9966"/>
    <a:srgbClr val="FFECD1"/>
    <a:srgbClr val="FFCC66"/>
    <a:srgbClr val="FFCC99"/>
    <a:srgbClr val="CCFF66"/>
    <a:srgbClr val="FFFFCC"/>
    <a:srgbClr val="000000"/>
    <a:srgbClr val="66FF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밝은 스타일 2 - 강조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20958" autoAdjust="0"/>
    <p:restoredTop sz="94660" autoAdjust="0"/>
  </p:normalViewPr>
  <p:slideViewPr>
    <p:cSldViewPr snapToGrid="0">
      <p:cViewPr>
        <p:scale>
          <a:sx n="75" d="100"/>
          <a:sy n="75" d="100"/>
        </p:scale>
        <p:origin x="-660" y="-840"/>
      </p:cViewPr>
      <p:guideLst>
        <p:guide orient="horz" pos="139"/>
        <p:guide orient="horz" pos="849"/>
        <p:guide orient="horz" pos="1589"/>
        <p:guide orient="horz" pos="3053"/>
        <p:guide orient="horz" pos="1939"/>
        <p:guide orient="horz" pos="4177"/>
        <p:guide pos="2879"/>
        <p:guide pos="232"/>
        <p:guide pos="455"/>
        <p:guide pos="5528"/>
        <p:guide pos="863"/>
        <p:guide pos="5299"/>
        <p:guide pos="975"/>
        <p:guide pos="23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258"/>
    </p:cViewPr>
  </p:sorterViewPr>
  <p:notesViewPr>
    <p:cSldViewPr snapToGrid="0">
      <p:cViewPr varScale="1">
        <p:scale>
          <a:sx n="88" d="100"/>
          <a:sy n="88" d="100"/>
        </p:scale>
        <p:origin x="-2796"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27" fontAlgn="auto" latinLnBrk="0">
              <a:spcBef>
                <a:spcPts val="0"/>
              </a:spcBef>
              <a:spcAft>
                <a:spcPts val="0"/>
              </a:spcAft>
              <a:defRPr kumimoji="0" sz="1200">
                <a:latin typeface="Arial" pitchFamily="34"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27" fontAlgn="auto" latinLnBrk="0">
              <a:spcBef>
                <a:spcPts val="0"/>
              </a:spcBef>
              <a:spcAft>
                <a:spcPts val="0"/>
              </a:spcAft>
              <a:defRPr kumimoji="0" sz="1200">
                <a:latin typeface="Arial" pitchFamily="34" charset="0"/>
                <a:ea typeface="+mn-ea"/>
                <a:cs typeface="+mn-cs"/>
              </a:defRPr>
            </a:lvl1pPr>
          </a:lstStyle>
          <a:p>
            <a:pPr>
              <a:defRPr/>
            </a:pPr>
            <a:fld id="{F4ABE303-38C0-43EE-BD92-B06896D569A4}" type="datetimeFigureOut">
              <a:rPr lang="en-US"/>
              <a:pPr>
                <a:defRPr/>
              </a:pPr>
              <a:t>7/4/2008</a:t>
            </a:fld>
            <a:endParaRPr lang="en-US" dirty="0"/>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27" fontAlgn="auto" latinLnBrk="0">
              <a:spcBef>
                <a:spcPts val="0"/>
              </a:spcBef>
              <a:spcAft>
                <a:spcPts val="0"/>
              </a:spcAft>
              <a:defRPr kumimoji="0" sz="500">
                <a:solidFill>
                  <a:srgbClr val="000000"/>
                </a:solidFill>
                <a:latin typeface="Arial" pitchFamily="34" charset="0"/>
                <a:ea typeface="+mn-ea"/>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27" fontAlgn="auto" latinLnBrk="0">
              <a:spcBef>
                <a:spcPts val="0"/>
              </a:spcBef>
              <a:spcAft>
                <a:spcPts val="0"/>
              </a:spcAft>
              <a:defRPr kumimoji="0" sz="1200">
                <a:latin typeface="Arial" pitchFamily="34" charset="0"/>
                <a:ea typeface="+mn-ea"/>
                <a:cs typeface="+mn-cs"/>
              </a:defRPr>
            </a:lvl1pPr>
          </a:lstStyle>
          <a:p>
            <a:pPr>
              <a:defRPr/>
            </a:pPr>
            <a:fld id="{CA1C1249-ED05-4F8C-801F-7CF0C36CF477}"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27" fontAlgn="auto" latinLnBrk="0">
              <a:spcBef>
                <a:spcPts val="0"/>
              </a:spcBef>
              <a:spcAft>
                <a:spcPts val="0"/>
              </a:spcAft>
              <a:defRPr kumimoji="0" sz="1200">
                <a:latin typeface="Arial" pitchFamily="34"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27" fontAlgn="auto" latinLnBrk="0">
              <a:spcBef>
                <a:spcPts val="0"/>
              </a:spcBef>
              <a:spcAft>
                <a:spcPts val="0"/>
              </a:spcAft>
              <a:defRPr kumimoji="0" sz="1200">
                <a:latin typeface="Arial" pitchFamily="34" charset="0"/>
                <a:ea typeface="+mn-ea"/>
                <a:cs typeface="+mn-cs"/>
              </a:defRPr>
            </a:lvl1pPr>
          </a:lstStyle>
          <a:p>
            <a:pPr>
              <a:defRPr/>
            </a:pPr>
            <a:fld id="{A55E75F1-F48A-448C-91C2-E4CC40E8019D}" type="datetimeFigureOut">
              <a:rPr lang="en-US"/>
              <a:pPr>
                <a:defRPr/>
              </a:pPr>
              <a:t>7/4/2008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27" fontAlgn="auto" latinLnBrk="0">
              <a:spcBef>
                <a:spcPts val="0"/>
              </a:spcBef>
              <a:spcAft>
                <a:spcPts val="0"/>
              </a:spcAft>
              <a:defRPr kumimoji="0" sz="500">
                <a:solidFill>
                  <a:srgbClr val="000000"/>
                </a:solidFill>
                <a:latin typeface="Arial" pitchFamily="34" charset="0"/>
                <a:ea typeface="+mn-ea"/>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27" fontAlgn="auto" latinLnBrk="0">
              <a:spcBef>
                <a:spcPts val="0"/>
              </a:spcBef>
              <a:spcAft>
                <a:spcPts val="0"/>
              </a:spcAft>
              <a:defRPr kumimoji="0" sz="1200">
                <a:latin typeface="Arial" pitchFamily="34" charset="0"/>
                <a:ea typeface="+mn-ea"/>
                <a:cs typeface="+mn-cs"/>
              </a:defRPr>
            </a:lvl1pPr>
          </a:lstStyle>
          <a:p>
            <a:pPr>
              <a:defRPr/>
            </a:pPr>
            <a:fld id="{BCA0CEBC-01C6-43B0-BE9D-BE72F10A2582}"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912813" rtl="0" eaLnBrk="0" fontAlgn="base" hangingPunct="0">
      <a:lnSpc>
        <a:spcPct val="90000"/>
      </a:lnSpc>
      <a:spcBef>
        <a:spcPct val="30000"/>
      </a:spcBef>
      <a:spcAft>
        <a:spcPts val="338"/>
      </a:spcAft>
      <a:defRPr sz="900" kern="1200">
        <a:solidFill>
          <a:schemeClr val="tx1"/>
        </a:solidFill>
        <a:latin typeface="Arial" pitchFamily="34" charset="0"/>
        <a:ea typeface="+mn-ea"/>
        <a:cs typeface="+mn-cs"/>
      </a:defRPr>
    </a:lvl1pPr>
    <a:lvl2pPr marL="212725" indent="-104775"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Arial" pitchFamily="34" charset="0"/>
        <a:ea typeface="+mn-ea"/>
        <a:cs typeface="+mn-cs"/>
      </a:defRPr>
    </a:lvl2pPr>
    <a:lvl3pPr marL="327025" indent="-114300"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Arial" pitchFamily="34" charset="0"/>
        <a:ea typeface="+mn-ea"/>
        <a:cs typeface="+mn-cs"/>
      </a:defRPr>
    </a:lvl3pPr>
    <a:lvl4pPr marL="482600" indent="-146050"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Arial" pitchFamily="34" charset="0"/>
        <a:ea typeface="+mn-ea"/>
        <a:cs typeface="+mn-cs"/>
      </a:defRPr>
    </a:lvl4pPr>
    <a:lvl5pPr marL="614363" indent="-114300"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Arial" pitchFamily="34" charset="0"/>
        <a:ea typeface="+mn-ea"/>
        <a:cs typeface="+mn-cs"/>
      </a:defRPr>
    </a:lvl5pPr>
    <a:lvl6pPr marL="2285818" algn="l" defTabSz="914327" rtl="0" eaLnBrk="1" latinLnBrk="0" hangingPunct="1">
      <a:defRPr sz="1200" kern="1200">
        <a:solidFill>
          <a:schemeClr val="tx1"/>
        </a:solidFill>
        <a:latin typeface="+mn-lt"/>
        <a:ea typeface="+mn-ea"/>
        <a:cs typeface="+mn-cs"/>
      </a:defRPr>
    </a:lvl6pPr>
    <a:lvl7pPr marL="2742980" algn="l" defTabSz="914327" rtl="0" eaLnBrk="1" latinLnBrk="0" hangingPunct="1">
      <a:defRPr sz="1200" kern="1200">
        <a:solidFill>
          <a:schemeClr val="tx1"/>
        </a:solidFill>
        <a:latin typeface="+mn-lt"/>
        <a:ea typeface="+mn-ea"/>
        <a:cs typeface="+mn-cs"/>
      </a:defRPr>
    </a:lvl7pPr>
    <a:lvl8pPr marL="3200144" algn="l" defTabSz="914327" rtl="0" eaLnBrk="1" latinLnBrk="0" hangingPunct="1">
      <a:defRPr sz="1200" kern="1200">
        <a:solidFill>
          <a:schemeClr val="tx1"/>
        </a:solidFill>
        <a:latin typeface="+mn-lt"/>
        <a:ea typeface="+mn-ea"/>
        <a:cs typeface="+mn-cs"/>
      </a:defRPr>
    </a:lvl8pPr>
    <a:lvl9pPr marL="3657308" algn="l" defTabSz="9143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E96FE475-7ABD-49CB-9642-1AAD13621004}" type="slidenum">
              <a:rPr lang="ko-KR" altLang="en-US" smtClean="0">
                <a:cs typeface="-소망L"/>
              </a:rPr>
              <a:pPr defTabSz="912813" fontAlgn="base">
                <a:spcBef>
                  <a:spcPct val="0"/>
                </a:spcBef>
                <a:spcAft>
                  <a:spcPct val="0"/>
                </a:spcAft>
                <a:defRPr/>
              </a:pPr>
              <a:t>1</a:t>
            </a:fld>
            <a:endParaRPr lang="en-US" altLang="ko-KR" smtClean="0">
              <a:cs typeface="-소망L"/>
            </a:endParaRPr>
          </a:p>
        </p:txBody>
      </p:sp>
      <p:sp>
        <p:nvSpPr>
          <p:cNvPr id="69635" name="Rectangle 7"/>
          <p:cNvSpPr txBox="1">
            <a:spLocks noGrp="1" noChangeArrowheads="1"/>
          </p:cNvSpPr>
          <p:nvPr/>
        </p:nvSpPr>
        <p:spPr bwMode="auto">
          <a:xfrm>
            <a:off x="2971800" y="8688388"/>
            <a:ext cx="520700" cy="455612"/>
          </a:xfrm>
          <a:prstGeom prst="rect">
            <a:avLst/>
          </a:prstGeom>
          <a:noFill/>
          <a:ln w="9525">
            <a:noFill/>
            <a:miter lim="800000"/>
            <a:headEnd/>
            <a:tailEnd/>
          </a:ln>
        </p:spPr>
        <p:txBody>
          <a:bodyPr anchor="b"/>
          <a:lstStyle/>
          <a:p>
            <a:pPr algn="r" eaLnBrk="0" latinLnBrk="0" hangingPunct="0"/>
            <a:fld id="{9F9CD014-70AE-4FF7-91FF-F18745031C46}" type="slidenum">
              <a:rPr kumimoji="0" lang="ko-KR" altLang="en-US" sz="1200">
                <a:latin typeface="Times New Roman" pitchFamily="18" charset="0"/>
                <a:ea typeface="소망M"/>
                <a:cs typeface="소망M"/>
              </a:rPr>
              <a:pPr algn="r" eaLnBrk="0" latinLnBrk="0" hangingPunct="0"/>
              <a:t>1</a:t>
            </a:fld>
            <a:endParaRPr kumimoji="0" lang="en-US" altLang="ko-KR" sz="1200">
              <a:latin typeface="Times New Roman" pitchFamily="18" charset="0"/>
              <a:ea typeface="소망M"/>
              <a:cs typeface="소망M"/>
            </a:endParaRPr>
          </a:p>
        </p:txBody>
      </p:sp>
      <p:sp>
        <p:nvSpPr>
          <p:cNvPr id="69636" name="Rectangle 2"/>
          <p:cNvSpPr>
            <a:spLocks noGrp="1" noRot="1" noChangeAspect="1" noChangeArrowheads="1" noTextEdit="1"/>
          </p:cNvSpPr>
          <p:nvPr>
            <p:ph type="sldImg"/>
          </p:nvPr>
        </p:nvSpPr>
        <p:spPr bwMode="auto">
          <a:xfrm>
            <a:off x="4191000" y="455613"/>
            <a:ext cx="2541588" cy="1906587"/>
          </a:xfrm>
          <a:noFill/>
          <a:ln>
            <a:solidFill>
              <a:srgbClr val="000000"/>
            </a:solidFill>
            <a:miter lim="800000"/>
            <a:headEnd/>
            <a:tailEnd/>
          </a:ln>
        </p:spPr>
      </p:sp>
      <p:sp>
        <p:nvSpPr>
          <p:cNvPr id="69637" name="Rectangle 3"/>
          <p:cNvSpPr>
            <a:spLocks noGrp="1" noChangeArrowheads="1"/>
          </p:cNvSpPr>
          <p:nvPr>
            <p:ph type="body" idx="1"/>
          </p:nvPr>
        </p:nvSpPr>
        <p:spPr bwMode="auto">
          <a:xfrm>
            <a:off x="177800" y="2527300"/>
            <a:ext cx="6424613" cy="5986463"/>
          </a:xfrm>
          <a:noFill/>
        </p:spPr>
        <p:txBody>
          <a:bodyPr wrap="square" numCol="1" anchor="t" anchorCtr="0" compatLnSpc="1">
            <a:prstTxWarp prst="textNoShape">
              <a:avLst/>
            </a:prstTxWarp>
          </a:bodyPr>
          <a:lstStyle/>
          <a:p>
            <a:pPr eaLnBrk="1" hangingPunct="1">
              <a:spcBef>
                <a:spcPct val="0"/>
              </a:spcBef>
            </a:pPr>
            <a:endParaRPr lang="en-US" altLang="ko-KR" smtClean="0">
              <a:solidFill>
                <a:schemeClr val="bg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11</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12</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13</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14</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15</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FBB18E1E-69EB-48E5-B92D-5334AA115DC4}" type="slidenum">
              <a:rPr lang="en-US" altLang="ko-KR" smtClean="0">
                <a:ea typeface="-소망L"/>
                <a:cs typeface="-소망L"/>
              </a:rPr>
              <a:pPr defTabSz="912813" fontAlgn="base">
                <a:spcBef>
                  <a:spcPct val="0"/>
                </a:spcBef>
                <a:spcAft>
                  <a:spcPct val="0"/>
                </a:spcAft>
              </a:pPr>
              <a:t>16</a:t>
            </a:fld>
            <a:endParaRPr lang="en-US" altLang="ko-KR" smtClean="0">
              <a:ea typeface="-소망L"/>
              <a:cs typeface="-소망L"/>
            </a:endParaRPr>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FBB18E1E-69EB-48E5-B92D-5334AA115DC4}" type="slidenum">
              <a:rPr lang="en-US" altLang="ko-KR" smtClean="0">
                <a:ea typeface="-소망L"/>
                <a:cs typeface="-소망L"/>
              </a:rPr>
              <a:pPr defTabSz="912813" fontAlgn="base">
                <a:spcBef>
                  <a:spcPct val="0"/>
                </a:spcBef>
                <a:spcAft>
                  <a:spcPct val="0"/>
                </a:spcAft>
              </a:pPr>
              <a:t>17</a:t>
            </a:fld>
            <a:endParaRPr lang="en-US" altLang="ko-KR" smtClean="0">
              <a:ea typeface="-소망L"/>
              <a:cs typeface="-소망L"/>
            </a:endParaRPr>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6048E0A-630D-4D69-9D86-530AACA6123C}" type="slidenum">
              <a:rPr lang="en-US" altLang="ko-KR" smtClean="0">
                <a:ea typeface="-소망L"/>
                <a:cs typeface="-소망L"/>
              </a:rPr>
              <a:pPr defTabSz="912813" fontAlgn="base">
                <a:spcBef>
                  <a:spcPct val="0"/>
                </a:spcBef>
                <a:spcAft>
                  <a:spcPct val="0"/>
                </a:spcAft>
              </a:pPr>
              <a:t>19</a:t>
            </a:fld>
            <a:endParaRPr lang="en-US" altLang="ko-KR" smtClean="0">
              <a:ea typeface="-소망L"/>
              <a:cs typeface="-소망L"/>
            </a:endParaRPr>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D5827B14-A2C4-4087-855C-36C39551FE62}" type="slidenum">
              <a:rPr lang="en-US" altLang="ko-KR" smtClean="0">
                <a:ea typeface="-소망L"/>
                <a:cs typeface="-소망L"/>
              </a:rPr>
              <a:pPr defTabSz="912813" fontAlgn="base">
                <a:spcBef>
                  <a:spcPct val="0"/>
                </a:spcBef>
                <a:spcAft>
                  <a:spcPct val="0"/>
                </a:spcAft>
              </a:pPr>
              <a:t>20</a:t>
            </a:fld>
            <a:endParaRPr lang="en-US" altLang="ko-KR" smtClean="0">
              <a:ea typeface="-소망L"/>
              <a:cs typeface="-소망L"/>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B6FF4B1-8D00-435E-9BB1-DB8AC7FF32E1}" type="slidenum">
              <a:rPr lang="en-US" altLang="ko-KR" smtClean="0">
                <a:ea typeface="-소망L"/>
                <a:cs typeface="-소망L"/>
              </a:rPr>
              <a:pPr defTabSz="912813" fontAlgn="base">
                <a:spcBef>
                  <a:spcPct val="0"/>
                </a:spcBef>
                <a:spcAft>
                  <a:spcPct val="0"/>
                </a:spcAft>
              </a:pPr>
              <a:t>21</a:t>
            </a:fld>
            <a:endParaRPr lang="en-US" altLang="ko-KR" smtClean="0">
              <a:ea typeface="-소망L"/>
              <a:cs typeface="-소망L"/>
            </a:endParaRPr>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A78794E-00FF-46C8-94FE-02C5F6E39BCD}" type="slidenum">
              <a:rPr lang="en-US" altLang="ko-KR" smtClean="0">
                <a:ea typeface="-소망L"/>
                <a:cs typeface="-소망L"/>
              </a:rPr>
              <a:pPr defTabSz="912813" fontAlgn="base">
                <a:spcBef>
                  <a:spcPct val="0"/>
                </a:spcBef>
                <a:spcAft>
                  <a:spcPct val="0"/>
                </a:spcAft>
              </a:pPr>
              <a:t>2</a:t>
            </a:fld>
            <a:endParaRPr lang="en-US" altLang="ko-KR" smtClean="0">
              <a:ea typeface="-소망L"/>
              <a:cs typeface="-소망L"/>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B6FF4B1-8D00-435E-9BB1-DB8AC7FF32E1}" type="slidenum">
              <a:rPr lang="en-US" altLang="ko-KR" smtClean="0">
                <a:ea typeface="-소망L"/>
                <a:cs typeface="-소망L"/>
              </a:rPr>
              <a:pPr defTabSz="912813" fontAlgn="base">
                <a:spcBef>
                  <a:spcPct val="0"/>
                </a:spcBef>
                <a:spcAft>
                  <a:spcPct val="0"/>
                </a:spcAft>
              </a:pPr>
              <a:t>23</a:t>
            </a:fld>
            <a:endParaRPr lang="en-US" altLang="ko-KR" smtClean="0">
              <a:ea typeface="-소망L"/>
              <a:cs typeface="-소망L"/>
            </a:endParaRPr>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B6FF4B1-8D00-435E-9BB1-DB8AC7FF32E1}" type="slidenum">
              <a:rPr lang="en-US" altLang="ko-KR" smtClean="0">
                <a:ea typeface="-소망L"/>
                <a:cs typeface="-소망L"/>
              </a:rPr>
              <a:pPr defTabSz="912813" fontAlgn="base">
                <a:spcBef>
                  <a:spcPct val="0"/>
                </a:spcBef>
                <a:spcAft>
                  <a:spcPct val="0"/>
                </a:spcAft>
              </a:pPr>
              <a:t>24</a:t>
            </a:fld>
            <a:endParaRPr lang="en-US" altLang="ko-KR" smtClean="0">
              <a:ea typeface="-소망L"/>
              <a:cs typeface="-소망L"/>
            </a:endParaRPr>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B6FF4B1-8D00-435E-9BB1-DB8AC7FF32E1}" type="slidenum">
              <a:rPr lang="en-US" altLang="ko-KR" smtClean="0">
                <a:ea typeface="-소망L"/>
                <a:cs typeface="-소망L"/>
              </a:rPr>
              <a:pPr defTabSz="912813" fontAlgn="base">
                <a:spcBef>
                  <a:spcPct val="0"/>
                </a:spcBef>
                <a:spcAft>
                  <a:spcPct val="0"/>
                </a:spcAft>
              </a:pPr>
              <a:t>25</a:t>
            </a:fld>
            <a:endParaRPr lang="en-US" altLang="ko-KR" smtClean="0">
              <a:ea typeface="-소망L"/>
              <a:cs typeface="-소망L"/>
            </a:endParaRPr>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B6FF4B1-8D00-435E-9BB1-DB8AC7FF32E1}" type="slidenum">
              <a:rPr lang="en-US" altLang="ko-KR" smtClean="0">
                <a:ea typeface="-소망L"/>
                <a:cs typeface="-소망L"/>
              </a:rPr>
              <a:pPr defTabSz="912813" fontAlgn="base">
                <a:spcBef>
                  <a:spcPct val="0"/>
                </a:spcBef>
                <a:spcAft>
                  <a:spcPct val="0"/>
                </a:spcAft>
              </a:pPr>
              <a:t>26</a:t>
            </a:fld>
            <a:endParaRPr lang="en-US" altLang="ko-KR" smtClean="0">
              <a:ea typeface="-소망L"/>
              <a:cs typeface="-소망L"/>
            </a:endParaRPr>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B6FF4B1-8D00-435E-9BB1-DB8AC7FF32E1}" type="slidenum">
              <a:rPr lang="en-US" altLang="ko-KR" smtClean="0">
                <a:ea typeface="-소망L"/>
                <a:cs typeface="-소망L"/>
              </a:rPr>
              <a:pPr defTabSz="912813" fontAlgn="base">
                <a:spcBef>
                  <a:spcPct val="0"/>
                </a:spcBef>
                <a:spcAft>
                  <a:spcPct val="0"/>
                </a:spcAft>
              </a:pPr>
              <a:t>27</a:t>
            </a:fld>
            <a:endParaRPr lang="en-US" altLang="ko-KR" smtClean="0">
              <a:ea typeface="-소망L"/>
              <a:cs typeface="-소망L"/>
            </a:endParaRPr>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EC7AEAF-26F8-42EE-AB62-C6C896513AE9}" type="slidenum">
              <a:rPr lang="en-US" altLang="ko-KR" smtClean="0">
                <a:ea typeface="-소망L"/>
                <a:cs typeface="-소망L"/>
              </a:rPr>
              <a:pPr defTabSz="912813" fontAlgn="base">
                <a:spcBef>
                  <a:spcPct val="0"/>
                </a:spcBef>
                <a:spcAft>
                  <a:spcPct val="0"/>
                </a:spcAft>
              </a:pPr>
              <a:t>29</a:t>
            </a:fld>
            <a:endParaRPr lang="en-US" altLang="ko-KR" smtClean="0">
              <a:ea typeface="-소망L"/>
              <a:cs typeface="-소망L"/>
            </a:endParaRPr>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EC7AEAF-26F8-42EE-AB62-C6C896513AE9}" type="slidenum">
              <a:rPr lang="en-US" altLang="ko-KR" smtClean="0">
                <a:ea typeface="-소망L"/>
                <a:cs typeface="-소망L"/>
              </a:rPr>
              <a:pPr defTabSz="912813" fontAlgn="base">
                <a:spcBef>
                  <a:spcPct val="0"/>
                </a:spcBef>
                <a:spcAft>
                  <a:spcPct val="0"/>
                </a:spcAft>
              </a:pPr>
              <a:t>30</a:t>
            </a:fld>
            <a:endParaRPr lang="en-US" altLang="ko-KR" smtClean="0">
              <a:ea typeface="-소망L"/>
              <a:cs typeface="-소망L"/>
            </a:endParaRPr>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EC7AEAF-26F8-42EE-AB62-C6C896513AE9}" type="slidenum">
              <a:rPr lang="en-US" altLang="ko-KR" smtClean="0">
                <a:ea typeface="-소망L"/>
                <a:cs typeface="-소망L"/>
              </a:rPr>
              <a:pPr defTabSz="912813" fontAlgn="base">
                <a:spcBef>
                  <a:spcPct val="0"/>
                </a:spcBef>
                <a:spcAft>
                  <a:spcPct val="0"/>
                </a:spcAft>
              </a:pPr>
              <a:t>31</a:t>
            </a:fld>
            <a:endParaRPr lang="en-US" altLang="ko-KR" smtClean="0">
              <a:ea typeface="-소망L"/>
              <a:cs typeface="-소망L"/>
            </a:endParaRPr>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CEC7AEAF-26F8-42EE-AB62-C6C896513AE9}" type="slidenum">
              <a:rPr lang="en-US" altLang="ko-KR" smtClean="0">
                <a:ea typeface="-소망L"/>
                <a:cs typeface="-소망L"/>
              </a:rPr>
              <a:pPr defTabSz="912813" fontAlgn="base">
                <a:spcBef>
                  <a:spcPct val="0"/>
                </a:spcBef>
                <a:spcAft>
                  <a:spcPct val="0"/>
                </a:spcAft>
              </a:pPr>
              <a:t>32</a:t>
            </a:fld>
            <a:endParaRPr lang="en-US" altLang="ko-KR" smtClean="0">
              <a:ea typeface="-소망L"/>
              <a:cs typeface="-소망L"/>
            </a:endParaRPr>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83DB4493-55A7-4362-9448-34159A7FECFE}" type="slidenum">
              <a:rPr lang="en-US" altLang="ko-KR" smtClean="0">
                <a:ea typeface="-소망L"/>
                <a:cs typeface="-소망L"/>
              </a:rPr>
              <a:pPr defTabSz="912813" fontAlgn="base">
                <a:spcBef>
                  <a:spcPct val="0"/>
                </a:spcBef>
                <a:spcAft>
                  <a:spcPct val="0"/>
                </a:spcAft>
              </a:pPr>
              <a:t>33</a:t>
            </a:fld>
            <a:endParaRPr lang="en-US" altLang="ko-KR" smtClean="0">
              <a:ea typeface="-소망L"/>
              <a:cs typeface="-소망L"/>
            </a:endParaRPr>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FE5F78C4-AD11-4EFA-A4B1-E8C87BF02B8B}" type="slidenum">
              <a:rPr lang="en-US" altLang="ko-KR" smtClean="0">
                <a:ea typeface="-소망L"/>
                <a:cs typeface="-소망L"/>
              </a:rPr>
              <a:pPr defTabSz="912813" fontAlgn="base">
                <a:spcBef>
                  <a:spcPct val="0"/>
                </a:spcBef>
                <a:spcAft>
                  <a:spcPct val="0"/>
                </a:spcAft>
              </a:pPr>
              <a:t>4</a:t>
            </a:fld>
            <a:endParaRPr lang="en-US" altLang="ko-KR" smtClean="0">
              <a:ea typeface="-소망L"/>
              <a:cs typeface="-소망L"/>
            </a:endParaRPr>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83DB4493-55A7-4362-9448-34159A7FECFE}" type="slidenum">
              <a:rPr lang="en-US" altLang="ko-KR" smtClean="0">
                <a:ea typeface="-소망L"/>
                <a:cs typeface="-소망L"/>
              </a:rPr>
              <a:pPr defTabSz="912813" fontAlgn="base">
                <a:spcBef>
                  <a:spcPct val="0"/>
                </a:spcBef>
                <a:spcAft>
                  <a:spcPct val="0"/>
                </a:spcAft>
              </a:pPr>
              <a:t>34</a:t>
            </a:fld>
            <a:endParaRPr lang="en-US" altLang="ko-KR" smtClean="0">
              <a:ea typeface="-소망L"/>
              <a:cs typeface="-소망L"/>
            </a:endParaRPr>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E2917F6C-24E5-44A1-8598-27AA4D90981C}" type="slidenum">
              <a:rPr lang="en-US" altLang="ko-KR" smtClean="0">
                <a:ea typeface="-소망L"/>
                <a:cs typeface="-소망L"/>
              </a:rPr>
              <a:pPr defTabSz="912813" fontAlgn="base">
                <a:spcBef>
                  <a:spcPct val="0"/>
                </a:spcBef>
                <a:spcAft>
                  <a:spcPct val="0"/>
                </a:spcAft>
              </a:pPr>
              <a:t>37</a:t>
            </a:fld>
            <a:endParaRPr lang="en-US" altLang="ko-KR" smtClean="0">
              <a:ea typeface="-소망L"/>
              <a:cs typeface="-소망L"/>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1F9DF4E-26FE-40B6-AB29-EE89ADF4189C}" type="slidenum">
              <a:rPr lang="en-US" altLang="ko-KR" smtClean="0">
                <a:ea typeface="-소망L"/>
                <a:cs typeface="-소망L"/>
              </a:rPr>
              <a:pPr defTabSz="912813" fontAlgn="base">
                <a:spcBef>
                  <a:spcPct val="0"/>
                </a:spcBef>
                <a:spcAft>
                  <a:spcPct val="0"/>
                </a:spcAft>
              </a:pPr>
              <a:t>38</a:t>
            </a:fld>
            <a:endParaRPr lang="en-US" altLang="ko-KR" smtClean="0">
              <a:ea typeface="-소망L"/>
              <a:cs typeface="-소망L"/>
            </a:endParaRPr>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1F9DF4E-26FE-40B6-AB29-EE89ADF4189C}" type="slidenum">
              <a:rPr lang="en-US" altLang="ko-KR" smtClean="0">
                <a:ea typeface="-소망L"/>
                <a:cs typeface="-소망L"/>
              </a:rPr>
              <a:pPr defTabSz="912813" fontAlgn="base">
                <a:spcBef>
                  <a:spcPct val="0"/>
                </a:spcBef>
                <a:spcAft>
                  <a:spcPct val="0"/>
                </a:spcAft>
              </a:pPr>
              <a:t>39</a:t>
            </a:fld>
            <a:endParaRPr lang="en-US" altLang="ko-KR" smtClean="0">
              <a:ea typeface="-소망L"/>
              <a:cs typeface="-소망L"/>
            </a:endParaRPr>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9F9D1210-AC67-4176-A5B8-6406D1540D2A}" type="slidenum">
              <a:rPr lang="en-US" altLang="ko-KR" smtClean="0">
                <a:ea typeface="-소망L"/>
                <a:cs typeface="-소망L"/>
              </a:rPr>
              <a:pPr defTabSz="912813" fontAlgn="base">
                <a:spcBef>
                  <a:spcPct val="0"/>
                </a:spcBef>
                <a:spcAft>
                  <a:spcPct val="0"/>
                </a:spcAft>
              </a:pPr>
              <a:t>41</a:t>
            </a:fld>
            <a:endParaRPr lang="en-US" altLang="ko-KR" smtClean="0">
              <a:ea typeface="-소망L"/>
              <a:cs typeface="-소망L"/>
            </a:endParaRPr>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E81E0B15-7399-487A-A014-031B08C11B90}" type="slidenum">
              <a:rPr lang="en-US" altLang="ko-KR" smtClean="0">
                <a:ea typeface="-소망L"/>
                <a:cs typeface="-소망L"/>
              </a:rPr>
              <a:pPr defTabSz="912813" fontAlgn="base">
                <a:spcBef>
                  <a:spcPct val="0"/>
                </a:spcBef>
                <a:spcAft>
                  <a:spcPct val="0"/>
                </a:spcAft>
              </a:pPr>
              <a:t>43</a:t>
            </a:fld>
            <a:endParaRPr lang="en-US" altLang="ko-KR" smtClean="0">
              <a:ea typeface="-소망L"/>
              <a:cs typeface="-소망L"/>
            </a:endParaRPr>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E81E0B15-7399-487A-A014-031B08C11B90}" type="slidenum">
              <a:rPr lang="en-US" altLang="ko-KR" smtClean="0">
                <a:ea typeface="-소망L"/>
                <a:cs typeface="-소망L"/>
              </a:rPr>
              <a:pPr defTabSz="912813" fontAlgn="base">
                <a:spcBef>
                  <a:spcPct val="0"/>
                </a:spcBef>
                <a:spcAft>
                  <a:spcPct val="0"/>
                </a:spcAft>
              </a:pPr>
              <a:t>44</a:t>
            </a:fld>
            <a:endParaRPr lang="en-US" altLang="ko-KR" smtClean="0">
              <a:ea typeface="-소망L"/>
              <a:cs typeface="-소망L"/>
            </a:endParaRPr>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E81E0B15-7399-487A-A014-031B08C11B90}" type="slidenum">
              <a:rPr lang="en-US" altLang="ko-KR" smtClean="0">
                <a:ea typeface="-소망L"/>
                <a:cs typeface="-소망L"/>
              </a:rPr>
              <a:pPr defTabSz="912813" fontAlgn="base">
                <a:spcBef>
                  <a:spcPct val="0"/>
                </a:spcBef>
                <a:spcAft>
                  <a:spcPct val="0"/>
                </a:spcAft>
              </a:pPr>
              <a:t>45</a:t>
            </a:fld>
            <a:endParaRPr lang="en-US" altLang="ko-KR" smtClean="0">
              <a:ea typeface="-소망L"/>
              <a:cs typeface="-소망L"/>
            </a:endParaRPr>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E81E0B15-7399-487A-A014-031B08C11B90}" type="slidenum">
              <a:rPr lang="en-US" altLang="ko-KR" smtClean="0">
                <a:ea typeface="-소망L"/>
                <a:cs typeface="-소망L"/>
              </a:rPr>
              <a:pPr defTabSz="912813" fontAlgn="base">
                <a:spcBef>
                  <a:spcPct val="0"/>
                </a:spcBef>
                <a:spcAft>
                  <a:spcPct val="0"/>
                </a:spcAft>
              </a:pPr>
              <a:t>46</a:t>
            </a:fld>
            <a:endParaRPr lang="en-US" altLang="ko-KR" smtClean="0">
              <a:ea typeface="-소망L"/>
              <a:cs typeface="-소망L"/>
            </a:endParaRPr>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BDEA7880-7DA9-424F-9946-AA0399B460DE}" type="slidenum">
              <a:rPr lang="en-US" altLang="ko-KR" smtClean="0">
                <a:ea typeface="-소망L"/>
                <a:cs typeface="-소망L"/>
              </a:rPr>
              <a:pPr defTabSz="912813" fontAlgn="base">
                <a:spcBef>
                  <a:spcPct val="0"/>
                </a:spcBef>
                <a:spcAft>
                  <a:spcPct val="0"/>
                </a:spcAft>
              </a:pPr>
              <a:t>48</a:t>
            </a:fld>
            <a:endParaRPr lang="en-US" altLang="ko-KR" smtClean="0">
              <a:ea typeface="-소망L"/>
              <a:cs typeface="-소망L"/>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F917470B-643B-4F0D-9749-22A0803BC0A6}" type="slidenum">
              <a:rPr lang="en-US" altLang="ko-KR" smtClean="0">
                <a:ea typeface="-소망L"/>
                <a:cs typeface="-소망L"/>
              </a:rPr>
              <a:pPr defTabSz="912813" fontAlgn="base">
                <a:spcBef>
                  <a:spcPct val="0"/>
                </a:spcBef>
                <a:spcAft>
                  <a:spcPct val="0"/>
                </a:spcAft>
              </a:pPr>
              <a:t>5</a:t>
            </a:fld>
            <a:endParaRPr lang="en-US" altLang="ko-KR" smtClean="0">
              <a:ea typeface="-소망L"/>
              <a:cs typeface="-소망L"/>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BDEA7880-7DA9-424F-9946-AA0399B460DE}" type="slidenum">
              <a:rPr lang="en-US" altLang="ko-KR" smtClean="0">
                <a:ea typeface="-소망L"/>
                <a:cs typeface="-소망L"/>
              </a:rPr>
              <a:pPr defTabSz="912813" fontAlgn="base">
                <a:spcBef>
                  <a:spcPct val="0"/>
                </a:spcBef>
                <a:spcAft>
                  <a:spcPct val="0"/>
                </a:spcAft>
              </a:pPr>
              <a:t>50</a:t>
            </a:fld>
            <a:endParaRPr lang="en-US" altLang="ko-KR" smtClean="0">
              <a:ea typeface="-소망L"/>
              <a:cs typeface="-소망L"/>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2B15FC3C-73B2-451A-A66F-9152C43C0A72}" type="slidenum">
              <a:rPr lang="en-US" altLang="ko-KR" smtClean="0">
                <a:ea typeface="-소망L"/>
                <a:cs typeface="-소망L"/>
              </a:rPr>
              <a:pPr defTabSz="912813" fontAlgn="base">
                <a:spcBef>
                  <a:spcPct val="0"/>
                </a:spcBef>
                <a:spcAft>
                  <a:spcPct val="0"/>
                </a:spcAft>
              </a:pPr>
              <a:t>52</a:t>
            </a:fld>
            <a:endParaRPr lang="en-US" altLang="ko-KR" smtClean="0">
              <a:ea typeface="-소망L"/>
              <a:cs typeface="-소망L"/>
            </a:endParaRPr>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9E429785-8A6C-4FA2-AA91-3E578BE65C43}" type="slidenum">
              <a:rPr lang="en-US" altLang="ko-KR" smtClean="0">
                <a:ea typeface="-소망L"/>
                <a:cs typeface="-소망L"/>
              </a:rPr>
              <a:pPr defTabSz="912813" fontAlgn="base">
                <a:spcBef>
                  <a:spcPct val="0"/>
                </a:spcBef>
                <a:spcAft>
                  <a:spcPct val="0"/>
                </a:spcAft>
              </a:pPr>
              <a:t>53</a:t>
            </a:fld>
            <a:endParaRPr lang="en-US" altLang="ko-KR" smtClean="0">
              <a:ea typeface="-소망L"/>
              <a:cs typeface="-소망L"/>
            </a:endParaRPr>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6</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7</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8</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9</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67EB11B3-7484-4547-AEC6-C5646EFF8C67}" type="slidenum">
              <a:rPr lang="en-US" altLang="ko-KR" smtClean="0">
                <a:ea typeface="-소망L"/>
                <a:cs typeface="-소망L"/>
              </a:rPr>
              <a:pPr defTabSz="912813" fontAlgn="base">
                <a:spcBef>
                  <a:spcPct val="0"/>
                </a:spcBef>
                <a:spcAft>
                  <a:spcPct val="0"/>
                </a:spcAft>
              </a:pPr>
              <a:t>10</a:t>
            </a:fld>
            <a:endParaRPr lang="en-US" altLang="ko-KR" smtClean="0">
              <a:ea typeface="-소망L"/>
              <a:cs typeface="-소망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scene3d>
              <a:camera prst="orthographicFront"/>
              <a:lightRig rig="threePt" dir="t"/>
            </a:scene3d>
            <a:sp3d extrusionH="57150">
              <a:bevelT w="38100" h="38100"/>
            </a:sp3d>
          </a:bodyPr>
          <a:lstStyle>
            <a:lvl1pPr algn="ctr">
              <a:defRPr b="1">
                <a:ln w="19050">
                  <a:solidFill>
                    <a:srgbClr val="FFAC33"/>
                  </a:solidFill>
                  <a:prstDash val="solid"/>
                </a:ln>
              </a:defRPr>
            </a:lvl1pPr>
          </a:lstStyle>
          <a:p>
            <a:r>
              <a:rPr lang="ko-KR" altLang="en-US" dirty="0" smtClean="0"/>
              <a:t>마스터 제목 스타일 편집</a:t>
            </a:r>
            <a:endParaRPr lang="ko-KR" alt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ko-KR" altLang="en-US"/>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0213" y="71438"/>
            <a:ext cx="2233612" cy="6210300"/>
          </a:xfrm>
        </p:spPr>
        <p:txBody>
          <a:bodyPr vert="eaVert"/>
          <a:lstStyle/>
          <a:p>
            <a:r>
              <a:rPr lang="ko-KR" altLang="en-US" smtClean="0"/>
              <a:t>제목을 입력하십시오</a:t>
            </a:r>
            <a:endParaRPr lang="ko-KR" altLang="en-US"/>
          </a:p>
        </p:txBody>
      </p:sp>
      <p:sp>
        <p:nvSpPr>
          <p:cNvPr id="3" name="Vertical Text Placeholder 2"/>
          <p:cNvSpPr>
            <a:spLocks noGrp="1"/>
          </p:cNvSpPr>
          <p:nvPr>
            <p:ph type="body" orient="vert" idx="1"/>
          </p:nvPr>
        </p:nvSpPr>
        <p:spPr>
          <a:xfrm>
            <a:off x="76200" y="71438"/>
            <a:ext cx="6551613" cy="62103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제목 및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ko-KR" altLang="en-US"/>
          </a:p>
        </p:txBody>
      </p:sp>
      <p:sp>
        <p:nvSpPr>
          <p:cNvPr id="3" name="Text Placeholder 2"/>
          <p:cNvSpPr>
            <a:spLocks noGrp="1"/>
          </p:cNvSpPr>
          <p:nvPr>
            <p:ph type="body"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Layou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48825" y="220790"/>
            <a:ext cx="3340525" cy="590927"/>
          </a:xfrm>
          <a:noFill/>
        </p:spPr>
        <p:txBody>
          <a:bodyPr lIns="0" tIns="45718" rIns="91436" bIns="45718" rtlCol="0">
            <a:spAutoFit/>
          </a:bodyPr>
          <a:lstStyle>
            <a:lvl1pPr marL="0" indent="0" algn="l">
              <a:buFont typeface="Arial" pitchFamily="34" charset="0"/>
              <a:buNone/>
              <a:defRPr lang="en-US" sz="3600" kern="1200" cap="all" dirty="0" smtClean="0">
                <a:solidFill>
                  <a:schemeClr val="bg1"/>
                </a:solidFill>
                <a:effectLst>
                  <a:reflection blurRad="6350" stA="55000" endA="300" endPos="45500" dir="5400000" sy="-100000" algn="bl" rotWithShape="0"/>
                </a:effectLst>
                <a:latin typeface="Arial Narrow" pitchFamily="34" charset="0"/>
                <a:ea typeface="+mn-ea"/>
                <a:cs typeface="+mn-cs"/>
              </a:defRPr>
            </a:lvl1pPr>
          </a:lstStyle>
          <a:p>
            <a:pPr lvl="0"/>
            <a:r>
              <a:rPr lang="ko-KR" altLang="en-US" smtClean="0"/>
              <a:t>마스터 텍스트 스타일을 편집합니다</a:t>
            </a:r>
          </a:p>
        </p:txBody>
      </p:sp>
      <p:sp>
        <p:nvSpPr>
          <p:cNvPr id="2" name="Title 1"/>
          <p:cNvSpPr>
            <a:spLocks noGrp="1"/>
          </p:cNvSpPr>
          <p:nvPr>
            <p:ph type="ctrTitle"/>
          </p:nvPr>
        </p:nvSpPr>
        <p:spPr>
          <a:xfrm>
            <a:off x="368300" y="2522539"/>
            <a:ext cx="8394699" cy="2324099"/>
          </a:xfrm>
          <a:noFill/>
          <a:ln w="9525">
            <a:noFill/>
            <a:miter lim="800000"/>
            <a:headEnd/>
            <a:tailEnd/>
          </a:ln>
          <a:effectLst/>
        </p:spPr>
        <p:txBody>
          <a:bodyPr lIns="0" tIns="0" rIns="0" bIns="0" rtlCol="0">
            <a:noAutofit/>
            <a:scene3d>
              <a:camera prst="orthographicFront"/>
              <a:lightRig rig="threePt" dir="t"/>
            </a:scene3d>
            <a:sp3d extrusionH="6350">
              <a:bevelT w="12700" h="25400" prst="coolSlant"/>
              <a:bevelB w="19050" h="19050"/>
              <a:extrusionClr>
                <a:schemeClr val="bg1"/>
              </a:extrusionClr>
            </a:sp3d>
          </a:bodyPr>
          <a:lstStyle>
            <a:lvl1pPr algn="ctr">
              <a:lnSpc>
                <a:spcPct val="90000"/>
              </a:lnSpc>
              <a:defRPr lang="en-US" sz="4000" b="0" kern="1200" cap="none" spc="-125" baseline="0" dirty="0">
                <a:ln w="3175">
                  <a:noFill/>
                </a:ln>
                <a:solidFill>
                  <a:schemeClr val="tx1"/>
                </a:solidFill>
                <a:effectLst/>
                <a:latin typeface="+mj-lt"/>
                <a:ea typeface="+mj-ea"/>
                <a:cs typeface="+mj-cs"/>
              </a:defRPr>
            </a:lvl1pPr>
          </a:lstStyle>
          <a:p>
            <a:pPr lvl="0"/>
            <a:r>
              <a:rPr lang="ko-KR" altLang="en-US" smtClean="0"/>
              <a:t>마스터 제목 스타일 편집</a:t>
            </a:r>
            <a:endParaRPr lang="en-US" dirty="0"/>
          </a:p>
        </p:txBody>
      </p:sp>
      <p:sp>
        <p:nvSpPr>
          <p:cNvPr id="3" name="Subtitle 2"/>
          <p:cNvSpPr>
            <a:spLocks noGrp="1"/>
          </p:cNvSpPr>
          <p:nvPr>
            <p:ph type="subTitle" idx="1"/>
          </p:nvPr>
        </p:nvSpPr>
        <p:spPr bwMode="black">
          <a:xfrm>
            <a:off x="1547813" y="4846638"/>
            <a:ext cx="5316626" cy="332399"/>
          </a:xfrm>
        </p:spPr>
        <p:txBody>
          <a:bodyPr lIns="0" tIns="0" rIns="0" bIns="0" rtlCol="0">
            <a:spAutoFit/>
            <a:sp3d extrusionH="57150">
              <a:bevelT w="12700" h="12700"/>
            </a:sp3d>
          </a:bodyPr>
          <a:lstStyle>
            <a:lvl1pPr marL="0" indent="0" algn="l" defTabSz="914327" rtl="0" eaLnBrk="1" fontAlgn="base" latinLnBrk="0" hangingPunct="1">
              <a:lnSpc>
                <a:spcPct val="90000"/>
              </a:lnSpc>
              <a:spcBef>
                <a:spcPct val="20000"/>
              </a:spcBef>
              <a:spcAft>
                <a:spcPct val="0"/>
              </a:spcAft>
              <a:buFontTx/>
              <a:buNone/>
              <a:defRPr lang="en-US" sz="2400" kern="1200" dirty="0">
                <a:gradFill>
                  <a:gsLst>
                    <a:gs pos="0">
                      <a:schemeClr val="bg1">
                        <a:lumMod val="65000"/>
                        <a:lumOff val="35000"/>
                      </a:schemeClr>
                    </a:gs>
                    <a:gs pos="50000">
                      <a:srgbClr val="27728D"/>
                    </a:gs>
                    <a:gs pos="100000">
                      <a:schemeClr val="tx1">
                        <a:lumMod val="75000"/>
                        <a:alpha val="85000"/>
                      </a:schemeClr>
                    </a:gs>
                  </a:gsLst>
                  <a:lin ang="16200000" scaled="1"/>
                </a:gradFill>
                <a:effectLst/>
                <a:latin typeface="+mn-lt"/>
                <a:ea typeface="+mn-ea"/>
                <a:cs typeface="+mn-cs"/>
              </a:defRPr>
            </a:lvl1pPr>
            <a:lvl2pPr marL="457163" indent="0" algn="ctr">
              <a:buNone/>
              <a:defRPr>
                <a:solidFill>
                  <a:schemeClr val="tx1">
                    <a:tint val="75000"/>
                  </a:schemeClr>
                </a:solidFill>
              </a:defRPr>
            </a:lvl2pPr>
            <a:lvl3pPr marL="914327" indent="0" algn="ctr">
              <a:buNone/>
              <a:defRPr>
                <a:solidFill>
                  <a:schemeClr val="tx1">
                    <a:tint val="75000"/>
                  </a:schemeClr>
                </a:solidFill>
              </a:defRPr>
            </a:lvl3pPr>
            <a:lvl4pPr marL="1371490" indent="0" algn="ctr">
              <a:buNone/>
              <a:defRPr>
                <a:solidFill>
                  <a:schemeClr val="tx1">
                    <a:tint val="75000"/>
                  </a:schemeClr>
                </a:solidFill>
              </a:defRPr>
            </a:lvl4pPr>
            <a:lvl5pPr marL="1828654" indent="0" algn="ctr">
              <a:buNone/>
              <a:defRPr>
                <a:solidFill>
                  <a:schemeClr val="tx1">
                    <a:tint val="75000"/>
                  </a:schemeClr>
                </a:solidFill>
              </a:defRPr>
            </a:lvl5pPr>
            <a:lvl6pPr marL="2285818" indent="0" algn="ctr">
              <a:buNone/>
              <a:defRPr>
                <a:solidFill>
                  <a:schemeClr val="tx1">
                    <a:tint val="75000"/>
                  </a:schemeClr>
                </a:solidFill>
              </a:defRPr>
            </a:lvl6pPr>
            <a:lvl7pPr marL="2742980" indent="0" algn="ctr">
              <a:buNone/>
              <a:defRPr>
                <a:solidFill>
                  <a:schemeClr val="tx1">
                    <a:tint val="75000"/>
                  </a:schemeClr>
                </a:solidFill>
              </a:defRPr>
            </a:lvl7pPr>
            <a:lvl8pPr marL="3200144" indent="0" algn="ctr">
              <a:buNone/>
              <a:defRPr>
                <a:solidFill>
                  <a:schemeClr val="tx1">
                    <a:tint val="75000"/>
                  </a:schemeClr>
                </a:solidFill>
              </a:defRPr>
            </a:lvl8pPr>
            <a:lvl9pPr marL="3657308" indent="0" algn="ctr">
              <a:buNone/>
              <a:defRPr>
                <a:solidFill>
                  <a:schemeClr val="tx1">
                    <a:tint val="75000"/>
                  </a:schemeClr>
                </a:solidFill>
              </a:defRPr>
            </a:lvl9pPr>
          </a:lstStyle>
          <a:p>
            <a:r>
              <a:rPr lang="ko-KR" altLang="en-US" smtClean="0"/>
              <a:t>마스터 부제목 스타일 편집</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4" name="직사각형 3"/>
          <p:cNvSpPr/>
          <p:nvPr userDrawn="1"/>
        </p:nvSpPr>
        <p:spPr bwMode="auto">
          <a:xfrm>
            <a:off x="0" y="233109"/>
            <a:ext cx="8160774" cy="720000"/>
          </a:xfrm>
          <a:prstGeom prst="rect">
            <a:avLst/>
          </a:prstGeom>
          <a:gradFill>
            <a:gsLst>
              <a:gs pos="0">
                <a:srgbClr val="002060">
                  <a:alpha val="0"/>
                </a:srgbClr>
              </a:gs>
              <a:gs pos="47000">
                <a:schemeClr val="tx1">
                  <a:alpha val="38000"/>
                </a:schemeClr>
              </a:gs>
            </a:gsLst>
            <a:lin ang="10800000" scaled="0"/>
          </a:gra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ko-KR" altLang="en-US" sz="1800" b="0" i="0" u="none" strike="noStrike" cap="none" normalizeH="0" baseline="0" smtClean="0">
              <a:solidFill>
                <a:schemeClr val="tx1"/>
              </a:solidFill>
              <a:effectLst/>
              <a:latin typeface="Arial" charset="0"/>
            </a:endParaRPr>
          </a:p>
        </p:txBody>
      </p:sp>
      <p:sp>
        <p:nvSpPr>
          <p:cNvPr id="2" name="Title 1"/>
          <p:cNvSpPr>
            <a:spLocks noGrp="1"/>
          </p:cNvSpPr>
          <p:nvPr userDrawn="1">
            <p:ph type="title"/>
          </p:nvPr>
        </p:nvSpPr>
        <p:spPr>
          <a:xfrm>
            <a:off x="76200" y="71438"/>
            <a:ext cx="8899525" cy="980614"/>
          </a:xfrm>
        </p:spPr>
        <p:txBody>
          <a:bodyPr>
            <a:scene3d>
              <a:camera prst="orthographicFront"/>
              <a:lightRig rig="threePt" dir="t"/>
            </a:scene3d>
            <a:sp3d extrusionH="57150">
              <a:bevelT w="38100" h="38100"/>
            </a:sp3d>
          </a:bodyPr>
          <a:lstStyle>
            <a:lvl1pPr>
              <a:defRPr sz="3600" b="1" cap="none" spc="0">
                <a:ln w="18415" cmpd="sng">
                  <a:solidFill>
                    <a:srgbClr val="FFAC33"/>
                  </a:solidFill>
                  <a:prstDash val="solid"/>
                </a:ln>
                <a:solidFill>
                  <a:srgbClr val="FFC000"/>
                </a:solidFill>
                <a:effectLst>
                  <a:outerShdw blurRad="50800" dist="38100" dir="2700000" algn="tl" rotWithShape="0">
                    <a:prstClr val="black">
                      <a:alpha val="40000"/>
                    </a:prstClr>
                  </a:outerShdw>
                </a:effectLst>
              </a:defRPr>
            </a:lvl1pPr>
          </a:lstStyle>
          <a:p>
            <a:r>
              <a:rPr lang="ko-KR" altLang="en-US" dirty="0" smtClean="0"/>
              <a:t>마스터 제목 스타일 편집</a:t>
            </a:r>
            <a:endParaRPr lang="ko-KR" altLang="en-US" dirty="0"/>
          </a:p>
        </p:txBody>
      </p:sp>
      <p:sp>
        <p:nvSpPr>
          <p:cNvPr id="3" name="Content Placeholder 2"/>
          <p:cNvSpPr>
            <a:spLocks noGrp="1"/>
          </p:cNvSpPr>
          <p:nvPr userDrawn="1">
            <p:ph idx="1"/>
          </p:nvPr>
        </p:nvSpPr>
        <p:spPr/>
        <p:txBody>
          <a:bodyPr/>
          <a:lstStyle>
            <a:lvl1pPr>
              <a:defRPr b="1">
                <a:ln w="18415" cmpd="sng">
                  <a:noFill/>
                  <a:prstDash val="solid"/>
                </a:ln>
                <a:effectLst>
                  <a:outerShdw blurRad="50800" dist="38100" dir="2700000" algn="tl" rotWithShape="0">
                    <a:prstClr val="black">
                      <a:alpha val="40000"/>
                    </a:prstClr>
                  </a:outerShdw>
                </a:effectLst>
              </a:defRPr>
            </a:lvl1pPr>
            <a:lvl2pPr>
              <a:defRPr b="0">
                <a:ln w="18415" cmpd="sng">
                  <a:noFill/>
                  <a:prstDash val="solid"/>
                </a:ln>
                <a:effectLst>
                  <a:outerShdw blurRad="50800" dist="38100" dir="2700000" algn="tl" rotWithShape="0">
                    <a:prstClr val="black">
                      <a:alpha val="40000"/>
                    </a:prstClr>
                  </a:outerShdw>
                </a:effectLst>
              </a:defRPr>
            </a:lvl2pPr>
            <a:lvl3pPr>
              <a:defRPr b="0">
                <a:ln w="18415" cmpd="sng">
                  <a:noFill/>
                  <a:prstDash val="solid"/>
                </a:ln>
                <a:effectLst>
                  <a:outerShdw blurRad="50800" dist="38100" dir="2700000" algn="tl" rotWithShape="0">
                    <a:prstClr val="black">
                      <a:alpha val="40000"/>
                    </a:prstClr>
                  </a:outerShdw>
                </a:effectLst>
              </a:defRPr>
            </a:lvl3pPr>
            <a:lvl4pPr>
              <a:defRPr b="0">
                <a:ln w="18415" cmpd="sng">
                  <a:noFill/>
                  <a:prstDash val="solid"/>
                </a:ln>
                <a:effectLst>
                  <a:outerShdw blurRad="50800" dist="38100" dir="2700000" algn="tl" rotWithShape="0">
                    <a:prstClr val="black">
                      <a:alpha val="40000"/>
                    </a:prstClr>
                  </a:outerShdw>
                </a:effectLst>
              </a:defRPr>
            </a:lvl4pPr>
            <a:lvl5pPr>
              <a:defRPr b="0">
                <a:ln w="18415" cmpd="sng">
                  <a:noFill/>
                  <a:prstDash val="solid"/>
                </a:ln>
                <a:effectLst>
                  <a:outerShdw blurRad="50800" dist="38100" dir="2700000" algn="tl" rotWithShape="0">
                    <a:prstClr val="black">
                      <a:alpha val="40000"/>
                    </a:prstClr>
                  </a:outerShdw>
                </a:effectLst>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ko-KR" altLang="en-US"/>
          </a:p>
        </p:txBody>
      </p:sp>
      <p:sp>
        <p:nvSpPr>
          <p:cNvPr id="3" name="Content Placeholder 2"/>
          <p:cNvSpPr>
            <a:spLocks noGrp="1"/>
          </p:cNvSpPr>
          <p:nvPr>
            <p:ph sz="half" idx="1"/>
          </p:nvPr>
        </p:nvSpPr>
        <p:spPr>
          <a:xfrm>
            <a:off x="76200" y="1252538"/>
            <a:ext cx="439261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Content Placeholder 3"/>
          <p:cNvSpPr>
            <a:spLocks noGrp="1"/>
          </p:cNvSpPr>
          <p:nvPr>
            <p:ph sz="half" idx="2"/>
          </p:nvPr>
        </p:nvSpPr>
        <p:spPr>
          <a:xfrm>
            <a:off x="4621213" y="1252538"/>
            <a:ext cx="4392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lum bright="-10000"/>
          </a:blip>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76200" y="71438"/>
            <a:ext cx="88995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ko-KR" dirty="0" smtClean="0"/>
              <a:t>Click to edit Master title style</a:t>
            </a:r>
          </a:p>
        </p:txBody>
      </p:sp>
      <p:sp>
        <p:nvSpPr>
          <p:cNvPr id="1027" name="Rectangle 4"/>
          <p:cNvSpPr>
            <a:spLocks noGrp="1" noChangeArrowheads="1"/>
          </p:cNvSpPr>
          <p:nvPr>
            <p:ph type="body" idx="1"/>
          </p:nvPr>
        </p:nvSpPr>
        <p:spPr bwMode="auto">
          <a:xfrm>
            <a:off x="76200" y="1252538"/>
            <a:ext cx="8937625"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Lst>
  <p:transition>
    <p:wipe dir="r"/>
  </p:transition>
  <p:timing>
    <p:tnLst>
      <p:par>
        <p:cTn id="1" dur="indefinite" restart="never" nodeType="tmRoot"/>
      </p:par>
    </p:tnLst>
  </p:timing>
  <p:hf sldNum="0" hdr="0" ftr="0" dt="0"/>
  <p:txStyles>
    <p:titleStyle>
      <a:lvl1pPr algn="l" rtl="0" eaLnBrk="0" fontAlgn="base" hangingPunct="0">
        <a:spcBef>
          <a:spcPct val="0"/>
        </a:spcBef>
        <a:spcAft>
          <a:spcPct val="0"/>
        </a:spcAft>
        <a:defRPr sz="4000" b="1">
          <a:ln w="19050">
            <a:solidFill>
              <a:schemeClr val="tx2">
                <a:tint val="1000"/>
              </a:schemeClr>
            </a:solidFill>
            <a:prstDash val="solid"/>
          </a:ln>
          <a:solidFill>
            <a:srgbClr val="FFC000"/>
          </a:solidFill>
          <a:effectLst>
            <a:outerShdw blurRad="50000" dist="50800" dir="7500000" algn="tl">
              <a:srgbClr val="000000">
                <a:shade val="5000"/>
                <a:alpha val="35000"/>
              </a:srgbClr>
            </a:outerShdw>
          </a:effectLst>
          <a:latin typeface="맑은 고딕" pitchFamily="50" charset="-127"/>
          <a:ea typeface="맑은 고딕" pitchFamily="50" charset="-127"/>
          <a:cs typeface="+mj-cs"/>
        </a:defRPr>
      </a:lvl1pPr>
      <a:lvl2pPr algn="l" rtl="0" eaLnBrk="0" fontAlgn="base" hangingPunct="0">
        <a:spcBef>
          <a:spcPct val="0"/>
        </a:spcBef>
        <a:spcAft>
          <a:spcPct val="0"/>
        </a:spcAft>
        <a:defRPr sz="4000" b="1">
          <a:solidFill>
            <a:srgbClr val="FFC000"/>
          </a:solidFill>
          <a:latin typeface="맑은 고딕" pitchFamily="50" charset="-127"/>
          <a:ea typeface="맑은 고딕" pitchFamily="50" charset="-127"/>
        </a:defRPr>
      </a:lvl2pPr>
      <a:lvl3pPr algn="l" rtl="0" eaLnBrk="0" fontAlgn="base" hangingPunct="0">
        <a:spcBef>
          <a:spcPct val="0"/>
        </a:spcBef>
        <a:spcAft>
          <a:spcPct val="0"/>
        </a:spcAft>
        <a:defRPr sz="4000" b="1">
          <a:solidFill>
            <a:srgbClr val="FFC000"/>
          </a:solidFill>
          <a:latin typeface="맑은 고딕" pitchFamily="50" charset="-127"/>
          <a:ea typeface="맑은 고딕" pitchFamily="50" charset="-127"/>
        </a:defRPr>
      </a:lvl3pPr>
      <a:lvl4pPr algn="l" rtl="0" eaLnBrk="0" fontAlgn="base" hangingPunct="0">
        <a:spcBef>
          <a:spcPct val="0"/>
        </a:spcBef>
        <a:spcAft>
          <a:spcPct val="0"/>
        </a:spcAft>
        <a:defRPr sz="4000" b="1">
          <a:solidFill>
            <a:srgbClr val="FFC000"/>
          </a:solidFill>
          <a:latin typeface="맑은 고딕" pitchFamily="50" charset="-127"/>
          <a:ea typeface="맑은 고딕" pitchFamily="50" charset="-127"/>
        </a:defRPr>
      </a:lvl4pPr>
      <a:lvl5pPr algn="l" rtl="0" eaLnBrk="0" fontAlgn="base" hangingPunct="0">
        <a:spcBef>
          <a:spcPct val="0"/>
        </a:spcBef>
        <a:spcAft>
          <a:spcPct val="0"/>
        </a:spcAft>
        <a:defRPr sz="4000" b="1">
          <a:solidFill>
            <a:srgbClr val="FFC000"/>
          </a:solidFill>
          <a:latin typeface="맑은 고딕" pitchFamily="50" charset="-127"/>
          <a:ea typeface="맑은 고딕" pitchFamily="50" charset="-127"/>
        </a:defRPr>
      </a:lvl5pPr>
      <a:lvl6pPr marL="457200" algn="l" rtl="0" fontAlgn="base">
        <a:spcBef>
          <a:spcPct val="0"/>
        </a:spcBef>
        <a:spcAft>
          <a:spcPct val="0"/>
        </a:spcAft>
        <a:defRPr sz="4000">
          <a:solidFill>
            <a:schemeClr val="bg1"/>
          </a:solidFill>
          <a:latin typeface="Segoe Semibold" pitchFamily="34" charset="0"/>
          <a:ea typeface="소망M" pitchFamily="18" charset="-127"/>
        </a:defRPr>
      </a:lvl6pPr>
      <a:lvl7pPr marL="914400" algn="l" rtl="0" fontAlgn="base">
        <a:spcBef>
          <a:spcPct val="0"/>
        </a:spcBef>
        <a:spcAft>
          <a:spcPct val="0"/>
        </a:spcAft>
        <a:defRPr sz="4000">
          <a:solidFill>
            <a:schemeClr val="bg1"/>
          </a:solidFill>
          <a:latin typeface="Segoe Semibold" pitchFamily="34" charset="0"/>
          <a:ea typeface="소망M" pitchFamily="18" charset="-127"/>
        </a:defRPr>
      </a:lvl7pPr>
      <a:lvl8pPr marL="1371600" algn="l" rtl="0" fontAlgn="base">
        <a:spcBef>
          <a:spcPct val="0"/>
        </a:spcBef>
        <a:spcAft>
          <a:spcPct val="0"/>
        </a:spcAft>
        <a:defRPr sz="4000">
          <a:solidFill>
            <a:schemeClr val="bg1"/>
          </a:solidFill>
          <a:latin typeface="Segoe Semibold" pitchFamily="34" charset="0"/>
          <a:ea typeface="소망M" pitchFamily="18" charset="-127"/>
        </a:defRPr>
      </a:lvl8pPr>
      <a:lvl9pPr marL="1828800" algn="l" rtl="0" fontAlgn="base">
        <a:spcBef>
          <a:spcPct val="0"/>
        </a:spcBef>
        <a:spcAft>
          <a:spcPct val="0"/>
        </a:spcAft>
        <a:defRPr sz="4000">
          <a:solidFill>
            <a:schemeClr val="bg1"/>
          </a:solidFill>
          <a:latin typeface="Segoe Semibold" pitchFamily="34" charset="0"/>
          <a:ea typeface="소망M" pitchFamily="18" charset="-127"/>
        </a:defRPr>
      </a:lvl9pPr>
    </p:titleStyle>
    <p:bodyStyle>
      <a:lvl1pPr marL="342900" indent="-342900" algn="l" rtl="0" eaLnBrk="0" fontAlgn="base" hangingPunct="0">
        <a:spcBef>
          <a:spcPct val="20000"/>
        </a:spcBef>
        <a:spcAft>
          <a:spcPct val="0"/>
        </a:spcAft>
        <a:buSzPct val="75000"/>
        <a:buFont typeface="Wingdings" pitchFamily="2" charset="2"/>
        <a:buChar char="l"/>
        <a:defRPr sz="2800" b="1">
          <a:ln w="18415" cmpd="sng">
            <a:solidFill>
              <a:srgbClr val="FFFFFF"/>
            </a:solidFill>
            <a:prstDash val="solid"/>
          </a:ln>
          <a:solidFill>
            <a:srgbClr val="FFFFFF"/>
          </a:solidFill>
          <a:effectLst>
            <a:outerShdw blurRad="63500" dir="3600000" algn="tl" rotWithShape="0">
              <a:srgbClr val="000000">
                <a:alpha val="70000"/>
              </a:srgbClr>
            </a:outerShdw>
          </a:effectLst>
          <a:latin typeface="맑은 고딕" pitchFamily="50" charset="-127"/>
          <a:ea typeface="맑은 고딕" pitchFamily="50" charset="-127"/>
          <a:cs typeface="+mn-cs"/>
        </a:defRPr>
      </a:lvl1pPr>
      <a:lvl2pPr marL="742950" indent="-285750" algn="l" rtl="0" eaLnBrk="0" fontAlgn="base" hangingPunct="0">
        <a:spcBef>
          <a:spcPct val="20000"/>
        </a:spcBef>
        <a:spcAft>
          <a:spcPct val="0"/>
        </a:spcAft>
        <a:buSzPct val="65000"/>
        <a:buFont typeface="Wingdings" pitchFamily="2" charset="2"/>
        <a:buChar char="l"/>
        <a:defRPr sz="2400" b="1">
          <a:ln w="18415" cmpd="sng">
            <a:solidFill>
              <a:srgbClr val="FFFFFF"/>
            </a:solidFill>
            <a:prstDash val="solid"/>
          </a:ln>
          <a:solidFill>
            <a:srgbClr val="FFFFFF"/>
          </a:solidFill>
          <a:effectLst>
            <a:outerShdw blurRad="63500" dir="3600000" algn="tl" rotWithShape="0">
              <a:srgbClr val="000000">
                <a:alpha val="70000"/>
              </a:srgbClr>
            </a:outerShdw>
          </a:effectLst>
          <a:latin typeface="맑은 고딕" pitchFamily="50" charset="-127"/>
          <a:ea typeface="맑은 고딕" pitchFamily="50" charset="-127"/>
        </a:defRPr>
      </a:lvl2pPr>
      <a:lvl3pPr marL="1143000" indent="-228600" algn="l" rtl="0" eaLnBrk="0" fontAlgn="base" hangingPunct="0">
        <a:spcBef>
          <a:spcPct val="20000"/>
        </a:spcBef>
        <a:spcAft>
          <a:spcPct val="0"/>
        </a:spcAft>
        <a:buChar char="•"/>
        <a:defRPr sz="2000">
          <a:ln w="18415" cmpd="sng">
            <a:solidFill>
              <a:srgbClr val="FFFFFF"/>
            </a:solidFill>
            <a:prstDash val="solid"/>
          </a:ln>
          <a:solidFill>
            <a:srgbClr val="FFFFFF"/>
          </a:solidFill>
          <a:effectLst>
            <a:outerShdw blurRad="63500" dir="3600000" algn="tl" rotWithShape="0">
              <a:srgbClr val="000000">
                <a:alpha val="70000"/>
              </a:srgbClr>
            </a:outerShdw>
          </a:effectLst>
          <a:latin typeface="맑은 고딕" pitchFamily="50" charset="-127"/>
          <a:ea typeface="맑은 고딕" pitchFamily="50" charset="-127"/>
        </a:defRPr>
      </a:lvl3pPr>
      <a:lvl4pPr marL="1600200" indent="-228600" algn="l" rtl="0" eaLnBrk="0" fontAlgn="base" hangingPunct="0">
        <a:spcBef>
          <a:spcPct val="20000"/>
        </a:spcBef>
        <a:spcAft>
          <a:spcPct val="0"/>
        </a:spcAft>
        <a:buChar char="–"/>
        <a:defRPr sz="2000">
          <a:ln w="18415" cmpd="sng">
            <a:solidFill>
              <a:srgbClr val="FFFFFF"/>
            </a:solidFill>
            <a:prstDash val="solid"/>
          </a:ln>
          <a:solidFill>
            <a:srgbClr val="FFFFFF"/>
          </a:solidFill>
          <a:effectLst>
            <a:outerShdw blurRad="63500" dir="3600000" algn="tl" rotWithShape="0">
              <a:srgbClr val="000000">
                <a:alpha val="70000"/>
              </a:srgbClr>
            </a:outerShdw>
          </a:effectLst>
          <a:latin typeface="맑은 고딕" pitchFamily="50" charset="-127"/>
          <a:ea typeface="맑은 고딕" pitchFamily="50" charset="-127"/>
        </a:defRPr>
      </a:lvl4pPr>
      <a:lvl5pPr marL="2057400" indent="-228600" algn="l" rtl="0" eaLnBrk="0" fontAlgn="base" hangingPunct="0">
        <a:spcBef>
          <a:spcPct val="20000"/>
        </a:spcBef>
        <a:spcAft>
          <a:spcPct val="0"/>
        </a:spcAft>
        <a:buChar char="»"/>
        <a:defRPr sz="1600">
          <a:ln w="18415" cmpd="sng">
            <a:solidFill>
              <a:srgbClr val="FFFFFF"/>
            </a:solidFill>
            <a:prstDash val="solid"/>
          </a:ln>
          <a:solidFill>
            <a:srgbClr val="FFFFFF"/>
          </a:solidFill>
          <a:effectLst>
            <a:outerShdw blurRad="63500" dir="3600000" algn="tl" rotWithShape="0">
              <a:srgbClr val="000000">
                <a:alpha val="70000"/>
              </a:srgbClr>
            </a:outerShdw>
          </a:effectLst>
          <a:latin typeface="맑은 고딕" pitchFamily="50" charset="-127"/>
          <a:ea typeface="맑은 고딕" pitchFamily="50" charset="-127"/>
        </a:defRPr>
      </a:lvl5pPr>
      <a:lvl6pPr marL="2514600" indent="-228600" algn="l" rtl="0" fontAlgn="base">
        <a:spcBef>
          <a:spcPct val="20000"/>
        </a:spcBef>
        <a:spcAft>
          <a:spcPct val="0"/>
        </a:spcAft>
        <a:buChar char="»"/>
        <a:defRPr sz="1600" b="1">
          <a:solidFill>
            <a:schemeClr val="bg1"/>
          </a:solidFill>
          <a:latin typeface="+mn-lt"/>
          <a:ea typeface="+mn-ea"/>
        </a:defRPr>
      </a:lvl6pPr>
      <a:lvl7pPr marL="2971800" indent="-228600" algn="l" rtl="0" fontAlgn="base">
        <a:spcBef>
          <a:spcPct val="20000"/>
        </a:spcBef>
        <a:spcAft>
          <a:spcPct val="0"/>
        </a:spcAft>
        <a:buChar char="»"/>
        <a:defRPr sz="1600" b="1">
          <a:solidFill>
            <a:schemeClr val="bg1"/>
          </a:solidFill>
          <a:latin typeface="+mn-lt"/>
          <a:ea typeface="+mn-ea"/>
        </a:defRPr>
      </a:lvl7pPr>
      <a:lvl8pPr marL="3429000" indent="-228600" algn="l" rtl="0" fontAlgn="base">
        <a:spcBef>
          <a:spcPct val="20000"/>
        </a:spcBef>
        <a:spcAft>
          <a:spcPct val="0"/>
        </a:spcAft>
        <a:buChar char="»"/>
        <a:defRPr sz="1600" b="1">
          <a:solidFill>
            <a:schemeClr val="bg1"/>
          </a:solidFill>
          <a:latin typeface="+mn-lt"/>
          <a:ea typeface="+mn-ea"/>
        </a:defRPr>
      </a:lvl8pPr>
      <a:lvl9pPr marL="3886200" indent="-228600" algn="l" rtl="0" fontAlgn="base">
        <a:spcBef>
          <a:spcPct val="20000"/>
        </a:spcBef>
        <a:spcAft>
          <a:spcPct val="0"/>
        </a:spcAft>
        <a:buChar char="»"/>
        <a:defRPr sz="1600" b="1">
          <a:solidFill>
            <a:schemeClr val="bg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file:///C:\Program%20Files\Microsoft%20SQL%20Server\MSSQL.1\MSSQL\Dat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0" y="4038600"/>
            <a:ext cx="8132763" cy="579438"/>
          </a:xfrm>
          <a:prstGeom prst="rect">
            <a:avLst/>
          </a:prstGeom>
          <a:noFill/>
          <a:ln w="9525">
            <a:noFill/>
            <a:miter lim="800000"/>
            <a:headEnd/>
            <a:tailEnd/>
          </a:ln>
        </p:spPr>
        <p:txBody>
          <a:bodyPr>
            <a:spAutoFit/>
          </a:bodyPr>
          <a:lstStyle/>
          <a:p>
            <a:pPr eaLnBrk="0" latinLnBrk="0" hangingPunct="0"/>
            <a:endParaRPr kumimoji="0" lang="en-GB" altLang="ko-KR" sz="3200" b="1">
              <a:solidFill>
                <a:schemeClr val="tx2"/>
              </a:solidFill>
              <a:latin typeface="Segoe Light"/>
            </a:endParaRPr>
          </a:p>
        </p:txBody>
      </p:sp>
      <p:sp>
        <p:nvSpPr>
          <p:cNvPr id="3075" name="Text Box 4"/>
          <p:cNvSpPr txBox="1">
            <a:spLocks noChangeArrowheads="1"/>
          </p:cNvSpPr>
          <p:nvPr/>
        </p:nvSpPr>
        <p:spPr bwMode="auto">
          <a:xfrm>
            <a:off x="2011363" y="3427413"/>
            <a:ext cx="4972050" cy="366712"/>
          </a:xfrm>
          <a:prstGeom prst="rect">
            <a:avLst/>
          </a:prstGeom>
          <a:noFill/>
          <a:ln w="12700">
            <a:noFill/>
            <a:miter lim="800000"/>
            <a:headEnd/>
            <a:tailEnd/>
          </a:ln>
        </p:spPr>
        <p:txBody>
          <a:bodyPr>
            <a:spAutoFit/>
          </a:bodyPr>
          <a:lstStyle/>
          <a:p>
            <a:pPr latinLnBrk="0">
              <a:spcBef>
                <a:spcPct val="50000"/>
              </a:spcBef>
            </a:pPr>
            <a:endParaRPr kumimoji="0" lang="ko-KR" altLang="en-US">
              <a:latin typeface="Segoe Light"/>
              <a:ea typeface="굴림" pitchFamily="50" charset="-127"/>
            </a:endParaRPr>
          </a:p>
        </p:txBody>
      </p:sp>
      <p:sp>
        <p:nvSpPr>
          <p:cNvPr id="3076" name="Text Box 5"/>
          <p:cNvSpPr txBox="1">
            <a:spLocks noChangeArrowheads="1"/>
          </p:cNvSpPr>
          <p:nvPr/>
        </p:nvSpPr>
        <p:spPr bwMode="auto">
          <a:xfrm>
            <a:off x="3070225" y="4513263"/>
            <a:ext cx="5419725" cy="1530350"/>
          </a:xfrm>
          <a:prstGeom prst="rect">
            <a:avLst/>
          </a:prstGeom>
          <a:noFill/>
          <a:ln w="9525" algn="ctr">
            <a:noFill/>
            <a:miter lim="800000"/>
            <a:headEnd/>
            <a:tailEnd/>
          </a:ln>
        </p:spPr>
        <p:txBody>
          <a:bodyPr anchor="ctr"/>
          <a:lstStyle/>
          <a:p>
            <a:pPr algn="r" latinLnBrk="0"/>
            <a:r>
              <a:rPr kumimoji="0" lang="ko-KR" altLang="en-US" sz="3200" b="1"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이 장 </a:t>
            </a:r>
            <a:r>
              <a:rPr kumimoji="0" lang="ko-KR" altLang="en-US" sz="3200" b="1" dirty="0" err="1">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래</a:t>
            </a:r>
            <a:r>
              <a:rPr kumimoji="0" lang="ko-KR" altLang="en-US" sz="28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 </a:t>
            </a:r>
            <a:r>
              <a:rPr kumimoji="0" lang="en-US" altLang="ko-KR" sz="28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
            </a:r>
            <a:br>
              <a:rPr kumimoji="0" lang="en-US" altLang="ko-KR" sz="28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br>
            <a:r>
              <a:rPr kumimoji="0" lang="en-US" altLang="ko-KR" sz="20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MCDBA / MCT</a:t>
            </a:r>
            <a:br>
              <a:rPr kumimoji="0" lang="en-US" altLang="ko-KR" sz="20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br>
            <a:r>
              <a:rPr kumimoji="0" lang="ko-KR" altLang="en-US" sz="2000" dirty="0" err="1">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웹타임</a:t>
            </a:r>
            <a:r>
              <a:rPr kumimoji="0" lang="ko-KR" altLang="en-US" sz="20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 교육센터 전임강사</a:t>
            </a:r>
            <a:r>
              <a:rPr kumimoji="0" lang="en-US" altLang="ko-KR" sz="20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
            </a:r>
            <a:br>
              <a:rPr kumimoji="0" lang="en-US" altLang="ko-KR" sz="20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br>
            <a:r>
              <a:rPr kumimoji="0" lang="en-US" altLang="ko-KR" sz="20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http://www.sqlworld.pe.kr</a:t>
            </a:r>
            <a:endParaRPr kumimoji="0" lang="en-US" altLang="ko-KR" sz="28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endParaRPr>
          </a:p>
          <a:p>
            <a:pPr algn="r" latinLnBrk="0">
              <a:lnSpc>
                <a:spcPct val="120000"/>
              </a:lnSpc>
            </a:pPr>
            <a:r>
              <a:rPr kumimoji="0" lang="en-US" altLang="ko-KR" sz="2000"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cs typeface="Times New Roman" pitchFamily="18" charset="0"/>
              </a:rPr>
              <a:t>bestmct@sqlworld.pe.kr</a:t>
            </a:r>
          </a:p>
        </p:txBody>
      </p:sp>
      <p:sp>
        <p:nvSpPr>
          <p:cNvPr id="2053" name="Rectangle 7"/>
          <p:cNvSpPr>
            <a:spLocks noChangeArrowheads="1"/>
          </p:cNvSpPr>
          <p:nvPr/>
        </p:nvSpPr>
        <p:spPr bwMode="auto">
          <a:xfrm>
            <a:off x="471488" y="903288"/>
            <a:ext cx="8148637" cy="2360612"/>
          </a:xfrm>
          <a:prstGeom prst="rect">
            <a:avLst/>
          </a:prstGeom>
          <a:noFill/>
          <a:ln w="9525" algn="ctr">
            <a:noFill/>
            <a:miter lim="800000"/>
            <a:headEnd/>
            <a:tailEnd/>
          </a:ln>
        </p:spPr>
        <p:txBody>
          <a:bodyPr anchor="ctr">
            <a:scene3d>
              <a:camera prst="orthographicFront"/>
              <a:lightRig rig="threePt" dir="t"/>
            </a:scene3d>
            <a:sp3d extrusionH="57150">
              <a:bevelT w="38100" h="38100" prst="angle"/>
            </a:sp3d>
          </a:bodyPr>
          <a:lstStyle/>
          <a:p>
            <a:pPr algn="r" defTabSz="914327" fontAlgn="auto" latinLnBrk="0">
              <a:spcBef>
                <a:spcPts val="0"/>
              </a:spcBef>
              <a:spcAft>
                <a:spcPts val="0"/>
              </a:spcAft>
              <a:defRPr/>
            </a:pPr>
            <a:r>
              <a:rPr kumimoji="0" lang="ko-KR" altLang="en-US" sz="4400" b="1" dirty="0" smtClean="0">
                <a:ln w="18415" cmpd="sng">
                  <a:solidFill>
                    <a:srgbClr val="FFC000"/>
                  </a:solidFill>
                  <a:prstDash val="solid"/>
                </a:ln>
                <a:solidFill>
                  <a:srgbClr val="FFC000"/>
                </a:solidFill>
                <a:effectLst>
                  <a:outerShdw blurRad="63500" dir="3600000" algn="tl" rotWithShape="0">
                    <a:srgbClr val="000000">
                      <a:alpha val="70000"/>
                    </a:srgbClr>
                  </a:outerShdw>
                </a:effectLst>
                <a:latin typeface="맑은 고딕" pitchFamily="50" charset="-127"/>
                <a:ea typeface="맑은 고딕" pitchFamily="50" charset="-127"/>
                <a:cs typeface="Times New Roman" pitchFamily="18" charset="0"/>
              </a:rPr>
              <a:t>안정적인 데이터베이스 구축과</a:t>
            </a:r>
            <a:r>
              <a:rPr kumimoji="0" lang="en-US" altLang="ko-KR" sz="4400" b="1" dirty="0">
                <a:ln w="18415" cmpd="sng">
                  <a:solidFill>
                    <a:srgbClr val="FFC000"/>
                  </a:solidFill>
                  <a:prstDash val="solid"/>
                </a:ln>
                <a:solidFill>
                  <a:srgbClr val="FFC000"/>
                </a:solidFill>
                <a:effectLst>
                  <a:outerShdw blurRad="63500" dir="3600000" algn="tl" rotWithShape="0">
                    <a:srgbClr val="000000">
                      <a:alpha val="70000"/>
                    </a:srgbClr>
                  </a:outerShdw>
                </a:effectLst>
                <a:latin typeface="맑은 고딕" pitchFamily="50" charset="-127"/>
                <a:ea typeface="맑은 고딕" pitchFamily="50" charset="-127"/>
                <a:cs typeface="Times New Roman" pitchFamily="18" charset="0"/>
              </a:rPr>
              <a:t/>
            </a:r>
            <a:br>
              <a:rPr kumimoji="0" lang="en-US" altLang="ko-KR" sz="4400" b="1" dirty="0">
                <a:ln w="18415" cmpd="sng">
                  <a:solidFill>
                    <a:srgbClr val="FFC000"/>
                  </a:solidFill>
                  <a:prstDash val="solid"/>
                </a:ln>
                <a:solidFill>
                  <a:srgbClr val="FFC000"/>
                </a:solidFill>
                <a:effectLst>
                  <a:outerShdw blurRad="63500" dir="3600000" algn="tl" rotWithShape="0">
                    <a:srgbClr val="000000">
                      <a:alpha val="70000"/>
                    </a:srgbClr>
                  </a:outerShdw>
                </a:effectLst>
                <a:latin typeface="맑은 고딕" pitchFamily="50" charset="-127"/>
                <a:ea typeface="맑은 고딕" pitchFamily="50" charset="-127"/>
                <a:cs typeface="Times New Roman" pitchFamily="18" charset="0"/>
              </a:rPr>
            </a:br>
            <a:r>
              <a:rPr kumimoji="0" lang="ko-KR" altLang="en-US" sz="4400" b="1" dirty="0" smtClean="0">
                <a:ln w="18415" cmpd="sng">
                  <a:solidFill>
                    <a:srgbClr val="FFC000"/>
                  </a:solidFill>
                  <a:prstDash val="solid"/>
                </a:ln>
                <a:solidFill>
                  <a:srgbClr val="FFC000"/>
                </a:solidFill>
                <a:effectLst>
                  <a:outerShdw blurRad="63500" dir="3600000" algn="tl" rotWithShape="0">
                    <a:srgbClr val="000000">
                      <a:alpha val="70000"/>
                    </a:srgbClr>
                  </a:outerShdw>
                </a:effectLst>
                <a:latin typeface="맑은 고딕" pitchFamily="50" charset="-127"/>
                <a:ea typeface="맑은 고딕" pitchFamily="50" charset="-127"/>
                <a:cs typeface="Times New Roman" pitchFamily="18" charset="0"/>
              </a:rPr>
              <a:t>장애 복구 전략</a:t>
            </a:r>
            <a:endParaRPr kumimoji="0" lang="en-US" altLang="ko-KR" sz="4400" b="1" dirty="0">
              <a:ln w="18415" cmpd="sng">
                <a:solidFill>
                  <a:srgbClr val="FFC000"/>
                </a:solidFill>
                <a:prstDash val="solid"/>
              </a:ln>
              <a:solidFill>
                <a:srgbClr val="FFC000"/>
              </a:solidFill>
              <a:effectLst>
                <a:outerShdw blurRad="63500" dir="3600000" algn="tl" rotWithShape="0">
                  <a:srgbClr val="000000">
                    <a:alpha val="70000"/>
                  </a:srgbClr>
                </a:outerShdw>
              </a:effectLst>
              <a:latin typeface="맑은 고딕" pitchFamily="50" charset="-127"/>
              <a:ea typeface="맑은 고딕" pitchFamily="50" charset="-127"/>
              <a:cs typeface="Times New Roman" pitchFamily="18" charset="0"/>
            </a:endParaRPr>
          </a:p>
        </p:txBody>
      </p:sp>
      <p:sp>
        <p:nvSpPr>
          <p:cNvPr id="3078" name="Text Box 8"/>
          <p:cNvSpPr txBox="1">
            <a:spLocks noChangeArrowheads="1"/>
          </p:cNvSpPr>
          <p:nvPr/>
        </p:nvSpPr>
        <p:spPr bwMode="auto">
          <a:xfrm>
            <a:off x="254000" y="957263"/>
            <a:ext cx="8642350" cy="2470150"/>
          </a:xfrm>
          <a:prstGeom prst="rect">
            <a:avLst/>
          </a:prstGeom>
          <a:noFill/>
          <a:ln w="9525" algn="ctr">
            <a:noFill/>
            <a:miter lim="800000"/>
            <a:headEnd/>
            <a:tailEnd/>
          </a:ln>
        </p:spPr>
        <p:txBody>
          <a:bodyPr/>
          <a:lstStyle/>
          <a:p>
            <a:pPr latinLnBrk="0"/>
            <a:endParaRPr kumimoji="0" lang="ko-KR" altLang="en-US" sz="2400">
              <a:solidFill>
                <a:schemeClr val="bg1"/>
              </a:solidFill>
              <a:latin typeface="소망M"/>
              <a:ea typeface="소망M"/>
              <a:cs typeface="Times New Roman" pitchFamily="18" charset="0"/>
            </a:endParaRPr>
          </a:p>
        </p:txBody>
      </p:sp>
      <p:cxnSp>
        <p:nvCxnSpPr>
          <p:cNvPr id="3079" name="직선 연결선 8"/>
          <p:cNvCxnSpPr>
            <a:cxnSpLocks noChangeShapeType="1"/>
          </p:cNvCxnSpPr>
          <p:nvPr/>
        </p:nvCxnSpPr>
        <p:spPr bwMode="auto">
          <a:xfrm rot="5400000">
            <a:off x="7734300" y="5286375"/>
            <a:ext cx="1676400" cy="19050"/>
          </a:xfrm>
          <a:prstGeom prst="line">
            <a:avLst/>
          </a:prstGeom>
          <a:noFill/>
          <a:ln w="38100" algn="ctr">
            <a:solidFill>
              <a:schemeClr val="bg1"/>
            </a:solidFill>
            <a:round/>
            <a:headEnd/>
            <a:tailEnd/>
          </a:ln>
          <a:effectLst>
            <a:outerShdw blurRad="50800" dist="38100" dir="2700000" algn="tl" rotWithShape="0">
              <a:prstClr val="black">
                <a:alpha val="40000"/>
              </a:prstClr>
            </a:outerShdw>
          </a:effectLst>
        </p:spPr>
      </p:cxn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내용 개체 틀 23"/>
          <p:cNvSpPr>
            <a:spLocks noGrp="1"/>
          </p:cNvSpPr>
          <p:nvPr>
            <p:ph idx="1"/>
          </p:nvPr>
        </p:nvSpPr>
        <p:spPr/>
        <p:txBody>
          <a:bodyPr/>
          <a:lstStyle/>
          <a:p>
            <a:r>
              <a:rPr lang="ko-KR" altLang="en-US" dirty="0" smtClean="0"/>
              <a:t>효과적인 형태</a:t>
            </a:r>
            <a:endParaRPr lang="ko-KR" altLang="en-US" dirty="0"/>
          </a:p>
        </p:txBody>
      </p:sp>
      <p:cxnSp>
        <p:nvCxnSpPr>
          <p:cNvPr id="87" name="직선 연결선 86"/>
          <p:cNvCxnSpPr/>
          <p:nvPr/>
        </p:nvCxnSpPr>
        <p:spPr>
          <a:xfrm>
            <a:off x="1857356" y="2957505"/>
            <a:ext cx="5572164" cy="1588"/>
          </a:xfrm>
          <a:prstGeom prst="line">
            <a:avLst/>
          </a:prstGeom>
          <a:noFill/>
          <a:ln w="28575" cap="flat" cmpd="sng" algn="ctr">
            <a:solidFill>
              <a:srgbClr val="FFC000"/>
            </a:solidFill>
            <a:prstDash val="solid"/>
          </a:ln>
          <a:effectLst/>
        </p:spPr>
      </p:cxnSp>
      <p:cxnSp>
        <p:nvCxnSpPr>
          <p:cNvPr id="88" name="직선 연결선 87"/>
          <p:cNvCxnSpPr/>
          <p:nvPr/>
        </p:nvCxnSpPr>
        <p:spPr>
          <a:xfrm rot="5400000">
            <a:off x="1608117" y="3207538"/>
            <a:ext cx="499272" cy="794"/>
          </a:xfrm>
          <a:prstGeom prst="line">
            <a:avLst/>
          </a:prstGeom>
          <a:noFill/>
          <a:ln w="28575" cap="flat" cmpd="sng" algn="ctr">
            <a:solidFill>
              <a:srgbClr val="FFC000"/>
            </a:solidFill>
            <a:prstDash val="solid"/>
          </a:ln>
          <a:effectLst/>
        </p:spPr>
      </p:cxnSp>
      <p:cxnSp>
        <p:nvCxnSpPr>
          <p:cNvPr id="89" name="직선 연결선 88"/>
          <p:cNvCxnSpPr/>
          <p:nvPr/>
        </p:nvCxnSpPr>
        <p:spPr>
          <a:xfrm rot="5400000">
            <a:off x="3536943" y="3206744"/>
            <a:ext cx="500066" cy="1588"/>
          </a:xfrm>
          <a:prstGeom prst="line">
            <a:avLst/>
          </a:prstGeom>
          <a:noFill/>
          <a:ln w="28575" cap="flat" cmpd="sng" algn="ctr">
            <a:solidFill>
              <a:srgbClr val="FFC000"/>
            </a:solidFill>
            <a:prstDash val="solid"/>
          </a:ln>
          <a:effectLst/>
        </p:spPr>
      </p:cxnSp>
      <p:cxnSp>
        <p:nvCxnSpPr>
          <p:cNvPr id="90" name="직선 연결선 89"/>
          <p:cNvCxnSpPr/>
          <p:nvPr/>
        </p:nvCxnSpPr>
        <p:spPr>
          <a:xfrm rot="5400000">
            <a:off x="5465769" y="3206744"/>
            <a:ext cx="500066" cy="1588"/>
          </a:xfrm>
          <a:prstGeom prst="line">
            <a:avLst/>
          </a:prstGeom>
          <a:noFill/>
          <a:ln w="28575" cap="flat" cmpd="sng" algn="ctr">
            <a:solidFill>
              <a:srgbClr val="FFC000"/>
            </a:solidFill>
            <a:prstDash val="solid"/>
          </a:ln>
          <a:effectLst/>
        </p:spPr>
      </p:cxnSp>
      <p:cxnSp>
        <p:nvCxnSpPr>
          <p:cNvPr id="91" name="직선 연결선 90"/>
          <p:cNvCxnSpPr/>
          <p:nvPr/>
        </p:nvCxnSpPr>
        <p:spPr>
          <a:xfrm rot="5400000">
            <a:off x="6930249" y="3457571"/>
            <a:ext cx="999337" cy="794"/>
          </a:xfrm>
          <a:prstGeom prst="line">
            <a:avLst/>
          </a:prstGeom>
          <a:noFill/>
          <a:ln w="28575" cap="flat" cmpd="sng" algn="ctr">
            <a:solidFill>
              <a:srgbClr val="FFC000"/>
            </a:solidFill>
            <a:prstDash val="solid"/>
          </a:ln>
          <a:effectLst/>
        </p:spPr>
      </p:cxnSp>
      <p:cxnSp>
        <p:nvCxnSpPr>
          <p:cNvPr id="93" name="직선 연결선 92"/>
          <p:cNvCxnSpPr/>
          <p:nvPr/>
        </p:nvCxnSpPr>
        <p:spPr>
          <a:xfrm rot="5400000">
            <a:off x="4108447" y="2625715"/>
            <a:ext cx="642942" cy="1588"/>
          </a:xfrm>
          <a:prstGeom prst="line">
            <a:avLst/>
          </a:prstGeom>
          <a:noFill/>
          <a:ln w="28575" cap="flat" cmpd="sng" algn="ctr">
            <a:solidFill>
              <a:srgbClr val="FFC000"/>
            </a:solidFill>
            <a:prstDash val="solid"/>
          </a:ln>
          <a:effectLst/>
        </p:spPr>
      </p:cxnSp>
      <p:sp>
        <p:nvSpPr>
          <p:cNvPr id="348162" name="Rectangle 2"/>
          <p:cNvSpPr>
            <a:spLocks noGrp="1" noChangeArrowheads="1"/>
          </p:cNvSpPr>
          <p:nvPr>
            <p:ph type="title"/>
          </p:nvPr>
        </p:nvSpPr>
        <p:spPr/>
        <p:txBody>
          <a:bodyPr/>
          <a:lstStyle/>
          <a:p>
            <a:r>
              <a:rPr lang="ko-KR" altLang="en-US" dirty="0" smtClean="0"/>
              <a:t>파일과 파일 그룹에 대한 이해</a:t>
            </a:r>
            <a:r>
              <a:rPr lang="en-US" altLang="ko-KR" dirty="0" smtClean="0"/>
              <a:t>(4/9)</a:t>
            </a:r>
          </a:p>
        </p:txBody>
      </p:sp>
      <p:sp>
        <p:nvSpPr>
          <p:cNvPr id="65" name="모서리가 둥근 직사각형 64"/>
          <p:cNvSpPr/>
          <p:nvPr/>
        </p:nvSpPr>
        <p:spPr>
          <a:xfrm>
            <a:off x="1000100" y="3171821"/>
            <a:ext cx="1714512" cy="1500198"/>
          </a:xfrm>
          <a:prstGeom prst="roundRect">
            <a:avLst>
              <a:gd name="adj" fmla="val 10131"/>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PRIMARY</a:t>
            </a:r>
            <a:endParaRPr kumimoji="0" lang="ko-KR" altLang="en-US" sz="14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66" name="모서리가 둥근 직사각형 65"/>
          <p:cNvSpPr/>
          <p:nvPr/>
        </p:nvSpPr>
        <p:spPr>
          <a:xfrm>
            <a:off x="2928926" y="3171821"/>
            <a:ext cx="1714512" cy="1500198"/>
          </a:xfrm>
          <a:prstGeom prst="roundRect">
            <a:avLst>
              <a:gd name="adj" fmla="val 9484"/>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TRAN_FG01</a:t>
            </a:r>
            <a:b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b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(Default)</a:t>
            </a:r>
            <a:endParaRPr kumimoji="0" lang="ko-KR" altLang="en-US" sz="12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67" name="모서리가 둥근 직사각형 66"/>
          <p:cNvSpPr/>
          <p:nvPr/>
        </p:nvSpPr>
        <p:spPr>
          <a:xfrm>
            <a:off x="4857752" y="3171821"/>
            <a:ext cx="1714512" cy="1500198"/>
          </a:xfrm>
          <a:prstGeom prst="roundRect">
            <a:avLst>
              <a:gd name="adj" fmla="val 9484"/>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HIST_FG02</a:t>
            </a:r>
            <a:endParaRPr kumimoji="0" lang="ko-KR" altLang="en-US" sz="14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68" name="직사각형 67"/>
          <p:cNvSpPr/>
          <p:nvPr/>
        </p:nvSpPr>
        <p:spPr>
          <a:xfrm>
            <a:off x="1142976" y="3814763"/>
            <a:ext cx="1428760"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MyDB1.MDF</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69" name="직사각형 68"/>
          <p:cNvSpPr/>
          <p:nvPr/>
        </p:nvSpPr>
        <p:spPr>
          <a:xfrm>
            <a:off x="3071802" y="3814763"/>
            <a:ext cx="1428760"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MyDB2.NDF</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70" name="직사각형 69"/>
          <p:cNvSpPr/>
          <p:nvPr/>
        </p:nvSpPr>
        <p:spPr>
          <a:xfrm>
            <a:off x="5000628" y="3814763"/>
            <a:ext cx="1428760"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MyDB3.NDF</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pic>
        <p:nvPicPr>
          <p:cNvPr id="71" name="Picture 20" descr="HardDiskDrive"/>
          <p:cNvPicPr>
            <a:picLocks noChangeAspect="1" noChangeArrowheads="1"/>
          </p:cNvPicPr>
          <p:nvPr/>
        </p:nvPicPr>
        <p:blipFill>
          <a:blip r:embed="rId3" cstate="print"/>
          <a:srcRect/>
          <a:stretch>
            <a:fillRect/>
          </a:stretch>
        </p:blipFill>
        <p:spPr bwMode="auto">
          <a:xfrm>
            <a:off x="2000232" y="4995102"/>
            <a:ext cx="1328954" cy="848503"/>
          </a:xfrm>
          <a:prstGeom prst="rect">
            <a:avLst/>
          </a:prstGeom>
          <a:noFill/>
        </p:spPr>
      </p:pic>
      <p:sp>
        <p:nvSpPr>
          <p:cNvPr id="72" name="TextBox 71"/>
          <p:cNvSpPr txBox="1"/>
          <p:nvPr/>
        </p:nvSpPr>
        <p:spPr>
          <a:xfrm>
            <a:off x="2329054" y="5843605"/>
            <a:ext cx="907621" cy="46166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DISK1</a:t>
            </a:r>
            <a:b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b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(D:\Data)</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pic>
        <p:nvPicPr>
          <p:cNvPr id="82" name="Picture 20" descr="HardDiskDrive"/>
          <p:cNvPicPr>
            <a:picLocks noChangeAspect="1" noChangeArrowheads="1"/>
          </p:cNvPicPr>
          <p:nvPr/>
        </p:nvPicPr>
        <p:blipFill>
          <a:blip r:embed="rId3" cstate="print"/>
          <a:srcRect/>
          <a:stretch>
            <a:fillRect/>
          </a:stretch>
        </p:blipFill>
        <p:spPr bwMode="auto">
          <a:xfrm>
            <a:off x="3786182" y="4995102"/>
            <a:ext cx="1328954" cy="848503"/>
          </a:xfrm>
          <a:prstGeom prst="rect">
            <a:avLst/>
          </a:prstGeom>
          <a:noFill/>
        </p:spPr>
      </p:pic>
      <p:sp>
        <p:nvSpPr>
          <p:cNvPr id="83" name="TextBox 82"/>
          <p:cNvSpPr txBox="1"/>
          <p:nvPr/>
        </p:nvSpPr>
        <p:spPr>
          <a:xfrm>
            <a:off x="4096699" y="5852358"/>
            <a:ext cx="875561" cy="46166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DISK2</a:t>
            </a:r>
            <a:b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b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(E:\Data)</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pic>
        <p:nvPicPr>
          <p:cNvPr id="84" name="Picture 20" descr="HardDiskDrive"/>
          <p:cNvPicPr>
            <a:picLocks noChangeAspect="1" noChangeArrowheads="1"/>
          </p:cNvPicPr>
          <p:nvPr/>
        </p:nvPicPr>
        <p:blipFill>
          <a:blip r:embed="rId3" cstate="print"/>
          <a:srcRect/>
          <a:stretch>
            <a:fillRect/>
          </a:stretch>
        </p:blipFill>
        <p:spPr bwMode="auto">
          <a:xfrm>
            <a:off x="5715008" y="4986349"/>
            <a:ext cx="1328954" cy="848503"/>
          </a:xfrm>
          <a:prstGeom prst="rect">
            <a:avLst/>
          </a:prstGeom>
          <a:noFill/>
        </p:spPr>
      </p:pic>
      <p:sp>
        <p:nvSpPr>
          <p:cNvPr id="85" name="TextBox 84"/>
          <p:cNvSpPr txBox="1"/>
          <p:nvPr/>
        </p:nvSpPr>
        <p:spPr>
          <a:xfrm>
            <a:off x="6057797" y="5843605"/>
            <a:ext cx="800220" cy="46166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DISK3</a:t>
            </a:r>
            <a:b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b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(F:\Log)</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sp>
        <p:nvSpPr>
          <p:cNvPr id="86" name="직사각형 85"/>
          <p:cNvSpPr/>
          <p:nvPr/>
        </p:nvSpPr>
        <p:spPr>
          <a:xfrm>
            <a:off x="6786578" y="3671887"/>
            <a:ext cx="1285884"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MyDB_Log.LDF</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92" name="자유형 91"/>
          <p:cNvSpPr/>
          <p:nvPr/>
        </p:nvSpPr>
        <p:spPr>
          <a:xfrm flipH="1">
            <a:off x="6905625" y="4031099"/>
            <a:ext cx="523894" cy="1150502"/>
          </a:xfrm>
          <a:custGeom>
            <a:avLst/>
            <a:gdLst>
              <a:gd name="connsiteX0" fmla="*/ 36946 w 369455"/>
              <a:gd name="connsiteY0" fmla="*/ 0 h 1431637"/>
              <a:gd name="connsiteX1" fmla="*/ 55418 w 369455"/>
              <a:gd name="connsiteY1" fmla="*/ 803564 h 1431637"/>
              <a:gd name="connsiteX2" fmla="*/ 369455 w 369455"/>
              <a:gd name="connsiteY2" fmla="*/ 1431637 h 1431637"/>
            </a:gdLst>
            <a:ahLst/>
            <a:cxnLst>
              <a:cxn ang="0">
                <a:pos x="connsiteX0" y="connsiteY0"/>
              </a:cxn>
              <a:cxn ang="0">
                <a:pos x="connsiteX1" y="connsiteY1"/>
              </a:cxn>
              <a:cxn ang="0">
                <a:pos x="connsiteX2" y="connsiteY2"/>
              </a:cxn>
            </a:cxnLst>
            <a:rect l="l" t="t" r="r" b="b"/>
            <a:pathLst>
              <a:path w="369455" h="1431637">
                <a:moveTo>
                  <a:pt x="36946" y="0"/>
                </a:moveTo>
                <a:cubicBezTo>
                  <a:pt x="18473" y="282479"/>
                  <a:pt x="0" y="564958"/>
                  <a:pt x="55418" y="803564"/>
                </a:cubicBezTo>
                <a:cubicBezTo>
                  <a:pt x="110836" y="1042170"/>
                  <a:pt x="240145" y="1236903"/>
                  <a:pt x="369455" y="1431637"/>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pic>
        <p:nvPicPr>
          <p:cNvPr id="94" name="Picture 5" descr="Database01"/>
          <p:cNvPicPr>
            <a:picLocks noChangeAspect="1" noChangeArrowheads="1"/>
          </p:cNvPicPr>
          <p:nvPr/>
        </p:nvPicPr>
        <p:blipFill>
          <a:blip r:embed="rId4"/>
          <a:srcRect/>
          <a:stretch>
            <a:fillRect/>
          </a:stretch>
        </p:blipFill>
        <p:spPr bwMode="auto">
          <a:xfrm>
            <a:off x="3752843" y="1558126"/>
            <a:ext cx="1371607" cy="1107266"/>
          </a:xfrm>
          <a:prstGeom prst="rect">
            <a:avLst/>
          </a:prstGeom>
          <a:noFill/>
        </p:spPr>
      </p:pic>
      <p:sp>
        <p:nvSpPr>
          <p:cNvPr id="95" name="TextBox 94"/>
          <p:cNvSpPr txBox="1"/>
          <p:nvPr/>
        </p:nvSpPr>
        <p:spPr>
          <a:xfrm>
            <a:off x="4086178" y="1671618"/>
            <a:ext cx="628698"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err="1" smtClean="0">
                <a:ln>
                  <a:noFill/>
                </a:ln>
                <a:solidFill>
                  <a:sysClr val="windowText" lastClr="000000"/>
                </a:solidFill>
                <a:effectLst/>
                <a:uLnTx/>
                <a:uFillTx/>
                <a:latin typeface="맑은 고딕" pitchFamily="50" charset="-127"/>
                <a:ea typeface="맑은 고딕" pitchFamily="50" charset="-127"/>
              </a:rPr>
              <a:t>MyDB</a:t>
            </a:r>
            <a:endParaRPr kumimoji="0" lang="ko-KR" altLang="en-US" sz="12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endParaRPr>
          </a:p>
        </p:txBody>
      </p:sp>
      <p:pic>
        <p:nvPicPr>
          <p:cNvPr id="96" name="Picture 15" descr="Document_Writing01"/>
          <p:cNvPicPr>
            <a:picLocks noChangeAspect="1" noChangeArrowheads="1"/>
          </p:cNvPicPr>
          <p:nvPr/>
        </p:nvPicPr>
        <p:blipFill>
          <a:blip r:embed="rId5" cstate="print">
            <a:lum contrast="39000"/>
          </a:blip>
          <a:srcRect/>
          <a:stretch>
            <a:fillRect/>
          </a:stretch>
        </p:blipFill>
        <p:spPr bwMode="auto">
          <a:xfrm>
            <a:off x="2033203" y="4243391"/>
            <a:ext cx="252781" cy="410769"/>
          </a:xfrm>
          <a:prstGeom prst="rect">
            <a:avLst/>
          </a:prstGeom>
          <a:noFill/>
        </p:spPr>
      </p:pic>
      <p:pic>
        <p:nvPicPr>
          <p:cNvPr id="97" name="Picture 15" descr="Document_Writing01"/>
          <p:cNvPicPr>
            <a:picLocks noChangeAspect="1" noChangeArrowheads="1"/>
          </p:cNvPicPr>
          <p:nvPr/>
        </p:nvPicPr>
        <p:blipFill>
          <a:blip r:embed="rId5" cstate="print">
            <a:lum contrast="39000"/>
          </a:blip>
          <a:srcRect/>
          <a:stretch>
            <a:fillRect/>
          </a:stretch>
        </p:blipFill>
        <p:spPr bwMode="auto">
          <a:xfrm>
            <a:off x="1818889" y="4225532"/>
            <a:ext cx="252781" cy="410769"/>
          </a:xfrm>
          <a:prstGeom prst="rect">
            <a:avLst/>
          </a:prstGeom>
          <a:noFill/>
        </p:spPr>
      </p:pic>
      <p:pic>
        <p:nvPicPr>
          <p:cNvPr id="98" name="Picture 15" descr="Document_Writing01"/>
          <p:cNvPicPr>
            <a:picLocks noChangeAspect="1" noChangeArrowheads="1"/>
          </p:cNvPicPr>
          <p:nvPr/>
        </p:nvPicPr>
        <p:blipFill>
          <a:blip r:embed="rId5" cstate="print">
            <a:lum contrast="39000"/>
          </a:blip>
          <a:srcRect/>
          <a:stretch>
            <a:fillRect/>
          </a:stretch>
        </p:blipFill>
        <p:spPr bwMode="auto">
          <a:xfrm>
            <a:off x="1604575" y="4225532"/>
            <a:ext cx="252781" cy="410769"/>
          </a:xfrm>
          <a:prstGeom prst="rect">
            <a:avLst/>
          </a:prstGeom>
          <a:noFill/>
        </p:spPr>
      </p:pic>
      <p:pic>
        <p:nvPicPr>
          <p:cNvPr id="99" name="Picture 15" descr="Document_Writing01"/>
          <p:cNvPicPr>
            <a:picLocks noChangeAspect="1" noChangeArrowheads="1"/>
          </p:cNvPicPr>
          <p:nvPr/>
        </p:nvPicPr>
        <p:blipFill>
          <a:blip r:embed="rId5" cstate="print">
            <a:lum contrast="39000"/>
          </a:blip>
          <a:srcRect/>
          <a:stretch>
            <a:fillRect/>
          </a:stretch>
        </p:blipFill>
        <p:spPr bwMode="auto">
          <a:xfrm>
            <a:off x="1390261" y="4225532"/>
            <a:ext cx="252781" cy="410769"/>
          </a:xfrm>
          <a:prstGeom prst="rect">
            <a:avLst/>
          </a:prstGeom>
          <a:noFill/>
        </p:spPr>
      </p:pic>
      <p:sp>
        <p:nvSpPr>
          <p:cNvPr id="100" name="자유형 99"/>
          <p:cNvSpPr/>
          <p:nvPr/>
        </p:nvSpPr>
        <p:spPr>
          <a:xfrm rot="21004305">
            <a:off x="1829181" y="4169743"/>
            <a:ext cx="472880" cy="1070161"/>
          </a:xfrm>
          <a:custGeom>
            <a:avLst/>
            <a:gdLst>
              <a:gd name="connsiteX0" fmla="*/ 46182 w 323273"/>
              <a:gd name="connsiteY0" fmla="*/ 0 h 1450109"/>
              <a:gd name="connsiteX1" fmla="*/ 46182 w 323273"/>
              <a:gd name="connsiteY1" fmla="*/ 840509 h 1450109"/>
              <a:gd name="connsiteX2" fmla="*/ 323273 w 323273"/>
              <a:gd name="connsiteY2" fmla="*/ 1450109 h 1450109"/>
            </a:gdLst>
            <a:ahLst/>
            <a:cxnLst>
              <a:cxn ang="0">
                <a:pos x="connsiteX0" y="connsiteY0"/>
              </a:cxn>
              <a:cxn ang="0">
                <a:pos x="connsiteX1" y="connsiteY1"/>
              </a:cxn>
              <a:cxn ang="0">
                <a:pos x="connsiteX2" y="connsiteY2"/>
              </a:cxn>
            </a:cxnLst>
            <a:rect l="l" t="t" r="r" b="b"/>
            <a:pathLst>
              <a:path w="323273" h="1450109">
                <a:moveTo>
                  <a:pt x="46182" y="0"/>
                </a:moveTo>
                <a:cubicBezTo>
                  <a:pt x="23091" y="299412"/>
                  <a:pt x="0" y="598824"/>
                  <a:pt x="46182" y="840509"/>
                </a:cubicBezTo>
                <a:cubicBezTo>
                  <a:pt x="92364" y="1082194"/>
                  <a:pt x="207818" y="1266151"/>
                  <a:pt x="323273" y="1450109"/>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pic>
        <p:nvPicPr>
          <p:cNvPr id="112" name="Picture 15" descr="Document_Writing01"/>
          <p:cNvPicPr>
            <a:picLocks noChangeAspect="1" noChangeArrowheads="1"/>
          </p:cNvPicPr>
          <p:nvPr/>
        </p:nvPicPr>
        <p:blipFill>
          <a:blip r:embed="rId5" cstate="print">
            <a:lum contrast="39000"/>
          </a:blip>
          <a:srcRect/>
          <a:stretch>
            <a:fillRect/>
          </a:stretch>
        </p:blipFill>
        <p:spPr bwMode="auto">
          <a:xfrm>
            <a:off x="4104905" y="4261250"/>
            <a:ext cx="252781" cy="410769"/>
          </a:xfrm>
          <a:prstGeom prst="rect">
            <a:avLst/>
          </a:prstGeom>
          <a:noFill/>
        </p:spPr>
      </p:pic>
      <p:pic>
        <p:nvPicPr>
          <p:cNvPr id="114" name="Picture 15" descr="Document_Writing01"/>
          <p:cNvPicPr>
            <a:picLocks noChangeAspect="1" noChangeArrowheads="1"/>
          </p:cNvPicPr>
          <p:nvPr/>
        </p:nvPicPr>
        <p:blipFill>
          <a:blip r:embed="rId5" cstate="print">
            <a:lum contrast="39000"/>
          </a:blip>
          <a:srcRect/>
          <a:stretch>
            <a:fillRect/>
          </a:stretch>
        </p:blipFill>
        <p:spPr bwMode="auto">
          <a:xfrm>
            <a:off x="3890591" y="4261250"/>
            <a:ext cx="252781" cy="410769"/>
          </a:xfrm>
          <a:prstGeom prst="rect">
            <a:avLst/>
          </a:prstGeom>
          <a:noFill/>
        </p:spPr>
      </p:pic>
      <p:pic>
        <p:nvPicPr>
          <p:cNvPr id="115" name="Picture 15" descr="Document_Writing01"/>
          <p:cNvPicPr>
            <a:picLocks noChangeAspect="1" noChangeArrowheads="1"/>
          </p:cNvPicPr>
          <p:nvPr/>
        </p:nvPicPr>
        <p:blipFill>
          <a:blip r:embed="rId5" cstate="print">
            <a:lum contrast="39000"/>
          </a:blip>
          <a:srcRect/>
          <a:stretch>
            <a:fillRect/>
          </a:stretch>
        </p:blipFill>
        <p:spPr bwMode="auto">
          <a:xfrm>
            <a:off x="3676277" y="4243391"/>
            <a:ext cx="252781" cy="410769"/>
          </a:xfrm>
          <a:prstGeom prst="rect">
            <a:avLst/>
          </a:prstGeom>
          <a:noFill/>
        </p:spPr>
      </p:pic>
      <p:pic>
        <p:nvPicPr>
          <p:cNvPr id="116" name="Picture 15" descr="Document_Writing01"/>
          <p:cNvPicPr>
            <a:picLocks noChangeAspect="1" noChangeArrowheads="1"/>
          </p:cNvPicPr>
          <p:nvPr/>
        </p:nvPicPr>
        <p:blipFill>
          <a:blip r:embed="rId5" cstate="print">
            <a:lum contrast="39000"/>
          </a:blip>
          <a:srcRect/>
          <a:stretch>
            <a:fillRect/>
          </a:stretch>
        </p:blipFill>
        <p:spPr bwMode="auto">
          <a:xfrm>
            <a:off x="3461963" y="4243391"/>
            <a:ext cx="252781" cy="410769"/>
          </a:xfrm>
          <a:prstGeom prst="rect">
            <a:avLst/>
          </a:prstGeom>
          <a:noFill/>
        </p:spPr>
      </p:pic>
      <p:pic>
        <p:nvPicPr>
          <p:cNvPr id="117" name="Picture 15" descr="Document_Writing01"/>
          <p:cNvPicPr>
            <a:picLocks noChangeAspect="1" noChangeArrowheads="1"/>
          </p:cNvPicPr>
          <p:nvPr/>
        </p:nvPicPr>
        <p:blipFill>
          <a:blip r:embed="rId5" cstate="print">
            <a:lum contrast="39000"/>
          </a:blip>
          <a:srcRect/>
          <a:stretch>
            <a:fillRect/>
          </a:stretch>
        </p:blipFill>
        <p:spPr bwMode="auto">
          <a:xfrm>
            <a:off x="3247649" y="4243391"/>
            <a:ext cx="252781" cy="410769"/>
          </a:xfrm>
          <a:prstGeom prst="rect">
            <a:avLst/>
          </a:prstGeom>
          <a:noFill/>
        </p:spPr>
      </p:pic>
      <p:pic>
        <p:nvPicPr>
          <p:cNvPr id="118" name="Picture 15" descr="Document_Writing01"/>
          <p:cNvPicPr>
            <a:picLocks noChangeAspect="1" noChangeArrowheads="1"/>
          </p:cNvPicPr>
          <p:nvPr/>
        </p:nvPicPr>
        <p:blipFill>
          <a:blip r:embed="rId5" cstate="print">
            <a:lum contrast="39000"/>
          </a:blip>
          <a:srcRect/>
          <a:stretch>
            <a:fillRect/>
          </a:stretch>
        </p:blipFill>
        <p:spPr bwMode="auto">
          <a:xfrm>
            <a:off x="6143636" y="4243391"/>
            <a:ext cx="252781" cy="410769"/>
          </a:xfrm>
          <a:prstGeom prst="rect">
            <a:avLst/>
          </a:prstGeom>
          <a:noFill/>
        </p:spPr>
      </p:pic>
      <p:pic>
        <p:nvPicPr>
          <p:cNvPr id="119" name="Picture 15" descr="Document_Writing01"/>
          <p:cNvPicPr>
            <a:picLocks noChangeAspect="1" noChangeArrowheads="1"/>
          </p:cNvPicPr>
          <p:nvPr/>
        </p:nvPicPr>
        <p:blipFill>
          <a:blip r:embed="rId5" cstate="print">
            <a:lum contrast="39000"/>
          </a:blip>
          <a:srcRect/>
          <a:stretch>
            <a:fillRect/>
          </a:stretch>
        </p:blipFill>
        <p:spPr bwMode="auto">
          <a:xfrm>
            <a:off x="5929322" y="4243391"/>
            <a:ext cx="252781" cy="410769"/>
          </a:xfrm>
          <a:prstGeom prst="rect">
            <a:avLst/>
          </a:prstGeom>
          <a:noFill/>
        </p:spPr>
      </p:pic>
      <p:pic>
        <p:nvPicPr>
          <p:cNvPr id="120" name="Picture 15" descr="Document_Writing01"/>
          <p:cNvPicPr>
            <a:picLocks noChangeAspect="1" noChangeArrowheads="1"/>
          </p:cNvPicPr>
          <p:nvPr/>
        </p:nvPicPr>
        <p:blipFill>
          <a:blip r:embed="rId5" cstate="print">
            <a:lum contrast="39000"/>
          </a:blip>
          <a:srcRect/>
          <a:stretch>
            <a:fillRect/>
          </a:stretch>
        </p:blipFill>
        <p:spPr bwMode="auto">
          <a:xfrm>
            <a:off x="5715008" y="4243391"/>
            <a:ext cx="252781" cy="410769"/>
          </a:xfrm>
          <a:prstGeom prst="rect">
            <a:avLst/>
          </a:prstGeom>
          <a:noFill/>
        </p:spPr>
      </p:pic>
      <p:pic>
        <p:nvPicPr>
          <p:cNvPr id="121" name="Picture 15" descr="Document_Writing01"/>
          <p:cNvPicPr>
            <a:picLocks noChangeAspect="1" noChangeArrowheads="1"/>
          </p:cNvPicPr>
          <p:nvPr/>
        </p:nvPicPr>
        <p:blipFill>
          <a:blip r:embed="rId5" cstate="print">
            <a:lum contrast="39000"/>
          </a:blip>
          <a:srcRect/>
          <a:stretch>
            <a:fillRect/>
          </a:stretch>
        </p:blipFill>
        <p:spPr bwMode="auto">
          <a:xfrm>
            <a:off x="5500694" y="4225532"/>
            <a:ext cx="252781" cy="410769"/>
          </a:xfrm>
          <a:prstGeom prst="rect">
            <a:avLst/>
          </a:prstGeom>
          <a:noFill/>
        </p:spPr>
      </p:pic>
      <p:pic>
        <p:nvPicPr>
          <p:cNvPr id="122" name="Picture 15" descr="Document_Writing01"/>
          <p:cNvPicPr>
            <a:picLocks noChangeAspect="1" noChangeArrowheads="1"/>
          </p:cNvPicPr>
          <p:nvPr/>
        </p:nvPicPr>
        <p:blipFill>
          <a:blip r:embed="rId5" cstate="print">
            <a:lum contrast="39000"/>
          </a:blip>
          <a:srcRect/>
          <a:stretch>
            <a:fillRect/>
          </a:stretch>
        </p:blipFill>
        <p:spPr bwMode="auto">
          <a:xfrm>
            <a:off x="5286380" y="4225532"/>
            <a:ext cx="252781" cy="410769"/>
          </a:xfrm>
          <a:prstGeom prst="rect">
            <a:avLst/>
          </a:prstGeom>
          <a:noFill/>
        </p:spPr>
      </p:pic>
      <p:pic>
        <p:nvPicPr>
          <p:cNvPr id="123" name="Picture 15" descr="Document_Writing01"/>
          <p:cNvPicPr>
            <a:picLocks noChangeAspect="1" noChangeArrowheads="1"/>
          </p:cNvPicPr>
          <p:nvPr/>
        </p:nvPicPr>
        <p:blipFill>
          <a:blip r:embed="rId5" cstate="print">
            <a:lum contrast="39000"/>
          </a:blip>
          <a:srcRect/>
          <a:stretch>
            <a:fillRect/>
          </a:stretch>
        </p:blipFill>
        <p:spPr bwMode="auto">
          <a:xfrm>
            <a:off x="5072066" y="4225532"/>
            <a:ext cx="252781" cy="410769"/>
          </a:xfrm>
          <a:prstGeom prst="rect">
            <a:avLst/>
          </a:prstGeom>
          <a:noFill/>
        </p:spPr>
      </p:pic>
      <p:sp>
        <p:nvSpPr>
          <p:cNvPr id="124" name="자유형 123"/>
          <p:cNvSpPr/>
          <p:nvPr/>
        </p:nvSpPr>
        <p:spPr>
          <a:xfrm rot="20929140" flipH="1">
            <a:off x="3118027" y="4242754"/>
            <a:ext cx="815218" cy="868045"/>
          </a:xfrm>
          <a:custGeom>
            <a:avLst/>
            <a:gdLst>
              <a:gd name="connsiteX0" fmla="*/ 0 w 1468582"/>
              <a:gd name="connsiteY0" fmla="*/ 0 h 1413164"/>
              <a:gd name="connsiteX1" fmla="*/ 646546 w 1468582"/>
              <a:gd name="connsiteY1" fmla="*/ 997527 h 1413164"/>
              <a:gd name="connsiteX2" fmla="*/ 1468582 w 1468582"/>
              <a:gd name="connsiteY2" fmla="*/ 1413164 h 1413164"/>
            </a:gdLst>
            <a:ahLst/>
            <a:cxnLst>
              <a:cxn ang="0">
                <a:pos x="connsiteX0" y="connsiteY0"/>
              </a:cxn>
              <a:cxn ang="0">
                <a:pos x="connsiteX1" y="connsiteY1"/>
              </a:cxn>
              <a:cxn ang="0">
                <a:pos x="connsiteX2" y="connsiteY2"/>
              </a:cxn>
            </a:cxnLst>
            <a:rect l="l" t="t" r="r" b="b"/>
            <a:pathLst>
              <a:path w="1468582" h="1413164">
                <a:moveTo>
                  <a:pt x="0" y="0"/>
                </a:moveTo>
                <a:cubicBezTo>
                  <a:pt x="200891" y="381000"/>
                  <a:pt x="401782" y="762000"/>
                  <a:pt x="646546" y="997527"/>
                </a:cubicBezTo>
                <a:cubicBezTo>
                  <a:pt x="891310" y="1233054"/>
                  <a:pt x="1179946" y="1323109"/>
                  <a:pt x="1468582" y="1413164"/>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sp>
        <p:nvSpPr>
          <p:cNvPr id="125" name="자유형 124"/>
          <p:cNvSpPr/>
          <p:nvPr/>
        </p:nvSpPr>
        <p:spPr>
          <a:xfrm rot="1434050">
            <a:off x="5301170" y="4140681"/>
            <a:ext cx="260932" cy="1162679"/>
          </a:xfrm>
          <a:custGeom>
            <a:avLst/>
            <a:gdLst>
              <a:gd name="connsiteX0" fmla="*/ 138546 w 217055"/>
              <a:gd name="connsiteY0" fmla="*/ 0 h 1274618"/>
              <a:gd name="connsiteX1" fmla="*/ 193964 w 217055"/>
              <a:gd name="connsiteY1" fmla="*/ 766618 h 1274618"/>
              <a:gd name="connsiteX2" fmla="*/ 0 w 217055"/>
              <a:gd name="connsiteY2" fmla="*/ 1274618 h 1274618"/>
            </a:gdLst>
            <a:ahLst/>
            <a:cxnLst>
              <a:cxn ang="0">
                <a:pos x="connsiteX0" y="connsiteY0"/>
              </a:cxn>
              <a:cxn ang="0">
                <a:pos x="connsiteX1" y="connsiteY1"/>
              </a:cxn>
              <a:cxn ang="0">
                <a:pos x="connsiteX2" y="connsiteY2"/>
              </a:cxn>
            </a:cxnLst>
            <a:rect l="l" t="t" r="r" b="b"/>
            <a:pathLst>
              <a:path w="217055" h="1274618">
                <a:moveTo>
                  <a:pt x="138546" y="0"/>
                </a:moveTo>
                <a:cubicBezTo>
                  <a:pt x="177800" y="277091"/>
                  <a:pt x="217055" y="554182"/>
                  <a:pt x="193964" y="766618"/>
                </a:cubicBezTo>
                <a:cubicBezTo>
                  <a:pt x="170873" y="979054"/>
                  <a:pt x="85436" y="1126836"/>
                  <a:pt x="0" y="1274618"/>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파일과 파일 그룹에 대한 이해</a:t>
            </a:r>
            <a:r>
              <a:rPr lang="en-US" altLang="ko-KR" dirty="0" smtClean="0"/>
              <a:t>(5/9)</a:t>
            </a:r>
          </a:p>
        </p:txBody>
      </p:sp>
      <p:sp>
        <p:nvSpPr>
          <p:cNvPr id="348163" name="Rectangle 3"/>
          <p:cNvSpPr>
            <a:spLocks noGrp="1" noChangeArrowheads="1"/>
          </p:cNvSpPr>
          <p:nvPr>
            <p:ph idx="1"/>
          </p:nvPr>
        </p:nvSpPr>
        <p:spPr/>
        <p:txBody>
          <a:bodyPr/>
          <a:lstStyle/>
          <a:p>
            <a:pPr>
              <a:defRPr/>
            </a:pPr>
            <a:r>
              <a:rPr lang="ko-KR" altLang="en-US" dirty="0" smtClean="0"/>
              <a:t>데이터베이스</a:t>
            </a:r>
            <a:r>
              <a:rPr lang="en-US" altLang="ko-KR" dirty="0" smtClean="0"/>
              <a:t> </a:t>
            </a:r>
            <a:r>
              <a:rPr lang="ko-KR" altLang="en-US" dirty="0" smtClean="0"/>
              <a:t>파일</a:t>
            </a:r>
            <a:endParaRPr lang="en-US" altLang="ko-KR" dirty="0" smtClean="0"/>
          </a:p>
          <a:p>
            <a:pPr lvl="1">
              <a:defRPr/>
            </a:pPr>
            <a:r>
              <a:rPr lang="ko-KR" altLang="en-US" dirty="0" smtClean="0"/>
              <a:t>주 데이터 파일</a:t>
            </a:r>
            <a:r>
              <a:rPr lang="en-US" altLang="ko-KR" dirty="0" smtClean="0"/>
              <a:t>(Primary Data Files)</a:t>
            </a:r>
          </a:p>
          <a:p>
            <a:pPr lvl="2">
              <a:defRPr/>
            </a:pPr>
            <a:r>
              <a:rPr lang="ko-KR" altLang="en-US" dirty="0" smtClean="0"/>
              <a:t>모든</a:t>
            </a:r>
            <a:r>
              <a:rPr lang="en-US" altLang="ko-KR" dirty="0" smtClean="0"/>
              <a:t> </a:t>
            </a:r>
            <a:r>
              <a:rPr lang="ko-KR" altLang="en-US" dirty="0" smtClean="0"/>
              <a:t>데이터베이스는 하나의 주 데이터 파일을 가짐</a:t>
            </a:r>
            <a:endParaRPr lang="en-US" altLang="ko-KR" dirty="0" smtClean="0"/>
          </a:p>
          <a:p>
            <a:pPr lvl="2">
              <a:defRPr/>
            </a:pPr>
            <a:r>
              <a:rPr lang="ko-KR" altLang="en-US" dirty="0" smtClean="0"/>
              <a:t>데이터 저장 외에 나머지 데이터 파일에 대한 정보를 갖고 있음</a:t>
            </a:r>
            <a:endParaRPr lang="en-US" altLang="ko-KR" dirty="0" smtClean="0"/>
          </a:p>
          <a:p>
            <a:pPr lvl="2">
              <a:defRPr/>
            </a:pPr>
            <a:r>
              <a:rPr lang="ko-KR" altLang="en-US" dirty="0" smtClean="0"/>
              <a:t>파일 </a:t>
            </a:r>
            <a:r>
              <a:rPr lang="ko-KR" altLang="en-US" dirty="0" err="1" smtClean="0"/>
              <a:t>확장자</a:t>
            </a:r>
            <a:r>
              <a:rPr lang="ko-KR" altLang="en-US" dirty="0" smtClean="0"/>
              <a:t> </a:t>
            </a:r>
            <a:r>
              <a:rPr lang="en-US" altLang="ko-KR" b="1" dirty="0" smtClean="0"/>
              <a:t>.</a:t>
            </a:r>
            <a:r>
              <a:rPr lang="en-US" altLang="ko-KR" b="1" dirty="0" err="1" smtClean="0"/>
              <a:t>mdf</a:t>
            </a:r>
            <a:r>
              <a:rPr lang="ko-KR" altLang="en-US" dirty="0" smtClean="0"/>
              <a:t>를 가짐</a:t>
            </a:r>
            <a:endParaRPr lang="en-US" altLang="ko-KR" dirty="0" smtClean="0"/>
          </a:p>
          <a:p>
            <a:pPr lvl="1">
              <a:defRPr/>
            </a:pPr>
            <a:r>
              <a:rPr lang="ko-KR" altLang="en-US" dirty="0" smtClean="0"/>
              <a:t>보조 데이터 파일</a:t>
            </a:r>
            <a:r>
              <a:rPr lang="en-US" altLang="ko-KR" dirty="0" smtClean="0"/>
              <a:t>(Secondary Data Files)</a:t>
            </a:r>
          </a:p>
          <a:p>
            <a:pPr lvl="2">
              <a:defRPr/>
            </a:pPr>
            <a:r>
              <a:rPr lang="ko-KR" altLang="en-US" dirty="0" smtClean="0"/>
              <a:t>보조 데이터 파일 없이도 데이터베이스 존재 가능</a:t>
            </a:r>
            <a:endParaRPr lang="en-US" altLang="ko-KR" dirty="0" smtClean="0"/>
          </a:p>
          <a:p>
            <a:pPr lvl="2">
              <a:defRPr/>
            </a:pPr>
            <a:r>
              <a:rPr lang="ko-KR" altLang="en-US" dirty="0" smtClean="0"/>
              <a:t>여러 개의 보조 데이터 파일을 가질 수 있음</a:t>
            </a:r>
            <a:endParaRPr lang="en-US" altLang="ko-KR" dirty="0" smtClean="0"/>
          </a:p>
          <a:p>
            <a:pPr lvl="2">
              <a:defRPr/>
            </a:pPr>
            <a:r>
              <a:rPr lang="ko-KR" altLang="en-US" dirty="0" smtClean="0"/>
              <a:t>파일 </a:t>
            </a:r>
            <a:r>
              <a:rPr lang="ko-KR" altLang="en-US" dirty="0" err="1" smtClean="0"/>
              <a:t>확장자</a:t>
            </a:r>
            <a:r>
              <a:rPr lang="ko-KR" altLang="en-US" dirty="0" smtClean="0"/>
              <a:t> </a:t>
            </a:r>
            <a:r>
              <a:rPr lang="en-US" altLang="ko-KR" b="1" dirty="0" smtClean="0"/>
              <a:t>.</a:t>
            </a:r>
            <a:r>
              <a:rPr lang="en-US" altLang="ko-KR" b="1" dirty="0" err="1" smtClean="0"/>
              <a:t>ndf</a:t>
            </a:r>
            <a:r>
              <a:rPr lang="ko-KR" altLang="en-US" dirty="0" smtClean="0"/>
              <a:t>를 가짐</a:t>
            </a:r>
            <a:endParaRPr lang="en-US" altLang="ko-KR" dirty="0" smtClean="0"/>
          </a:p>
          <a:p>
            <a:pPr lvl="1">
              <a:defRPr/>
            </a:pPr>
            <a:r>
              <a:rPr lang="ko-KR" altLang="en-US" dirty="0" smtClean="0"/>
              <a:t>로그</a:t>
            </a:r>
            <a:r>
              <a:rPr lang="en-US" altLang="ko-KR" dirty="0" smtClean="0"/>
              <a:t> </a:t>
            </a:r>
            <a:r>
              <a:rPr lang="ko-KR" altLang="en-US" dirty="0" smtClean="0"/>
              <a:t>파일</a:t>
            </a:r>
            <a:r>
              <a:rPr lang="en-US" altLang="ko-KR" dirty="0" smtClean="0"/>
              <a:t>(Log Files)</a:t>
            </a:r>
          </a:p>
          <a:p>
            <a:pPr lvl="2">
              <a:defRPr/>
            </a:pPr>
            <a:r>
              <a:rPr lang="ko-KR" altLang="en-US" dirty="0" smtClean="0"/>
              <a:t>모든 데이터베이스는 최소한 하나의 로그 파일을 가짐</a:t>
            </a:r>
            <a:endParaRPr lang="en-US" altLang="ko-KR" dirty="0" smtClean="0"/>
          </a:p>
          <a:p>
            <a:pPr lvl="2">
              <a:defRPr/>
            </a:pPr>
            <a:r>
              <a:rPr lang="ko-KR" altLang="en-US" dirty="0" smtClean="0"/>
              <a:t>트랜잭션 복구를 위한 정보를 가짐</a:t>
            </a:r>
            <a:endParaRPr lang="en-US" altLang="ko-KR" dirty="0" smtClean="0"/>
          </a:p>
          <a:p>
            <a:pPr lvl="2">
              <a:defRPr/>
            </a:pPr>
            <a:r>
              <a:rPr lang="ko-KR" altLang="en-US" dirty="0" smtClean="0"/>
              <a:t>파일 </a:t>
            </a:r>
            <a:r>
              <a:rPr lang="ko-KR" altLang="en-US" dirty="0" err="1" smtClean="0"/>
              <a:t>확장자</a:t>
            </a:r>
            <a:r>
              <a:rPr lang="ko-KR" altLang="en-US" dirty="0" smtClean="0"/>
              <a:t> </a:t>
            </a:r>
            <a:r>
              <a:rPr lang="en-US" altLang="ko-KR" b="1" dirty="0" smtClean="0"/>
              <a:t>.</a:t>
            </a:r>
            <a:r>
              <a:rPr lang="en-US" altLang="ko-KR" b="1" dirty="0" err="1" smtClean="0"/>
              <a:t>ldf</a:t>
            </a:r>
            <a:r>
              <a:rPr lang="ko-KR" altLang="en-US" dirty="0" smtClean="0"/>
              <a:t>를 가짐</a:t>
            </a:r>
            <a:endParaRPr lang="en-US" altLang="ko-KR" dirty="0"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파일과 파일 그룹에 대한 이해</a:t>
            </a:r>
            <a:r>
              <a:rPr lang="en-US" altLang="ko-KR" dirty="0" smtClean="0"/>
              <a:t>(6/9)</a:t>
            </a:r>
          </a:p>
        </p:txBody>
      </p:sp>
      <p:sp>
        <p:nvSpPr>
          <p:cNvPr id="348163" name="Rectangle 3"/>
          <p:cNvSpPr>
            <a:spLocks noGrp="1" noChangeArrowheads="1"/>
          </p:cNvSpPr>
          <p:nvPr>
            <p:ph idx="1"/>
          </p:nvPr>
        </p:nvSpPr>
        <p:spPr/>
        <p:txBody>
          <a:bodyPr/>
          <a:lstStyle/>
          <a:p>
            <a:pPr>
              <a:defRPr/>
            </a:pPr>
            <a:r>
              <a:rPr lang="ko-KR" altLang="en-US" dirty="0" smtClean="0"/>
              <a:t>데이터베이스</a:t>
            </a:r>
            <a:r>
              <a:rPr lang="en-US" altLang="ko-KR" dirty="0" smtClean="0"/>
              <a:t> </a:t>
            </a:r>
            <a:r>
              <a:rPr lang="ko-KR" altLang="en-US" dirty="0" smtClean="0"/>
              <a:t>파일 생성 시 지정 가능한 속성</a:t>
            </a:r>
            <a:endParaRPr lang="en-US" altLang="ko-KR" dirty="0" smtClean="0"/>
          </a:p>
          <a:p>
            <a:pPr lvl="1">
              <a:defRPr/>
            </a:pPr>
            <a:r>
              <a:rPr lang="ko-KR" altLang="en-US" dirty="0" smtClean="0"/>
              <a:t>논리적 파일 이름</a:t>
            </a:r>
            <a:r>
              <a:rPr lang="en-US" altLang="ko-KR" dirty="0" smtClean="0"/>
              <a:t>(Logical Filename)</a:t>
            </a:r>
          </a:p>
          <a:p>
            <a:pPr lvl="1">
              <a:defRPr/>
            </a:pPr>
            <a:r>
              <a:rPr lang="ko-KR" altLang="en-US" dirty="0" smtClean="0"/>
              <a:t>물리적 파일 이름</a:t>
            </a:r>
            <a:r>
              <a:rPr lang="en-US" altLang="ko-KR" dirty="0" smtClean="0"/>
              <a:t>(Physical Filename)</a:t>
            </a:r>
          </a:p>
          <a:p>
            <a:pPr lvl="1">
              <a:defRPr/>
            </a:pPr>
            <a:r>
              <a:rPr lang="ko-KR" altLang="en-US" dirty="0" smtClean="0"/>
              <a:t>초기</a:t>
            </a:r>
            <a:r>
              <a:rPr lang="en-US" altLang="ko-KR" dirty="0" smtClean="0"/>
              <a:t>/</a:t>
            </a:r>
            <a:r>
              <a:rPr lang="ko-KR" altLang="en-US" dirty="0" smtClean="0"/>
              <a:t>최대</a:t>
            </a:r>
            <a:r>
              <a:rPr lang="en-US" altLang="ko-KR" dirty="0" smtClean="0"/>
              <a:t>/</a:t>
            </a:r>
            <a:r>
              <a:rPr lang="ko-KR" altLang="en-US" dirty="0" smtClean="0"/>
              <a:t>증가 사이즈</a:t>
            </a:r>
            <a:r>
              <a:rPr lang="en-US" altLang="ko-KR" dirty="0" smtClean="0"/>
              <a:t>(Initial/Maximum/Increment Size)</a:t>
            </a:r>
          </a:p>
          <a:p>
            <a:pPr>
              <a:defRPr/>
            </a:pPr>
            <a:r>
              <a:rPr lang="ko-KR" altLang="en-US" dirty="0" smtClean="0"/>
              <a:t>데이터베이스 기본 생성 폴더 지정</a:t>
            </a:r>
            <a:endParaRPr lang="en-US" altLang="ko-KR" dirty="0" smtClean="0"/>
          </a:p>
          <a:p>
            <a:pPr lvl="1">
              <a:defRPr/>
            </a:pPr>
            <a:r>
              <a:rPr lang="en-US" altLang="ko-KR" dirty="0" smtClean="0"/>
              <a:t>[</a:t>
            </a:r>
            <a:r>
              <a:rPr lang="ko-KR" altLang="en-US" dirty="0" smtClean="0"/>
              <a:t>서버 속성</a:t>
            </a:r>
            <a:r>
              <a:rPr lang="en-US" altLang="ko-KR" dirty="0" smtClean="0"/>
              <a:t>]</a:t>
            </a:r>
            <a:r>
              <a:rPr lang="ko-KR" altLang="en-US" dirty="0" smtClean="0"/>
              <a:t> </a:t>
            </a:r>
            <a:r>
              <a:rPr lang="en-US" altLang="ko-KR" dirty="0" smtClean="0"/>
              <a:t>– [</a:t>
            </a:r>
            <a:r>
              <a:rPr lang="ko-KR" altLang="en-US" dirty="0" smtClean="0"/>
              <a:t>데이터베이스 설정</a:t>
            </a:r>
            <a:r>
              <a:rPr lang="en-US" altLang="ko-KR" dirty="0" smtClean="0"/>
              <a:t>]</a:t>
            </a:r>
            <a:r>
              <a:rPr lang="ko-KR" altLang="en-US" dirty="0" smtClean="0"/>
              <a:t>에서 변경</a:t>
            </a:r>
            <a:endParaRPr lang="en-US" altLang="ko-KR" dirty="0" smtClean="0"/>
          </a:p>
          <a:p>
            <a:pPr lvl="1">
              <a:defRPr/>
            </a:pPr>
            <a:r>
              <a:rPr lang="ko-KR" altLang="en-US" dirty="0" smtClean="0"/>
              <a:t>레지스트리 값 변경</a:t>
            </a:r>
            <a:r>
              <a:rPr lang="en-US" altLang="ko-KR" dirty="0" smtClean="0"/>
              <a:t>(</a:t>
            </a:r>
            <a:r>
              <a:rPr lang="ko-KR" altLang="en-US" dirty="0" smtClean="0"/>
              <a:t>아래 쿼리 수행 가능</a:t>
            </a:r>
            <a:r>
              <a:rPr lang="en-US" altLang="ko-KR" dirty="0" smtClean="0"/>
              <a:t>)</a:t>
            </a:r>
          </a:p>
        </p:txBody>
      </p:sp>
      <p:sp>
        <p:nvSpPr>
          <p:cNvPr id="4" name="AutoShape 5"/>
          <p:cNvSpPr>
            <a:spLocks noChangeArrowheads="1"/>
          </p:cNvSpPr>
          <p:nvPr/>
        </p:nvSpPr>
        <p:spPr bwMode="auto">
          <a:xfrm>
            <a:off x="504825" y="4505326"/>
            <a:ext cx="8115300" cy="1714500"/>
          </a:xfrm>
          <a:prstGeom prst="roundRect">
            <a:avLst>
              <a:gd name="adj" fmla="val 13731"/>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9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EXEC </a:t>
            </a:r>
            <a:r>
              <a:rPr kumimoji="0" lang="en-US" altLang="ko-KR" sz="1600" b="1" dirty="0" err="1" smtClean="0">
                <a:solidFill>
                  <a:schemeClr val="bg1"/>
                </a:solidFill>
                <a:latin typeface="맑은 고딕" pitchFamily="50" charset="-127"/>
                <a:ea typeface="맑은 고딕" pitchFamily="50" charset="-127"/>
              </a:rPr>
              <a:t>xp_instance_regwrite</a:t>
            </a:r>
            <a:r>
              <a:rPr kumimoji="0" lang="en-US" altLang="ko-KR" sz="1600" b="1" dirty="0" smtClean="0">
                <a:solidFill>
                  <a:schemeClr val="bg1"/>
                </a:solidFill>
                <a:latin typeface="맑은 고딕" pitchFamily="50" charset="-127"/>
                <a:ea typeface="맑은 고딕" pitchFamily="50" charset="-127"/>
              </a:rPr>
              <a:t> N'HKEY_LOCAL_MACHINE', </a:t>
            </a:r>
            <a:br>
              <a:rPr kumimoji="0" lang="en-US" altLang="ko-KR" sz="1600" b="1" dirty="0" smtClean="0">
                <a:solidFill>
                  <a:schemeClr val="bg1"/>
                </a:solidFill>
                <a:latin typeface="맑은 고딕" pitchFamily="50" charset="-127"/>
                <a:ea typeface="맑은 고딕" pitchFamily="50" charset="-127"/>
              </a:rPr>
            </a:br>
            <a:r>
              <a:rPr kumimoji="0" lang="en-US" altLang="ko-KR" sz="1600" b="1" dirty="0" smtClean="0">
                <a:solidFill>
                  <a:schemeClr val="bg1"/>
                </a:solidFill>
                <a:latin typeface="맑은 고딕" pitchFamily="50" charset="-127"/>
                <a:ea typeface="맑은 고딕" pitchFamily="50" charset="-127"/>
              </a:rPr>
              <a:t>	</a:t>
            </a:r>
            <a:r>
              <a:rPr kumimoji="0" lang="en-US" altLang="ko-KR" sz="1600" b="1" dirty="0" err="1" smtClean="0">
                <a:solidFill>
                  <a:schemeClr val="bg1"/>
                </a:solidFill>
                <a:latin typeface="맑은 고딕" pitchFamily="50" charset="-127"/>
                <a:ea typeface="맑은 고딕" pitchFamily="50" charset="-127"/>
              </a:rPr>
              <a:t>N'Software</a:t>
            </a:r>
            <a:r>
              <a:rPr kumimoji="0" lang="en-US" altLang="ko-KR" sz="1600" b="1" dirty="0" smtClean="0">
                <a:solidFill>
                  <a:schemeClr val="bg1"/>
                </a:solidFill>
                <a:latin typeface="맑은 고딕" pitchFamily="50" charset="-127"/>
                <a:ea typeface="맑은 고딕" pitchFamily="50" charset="-127"/>
              </a:rPr>
              <a:t>\Microsoft\</a:t>
            </a:r>
            <a:r>
              <a:rPr kumimoji="0" lang="en-US" altLang="ko-KR" sz="1600" b="1" dirty="0" err="1" smtClean="0">
                <a:solidFill>
                  <a:schemeClr val="bg1"/>
                </a:solidFill>
                <a:latin typeface="맑은 고딕" pitchFamily="50" charset="-127"/>
                <a:ea typeface="맑은 고딕" pitchFamily="50" charset="-127"/>
              </a:rPr>
              <a:t>MSSQLServer</a:t>
            </a:r>
            <a:r>
              <a:rPr kumimoji="0" lang="en-US" altLang="ko-KR" sz="1600" b="1" dirty="0" smtClean="0">
                <a:solidFill>
                  <a:schemeClr val="bg1"/>
                </a:solidFill>
                <a:latin typeface="맑은 고딕" pitchFamily="50" charset="-127"/>
                <a:ea typeface="맑은 고딕" pitchFamily="50" charset="-127"/>
              </a:rPr>
              <a:t>\</a:t>
            </a:r>
            <a:r>
              <a:rPr kumimoji="0" lang="en-US" altLang="ko-KR" sz="1600" b="1" dirty="0" err="1" smtClean="0">
                <a:solidFill>
                  <a:schemeClr val="bg1"/>
                </a:solidFill>
                <a:latin typeface="맑은 고딕" pitchFamily="50" charset="-127"/>
                <a:ea typeface="맑은 고딕" pitchFamily="50" charset="-127"/>
              </a:rPr>
              <a:t>MSSQLServer</a:t>
            </a:r>
            <a:r>
              <a:rPr kumimoji="0" lang="en-US" altLang="ko-KR" sz="1600" b="1" dirty="0" smtClean="0">
                <a:solidFill>
                  <a:schemeClr val="bg1"/>
                </a:solidFill>
                <a:latin typeface="맑은 고딕" pitchFamily="50" charset="-127"/>
                <a:ea typeface="맑은 고딕" pitchFamily="50" charset="-127"/>
              </a:rPr>
              <a:t>', </a:t>
            </a:r>
            <a:br>
              <a:rPr kumimoji="0" lang="en-US" altLang="ko-KR" sz="1600" b="1" dirty="0" smtClean="0">
                <a:solidFill>
                  <a:schemeClr val="bg1"/>
                </a:solidFill>
                <a:latin typeface="맑은 고딕" pitchFamily="50" charset="-127"/>
                <a:ea typeface="맑은 고딕" pitchFamily="50" charset="-127"/>
              </a:rPr>
            </a:br>
            <a:r>
              <a:rPr kumimoji="0" lang="en-US" altLang="ko-KR" sz="1600" b="1" dirty="0" smtClean="0">
                <a:solidFill>
                  <a:schemeClr val="bg1"/>
                </a:solidFill>
                <a:latin typeface="맑은 고딕" pitchFamily="50" charset="-127"/>
                <a:ea typeface="맑은 고딕" pitchFamily="50" charset="-127"/>
              </a:rPr>
              <a:t>	</a:t>
            </a:r>
            <a:r>
              <a:rPr kumimoji="0" lang="en-US" altLang="ko-KR" sz="1600" b="1" dirty="0" err="1" smtClean="0">
                <a:solidFill>
                  <a:schemeClr val="bg1"/>
                </a:solidFill>
                <a:latin typeface="맑은 고딕" pitchFamily="50" charset="-127"/>
                <a:ea typeface="맑은 고딕" pitchFamily="50" charset="-127"/>
              </a:rPr>
              <a:t>N'DefaultData</a:t>
            </a:r>
            <a:r>
              <a:rPr kumimoji="0" lang="en-US" altLang="ko-KR" sz="1600" b="1" dirty="0" smtClean="0">
                <a:solidFill>
                  <a:schemeClr val="bg1"/>
                </a:solidFill>
                <a:latin typeface="맑은 고딕" pitchFamily="50" charset="-127"/>
                <a:ea typeface="맑은 고딕" pitchFamily="50" charset="-127"/>
              </a:rPr>
              <a:t>', REG_SZ, N'C:\Data‘</a:t>
            </a:r>
          </a:p>
          <a:p>
            <a:pPr indent="-231775" latinLnBrk="0">
              <a:lnSpc>
                <a:spcPct val="9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EXEC </a:t>
            </a:r>
            <a:r>
              <a:rPr kumimoji="0" lang="en-US" altLang="ko-KR" sz="1600" b="1" dirty="0" err="1" smtClean="0">
                <a:solidFill>
                  <a:schemeClr val="bg1"/>
                </a:solidFill>
                <a:latin typeface="맑은 고딕" pitchFamily="50" charset="-127"/>
                <a:ea typeface="맑은 고딕" pitchFamily="50" charset="-127"/>
              </a:rPr>
              <a:t>xp_instance_regwrite</a:t>
            </a:r>
            <a:r>
              <a:rPr kumimoji="0" lang="en-US" altLang="ko-KR" sz="1600" b="1" dirty="0" smtClean="0">
                <a:solidFill>
                  <a:schemeClr val="bg1"/>
                </a:solidFill>
                <a:latin typeface="맑은 고딕" pitchFamily="50" charset="-127"/>
                <a:ea typeface="맑은 고딕" pitchFamily="50" charset="-127"/>
              </a:rPr>
              <a:t> N'HKEY_LOCAL_MACHINE', </a:t>
            </a:r>
            <a:br>
              <a:rPr kumimoji="0" lang="en-US" altLang="ko-KR" sz="1600" b="1" dirty="0" smtClean="0">
                <a:solidFill>
                  <a:schemeClr val="bg1"/>
                </a:solidFill>
                <a:latin typeface="맑은 고딕" pitchFamily="50" charset="-127"/>
                <a:ea typeface="맑은 고딕" pitchFamily="50" charset="-127"/>
              </a:rPr>
            </a:br>
            <a:r>
              <a:rPr kumimoji="0" lang="en-US" altLang="ko-KR" sz="1600" b="1" dirty="0" smtClean="0">
                <a:solidFill>
                  <a:schemeClr val="bg1"/>
                </a:solidFill>
                <a:latin typeface="맑은 고딕" pitchFamily="50" charset="-127"/>
                <a:ea typeface="맑은 고딕" pitchFamily="50" charset="-127"/>
              </a:rPr>
              <a:t>	</a:t>
            </a:r>
            <a:r>
              <a:rPr kumimoji="0" lang="en-US" altLang="ko-KR" sz="1600" b="1" dirty="0" err="1" smtClean="0">
                <a:solidFill>
                  <a:schemeClr val="bg1"/>
                </a:solidFill>
                <a:latin typeface="맑은 고딕" pitchFamily="50" charset="-127"/>
                <a:ea typeface="맑은 고딕" pitchFamily="50" charset="-127"/>
              </a:rPr>
              <a:t>N'Software</a:t>
            </a:r>
            <a:r>
              <a:rPr kumimoji="0" lang="en-US" altLang="ko-KR" sz="1600" b="1" dirty="0" smtClean="0">
                <a:solidFill>
                  <a:schemeClr val="bg1"/>
                </a:solidFill>
                <a:latin typeface="맑은 고딕" pitchFamily="50" charset="-127"/>
                <a:ea typeface="맑은 고딕" pitchFamily="50" charset="-127"/>
              </a:rPr>
              <a:t>\Microsoft\</a:t>
            </a:r>
            <a:r>
              <a:rPr kumimoji="0" lang="en-US" altLang="ko-KR" sz="1600" b="1" dirty="0" err="1" smtClean="0">
                <a:solidFill>
                  <a:schemeClr val="bg1"/>
                </a:solidFill>
                <a:latin typeface="맑은 고딕" pitchFamily="50" charset="-127"/>
                <a:ea typeface="맑은 고딕" pitchFamily="50" charset="-127"/>
              </a:rPr>
              <a:t>MSSQLServer</a:t>
            </a:r>
            <a:r>
              <a:rPr kumimoji="0" lang="en-US" altLang="ko-KR" sz="1600" b="1" dirty="0" smtClean="0">
                <a:solidFill>
                  <a:schemeClr val="bg1"/>
                </a:solidFill>
                <a:latin typeface="맑은 고딕" pitchFamily="50" charset="-127"/>
                <a:ea typeface="맑은 고딕" pitchFamily="50" charset="-127"/>
              </a:rPr>
              <a:t>\</a:t>
            </a:r>
            <a:r>
              <a:rPr kumimoji="0" lang="en-US" altLang="ko-KR" sz="1600" b="1" dirty="0" err="1" smtClean="0">
                <a:solidFill>
                  <a:schemeClr val="bg1"/>
                </a:solidFill>
                <a:latin typeface="맑은 고딕" pitchFamily="50" charset="-127"/>
                <a:ea typeface="맑은 고딕" pitchFamily="50" charset="-127"/>
              </a:rPr>
              <a:t>MSSQLServer</a:t>
            </a:r>
            <a:r>
              <a:rPr kumimoji="0" lang="en-US" altLang="ko-KR" sz="1600" b="1" dirty="0" smtClean="0">
                <a:solidFill>
                  <a:schemeClr val="bg1"/>
                </a:solidFill>
                <a:latin typeface="맑은 고딕" pitchFamily="50" charset="-127"/>
                <a:ea typeface="맑은 고딕" pitchFamily="50" charset="-127"/>
              </a:rPr>
              <a:t>', </a:t>
            </a:r>
            <a:br>
              <a:rPr kumimoji="0" lang="en-US" altLang="ko-KR" sz="1600" b="1" dirty="0" smtClean="0">
                <a:solidFill>
                  <a:schemeClr val="bg1"/>
                </a:solidFill>
                <a:latin typeface="맑은 고딕" pitchFamily="50" charset="-127"/>
                <a:ea typeface="맑은 고딕" pitchFamily="50" charset="-127"/>
              </a:rPr>
            </a:br>
            <a:r>
              <a:rPr kumimoji="0" lang="en-US" altLang="ko-KR" sz="1600" b="1" dirty="0" smtClean="0">
                <a:solidFill>
                  <a:schemeClr val="bg1"/>
                </a:solidFill>
                <a:latin typeface="맑은 고딕" pitchFamily="50" charset="-127"/>
                <a:ea typeface="맑은 고딕" pitchFamily="50" charset="-127"/>
              </a:rPr>
              <a:t>	</a:t>
            </a:r>
            <a:r>
              <a:rPr kumimoji="0" lang="en-US" altLang="ko-KR" sz="1600" b="1" dirty="0" err="1" smtClean="0">
                <a:solidFill>
                  <a:schemeClr val="bg1"/>
                </a:solidFill>
                <a:latin typeface="맑은 고딕" pitchFamily="50" charset="-127"/>
                <a:ea typeface="맑은 고딕" pitchFamily="50" charset="-127"/>
              </a:rPr>
              <a:t>N'DefaultLog</a:t>
            </a:r>
            <a:r>
              <a:rPr kumimoji="0" lang="en-US" altLang="ko-KR" sz="1600" b="1" dirty="0" smtClean="0">
                <a:solidFill>
                  <a:schemeClr val="bg1"/>
                </a:solidFill>
                <a:latin typeface="맑은 고딕" pitchFamily="50" charset="-127"/>
                <a:ea typeface="맑은 고딕" pitchFamily="50" charset="-127"/>
              </a:rPr>
              <a:t>', REG_SZ, N'C:\Data‘</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파일과 파일 그룹에 대한 이해</a:t>
            </a:r>
            <a:r>
              <a:rPr lang="en-US" altLang="ko-KR" dirty="0" smtClean="0"/>
              <a:t>(7/9)</a:t>
            </a:r>
          </a:p>
        </p:txBody>
      </p:sp>
      <p:sp>
        <p:nvSpPr>
          <p:cNvPr id="348163" name="Rectangle 3"/>
          <p:cNvSpPr>
            <a:spLocks noGrp="1" noChangeArrowheads="1"/>
          </p:cNvSpPr>
          <p:nvPr>
            <p:ph idx="1"/>
          </p:nvPr>
        </p:nvSpPr>
        <p:spPr/>
        <p:txBody>
          <a:bodyPr/>
          <a:lstStyle/>
          <a:p>
            <a:pPr>
              <a:defRPr/>
            </a:pPr>
            <a:r>
              <a:rPr lang="en-US" altLang="ko-KR" dirty="0" err="1" smtClean="0"/>
              <a:t>sys.database_files</a:t>
            </a:r>
            <a:r>
              <a:rPr lang="ko-KR" altLang="en-US" dirty="0" smtClean="0"/>
              <a:t>를 사용해 파일 속성 확인 가능</a:t>
            </a:r>
            <a:endParaRPr lang="en-US" altLang="ko-KR" dirty="0" smtClean="0"/>
          </a:p>
          <a:p>
            <a:pPr lvl="1">
              <a:defRPr/>
            </a:pPr>
            <a:r>
              <a:rPr lang="en-US" altLang="ko-KR" dirty="0" smtClean="0"/>
              <a:t>type: 0=Rows, 1=Log, 4=Full-text</a:t>
            </a:r>
          </a:p>
          <a:p>
            <a:pPr lvl="1">
              <a:defRPr/>
            </a:pPr>
            <a:r>
              <a:rPr lang="en-US" altLang="ko-KR" dirty="0" err="1" smtClean="0"/>
              <a:t>type_desc</a:t>
            </a:r>
            <a:r>
              <a:rPr lang="en-US" altLang="ko-KR" dirty="0" smtClean="0"/>
              <a:t>: ROWS/LOG/FULLTEXT</a:t>
            </a:r>
          </a:p>
          <a:p>
            <a:pPr lvl="1">
              <a:defRPr/>
            </a:pPr>
            <a:r>
              <a:rPr lang="en-US" altLang="ko-KR" dirty="0" err="1" smtClean="0"/>
              <a:t>data_space_id</a:t>
            </a:r>
            <a:r>
              <a:rPr lang="en-US" altLang="ko-KR" dirty="0" smtClean="0"/>
              <a:t>: </a:t>
            </a:r>
            <a:r>
              <a:rPr lang="ko-KR" altLang="en-US" dirty="0" smtClean="0"/>
              <a:t>파일이 속한 파일 그룹</a:t>
            </a:r>
            <a:r>
              <a:rPr lang="en-US" altLang="ko-KR" dirty="0" smtClean="0"/>
              <a:t>,0=Log File</a:t>
            </a:r>
          </a:p>
          <a:p>
            <a:pPr lvl="1">
              <a:defRPr/>
            </a:pPr>
            <a:r>
              <a:rPr lang="en-US" altLang="ko-KR" dirty="0" smtClean="0"/>
              <a:t>name:  </a:t>
            </a:r>
            <a:r>
              <a:rPr lang="ko-KR" altLang="en-US" dirty="0" smtClean="0"/>
              <a:t>논리적인 파일 이름</a:t>
            </a:r>
            <a:endParaRPr lang="en-US" altLang="ko-KR" dirty="0" smtClean="0"/>
          </a:p>
          <a:p>
            <a:pPr lvl="1">
              <a:defRPr/>
            </a:pPr>
            <a:r>
              <a:rPr lang="en-US" altLang="ko-KR" dirty="0" err="1" smtClean="0"/>
              <a:t>physical_name</a:t>
            </a:r>
            <a:r>
              <a:rPr lang="en-US" altLang="ko-KR" dirty="0" smtClean="0"/>
              <a:t>: </a:t>
            </a:r>
            <a:r>
              <a:rPr lang="ko-KR" altLang="en-US" dirty="0" smtClean="0"/>
              <a:t>물리적인 파일 이름</a:t>
            </a:r>
            <a:r>
              <a:rPr lang="en-US" altLang="ko-KR" dirty="0" smtClean="0"/>
              <a:t>(</a:t>
            </a:r>
            <a:r>
              <a:rPr lang="ko-KR" altLang="en-US" dirty="0" smtClean="0"/>
              <a:t>운영 체제 파일 이름</a:t>
            </a:r>
            <a:r>
              <a:rPr lang="en-US" altLang="ko-KR" dirty="0" smtClean="0"/>
              <a:t>)</a:t>
            </a:r>
          </a:p>
          <a:p>
            <a:pPr lvl="1">
              <a:defRPr/>
            </a:pPr>
            <a:r>
              <a:rPr lang="en-US" altLang="ko-KR" dirty="0" smtClean="0"/>
              <a:t>state: </a:t>
            </a:r>
            <a:r>
              <a:rPr lang="ko-KR" altLang="en-US" dirty="0" smtClean="0"/>
              <a:t>상태</a:t>
            </a:r>
            <a:r>
              <a:rPr lang="en-US" altLang="ko-KR" dirty="0" smtClean="0"/>
              <a:t>(0=ONLINE,1=RESTORING,6=OFFLINE </a:t>
            </a:r>
            <a:r>
              <a:rPr lang="ko-KR" altLang="en-US" dirty="0" smtClean="0"/>
              <a:t>등</a:t>
            </a:r>
            <a:r>
              <a:rPr lang="en-US" altLang="ko-KR" dirty="0" smtClean="0"/>
              <a:t>)</a:t>
            </a:r>
          </a:p>
          <a:p>
            <a:pPr lvl="1">
              <a:defRPr/>
            </a:pPr>
            <a:r>
              <a:rPr lang="en-US" altLang="ko-KR" dirty="0" err="1" smtClean="0"/>
              <a:t>state_desc</a:t>
            </a:r>
            <a:r>
              <a:rPr lang="en-US" altLang="ko-KR" dirty="0" smtClean="0"/>
              <a:t>: </a:t>
            </a:r>
            <a:r>
              <a:rPr lang="ko-KR" altLang="en-US" dirty="0" smtClean="0"/>
              <a:t>상태에 대한 설명</a:t>
            </a:r>
            <a:endParaRPr lang="en-US" altLang="ko-KR" dirty="0" smtClean="0"/>
          </a:p>
          <a:p>
            <a:pPr lvl="1">
              <a:defRPr/>
            </a:pPr>
            <a:r>
              <a:rPr lang="en-US" altLang="ko-KR" dirty="0" smtClean="0"/>
              <a:t>size: </a:t>
            </a:r>
            <a:r>
              <a:rPr lang="ko-KR" altLang="en-US" dirty="0" smtClean="0"/>
              <a:t>파일의 현재 사이즈</a:t>
            </a:r>
            <a:r>
              <a:rPr lang="en-US" altLang="ko-KR" dirty="0" smtClean="0"/>
              <a:t>(Page</a:t>
            </a:r>
            <a:r>
              <a:rPr lang="ko-KR" altLang="en-US" dirty="0" smtClean="0"/>
              <a:t> 단위</a:t>
            </a:r>
            <a:r>
              <a:rPr lang="en-US" altLang="ko-KR" dirty="0" smtClean="0"/>
              <a:t>)</a:t>
            </a:r>
          </a:p>
          <a:p>
            <a:pPr lvl="1">
              <a:defRPr/>
            </a:pPr>
            <a:r>
              <a:rPr lang="en-US" altLang="ko-KR" dirty="0" err="1" smtClean="0"/>
              <a:t>max_size</a:t>
            </a:r>
            <a:r>
              <a:rPr lang="en-US" altLang="ko-KR" dirty="0" smtClean="0"/>
              <a:t>: </a:t>
            </a:r>
            <a:r>
              <a:rPr lang="ko-KR" altLang="en-US" dirty="0" smtClean="0"/>
              <a:t>최대 사이즈</a:t>
            </a:r>
            <a:r>
              <a:rPr lang="en-US" altLang="ko-KR" dirty="0" smtClean="0"/>
              <a:t>(Page </a:t>
            </a:r>
            <a:r>
              <a:rPr lang="ko-KR" altLang="en-US" dirty="0" smtClean="0"/>
              <a:t>단위</a:t>
            </a:r>
            <a:r>
              <a:rPr lang="en-US" altLang="ko-KR" dirty="0" smtClean="0"/>
              <a:t>,0=</a:t>
            </a:r>
            <a:r>
              <a:rPr lang="ko-KR" altLang="en-US" dirty="0" smtClean="0"/>
              <a:t>증가 불허</a:t>
            </a:r>
            <a:r>
              <a:rPr lang="en-US" altLang="ko-KR" dirty="0" smtClean="0"/>
              <a:t>,-1=</a:t>
            </a:r>
            <a:r>
              <a:rPr lang="ko-KR" altLang="en-US" dirty="0" smtClean="0"/>
              <a:t>무제한</a:t>
            </a:r>
            <a:r>
              <a:rPr lang="en-US" altLang="ko-KR" dirty="0" smtClean="0"/>
              <a:t>)</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파일과 파일 그룹에 대한 이해</a:t>
            </a:r>
            <a:r>
              <a:rPr lang="en-US" altLang="ko-KR" dirty="0" smtClean="0"/>
              <a:t>(8/9)</a:t>
            </a:r>
          </a:p>
        </p:txBody>
      </p:sp>
      <p:sp>
        <p:nvSpPr>
          <p:cNvPr id="348163" name="Rectangle 3"/>
          <p:cNvSpPr>
            <a:spLocks noGrp="1" noChangeArrowheads="1"/>
          </p:cNvSpPr>
          <p:nvPr>
            <p:ph idx="1"/>
          </p:nvPr>
        </p:nvSpPr>
        <p:spPr/>
        <p:txBody>
          <a:bodyPr/>
          <a:lstStyle/>
          <a:p>
            <a:pPr lvl="1">
              <a:defRPr/>
            </a:pPr>
            <a:r>
              <a:rPr lang="en-US" altLang="ko-KR" dirty="0" smtClean="0"/>
              <a:t>growth: 0=</a:t>
            </a:r>
            <a:r>
              <a:rPr lang="ko-KR" altLang="en-US" dirty="0" smtClean="0"/>
              <a:t>고정</a:t>
            </a:r>
            <a:r>
              <a:rPr lang="en-US" altLang="ko-KR" dirty="0" smtClean="0"/>
              <a:t> </a:t>
            </a:r>
            <a:r>
              <a:rPr lang="ko-KR" altLang="en-US" dirty="0" smtClean="0"/>
              <a:t>사이즈</a:t>
            </a:r>
            <a:r>
              <a:rPr lang="en-US" altLang="ko-KR" dirty="0" smtClean="0"/>
              <a:t>, &gt;0=</a:t>
            </a:r>
            <a:r>
              <a:rPr lang="ko-KR" altLang="en-US" dirty="0" smtClean="0"/>
              <a:t>자동 증가</a:t>
            </a:r>
            <a:endParaRPr lang="en-US" altLang="ko-KR" dirty="0" smtClean="0"/>
          </a:p>
          <a:p>
            <a:pPr lvl="2">
              <a:defRPr/>
            </a:pPr>
            <a:r>
              <a:rPr lang="en-US" altLang="ko-KR" dirty="0" err="1" smtClean="0"/>
              <a:t>Is_percent_growth</a:t>
            </a:r>
            <a:r>
              <a:rPr lang="en-US" altLang="ko-KR" dirty="0" smtClean="0"/>
              <a:t>=0</a:t>
            </a:r>
            <a:r>
              <a:rPr lang="ko-KR" altLang="en-US" dirty="0" smtClean="0"/>
              <a:t>의 경우 </a:t>
            </a:r>
            <a:r>
              <a:rPr lang="en-US" altLang="ko-KR" dirty="0" smtClean="0"/>
              <a:t>Page </a:t>
            </a:r>
            <a:r>
              <a:rPr lang="ko-KR" altLang="en-US" dirty="0" smtClean="0"/>
              <a:t>단위의 증가 값</a:t>
            </a:r>
            <a:endParaRPr lang="en-US" altLang="ko-KR" dirty="0" smtClean="0"/>
          </a:p>
          <a:p>
            <a:pPr lvl="2">
              <a:defRPr/>
            </a:pPr>
            <a:r>
              <a:rPr lang="en-US" altLang="ko-KR" dirty="0" err="1" smtClean="0"/>
              <a:t>is_percent_growth</a:t>
            </a:r>
            <a:r>
              <a:rPr lang="en-US" altLang="ko-KR" dirty="0" smtClean="0"/>
              <a:t>=1</a:t>
            </a:r>
            <a:r>
              <a:rPr lang="ko-KR" altLang="en-US" dirty="0" smtClean="0"/>
              <a:t>의 경우 증가 </a:t>
            </a:r>
            <a:r>
              <a:rPr lang="en-US" altLang="ko-KR" dirty="0" smtClean="0"/>
              <a:t>% </a:t>
            </a:r>
            <a:r>
              <a:rPr lang="ko-KR" altLang="en-US" dirty="0" smtClean="0"/>
              <a:t>값</a:t>
            </a:r>
            <a:endParaRPr lang="en-US" altLang="ko-KR" dirty="0" smtClean="0"/>
          </a:p>
          <a:p>
            <a:pPr lvl="1">
              <a:defRPr/>
            </a:pPr>
            <a:r>
              <a:rPr lang="en-US" altLang="ko-KR" dirty="0" err="1" smtClean="0"/>
              <a:t>is_media_read_only</a:t>
            </a:r>
            <a:r>
              <a:rPr lang="en-US" altLang="ko-KR" dirty="0" smtClean="0"/>
              <a:t>: 1=</a:t>
            </a:r>
            <a:r>
              <a:rPr lang="ko-KR" altLang="en-US" dirty="0" smtClean="0"/>
              <a:t>읽기전용 미디어</a:t>
            </a:r>
            <a:r>
              <a:rPr lang="en-US" altLang="ko-KR" dirty="0" smtClean="0"/>
              <a:t>, 0=</a:t>
            </a:r>
            <a:r>
              <a:rPr lang="ko-KR" altLang="en-US" dirty="0" smtClean="0"/>
              <a:t>읽기</a:t>
            </a:r>
            <a:r>
              <a:rPr lang="en-US" altLang="ko-KR" dirty="0" smtClean="0"/>
              <a:t>/</a:t>
            </a:r>
            <a:r>
              <a:rPr lang="ko-KR" altLang="en-US" dirty="0" smtClean="0"/>
              <a:t>쓰기 미디어</a:t>
            </a:r>
            <a:endParaRPr lang="en-US" altLang="ko-KR" dirty="0" smtClean="0"/>
          </a:p>
          <a:p>
            <a:pPr lvl="1">
              <a:defRPr/>
            </a:pPr>
            <a:r>
              <a:rPr lang="en-US" altLang="ko-KR" dirty="0" err="1" smtClean="0"/>
              <a:t>is_read_only</a:t>
            </a:r>
            <a:r>
              <a:rPr lang="en-US" altLang="ko-KR" dirty="0" smtClean="0"/>
              <a:t>: 1=</a:t>
            </a:r>
            <a:r>
              <a:rPr lang="ko-KR" altLang="en-US" dirty="0" smtClean="0"/>
              <a:t>읽기 전용 파일</a:t>
            </a:r>
            <a:r>
              <a:rPr lang="en-US" altLang="ko-KR" dirty="0" smtClean="0"/>
              <a:t>, 0=</a:t>
            </a:r>
            <a:r>
              <a:rPr lang="ko-KR" altLang="en-US" dirty="0" smtClean="0"/>
              <a:t>읽기</a:t>
            </a:r>
            <a:r>
              <a:rPr lang="en-US" altLang="ko-KR" dirty="0" smtClean="0"/>
              <a:t>/</a:t>
            </a:r>
            <a:r>
              <a:rPr lang="ko-KR" altLang="en-US" dirty="0" smtClean="0"/>
              <a:t>쓰기 파일</a:t>
            </a:r>
            <a:endParaRPr lang="en-US" altLang="ko-KR" dirty="0" smtClean="0"/>
          </a:p>
          <a:p>
            <a:pPr lvl="1">
              <a:defRPr/>
            </a:pPr>
            <a:r>
              <a:rPr lang="en-US" altLang="ko-KR" dirty="0" err="1" smtClean="0"/>
              <a:t>is_sparse</a:t>
            </a:r>
            <a:r>
              <a:rPr lang="en-US" altLang="ko-KR" dirty="0" smtClean="0"/>
              <a:t>: 1=sparse </a:t>
            </a:r>
            <a:r>
              <a:rPr lang="ko-KR" altLang="en-US" dirty="0" smtClean="0"/>
              <a:t>파일</a:t>
            </a:r>
            <a:r>
              <a:rPr lang="en-US" altLang="ko-KR" dirty="0" smtClean="0"/>
              <a:t>, 0=sparse </a:t>
            </a:r>
            <a:r>
              <a:rPr lang="ko-KR" altLang="en-US" dirty="0" smtClean="0"/>
              <a:t>파일 아님</a:t>
            </a:r>
            <a:endParaRPr lang="en-US" altLang="ko-KR" dirty="0" smtClean="0"/>
          </a:p>
          <a:p>
            <a:pPr lvl="1">
              <a:defRPr/>
            </a:pPr>
            <a:r>
              <a:rPr lang="en-US" altLang="ko-KR" dirty="0" err="1" smtClean="0"/>
              <a:t>is_percent_growth</a:t>
            </a:r>
            <a:r>
              <a:rPr lang="en-US" altLang="ko-KR" dirty="0" smtClean="0"/>
              <a:t>: 1=%</a:t>
            </a:r>
            <a:r>
              <a:rPr lang="ko-KR" altLang="en-US" dirty="0" smtClean="0"/>
              <a:t>단위 증가</a:t>
            </a:r>
            <a:r>
              <a:rPr lang="en-US" altLang="ko-KR" dirty="0" smtClean="0"/>
              <a:t>, 0=%</a:t>
            </a:r>
            <a:r>
              <a:rPr lang="ko-KR" altLang="en-US" dirty="0" smtClean="0"/>
              <a:t>단위 증가 아님</a:t>
            </a:r>
            <a:endParaRPr lang="en-US" altLang="ko-KR" dirty="0" smtClean="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파일과 파일 그룹에 대한 이해</a:t>
            </a:r>
            <a:r>
              <a:rPr lang="en-US" altLang="ko-KR" dirty="0" smtClean="0"/>
              <a:t>(9/9)</a:t>
            </a:r>
          </a:p>
        </p:txBody>
      </p:sp>
      <p:sp>
        <p:nvSpPr>
          <p:cNvPr id="348163" name="Rectangle 3"/>
          <p:cNvSpPr>
            <a:spLocks noGrp="1" noChangeArrowheads="1"/>
          </p:cNvSpPr>
          <p:nvPr>
            <p:ph idx="1"/>
          </p:nvPr>
        </p:nvSpPr>
        <p:spPr/>
        <p:txBody>
          <a:bodyPr/>
          <a:lstStyle/>
          <a:p>
            <a:pPr>
              <a:defRPr/>
            </a:pPr>
            <a:r>
              <a:rPr lang="ko-KR" altLang="en-US" dirty="0" smtClean="0"/>
              <a:t>파일 그룹</a:t>
            </a:r>
            <a:endParaRPr lang="en-US" altLang="ko-KR" dirty="0" smtClean="0"/>
          </a:p>
          <a:p>
            <a:pPr lvl="1">
              <a:defRPr/>
            </a:pPr>
            <a:r>
              <a:rPr lang="ko-KR" altLang="en-US" dirty="0" smtClean="0"/>
              <a:t>주 파일 그룹</a:t>
            </a:r>
            <a:r>
              <a:rPr lang="en-US" altLang="ko-KR" dirty="0" smtClean="0"/>
              <a:t>(Primary Filegroup)</a:t>
            </a:r>
          </a:p>
          <a:p>
            <a:pPr lvl="2">
              <a:defRPr/>
            </a:pPr>
            <a:r>
              <a:rPr lang="ko-KR" altLang="en-US" dirty="0" smtClean="0"/>
              <a:t>주 파일 그룹은 오직 하나만 존재</a:t>
            </a:r>
            <a:endParaRPr lang="en-US" altLang="ko-KR" dirty="0" smtClean="0"/>
          </a:p>
          <a:p>
            <a:pPr lvl="2">
              <a:defRPr/>
            </a:pPr>
            <a:r>
              <a:rPr lang="ko-KR" altLang="en-US" dirty="0" smtClean="0"/>
              <a:t>주 데이터 파일</a:t>
            </a:r>
            <a:r>
              <a:rPr lang="en-US" altLang="ko-KR" dirty="0" smtClean="0"/>
              <a:t>(Primary Data File)</a:t>
            </a:r>
            <a:r>
              <a:rPr lang="ko-KR" altLang="en-US" dirty="0" smtClean="0"/>
              <a:t>을 포함함</a:t>
            </a:r>
            <a:endParaRPr lang="en-US" altLang="ko-KR" dirty="0" smtClean="0"/>
          </a:p>
          <a:p>
            <a:pPr lvl="2">
              <a:defRPr/>
            </a:pPr>
            <a:r>
              <a:rPr lang="ko-KR" altLang="en-US" dirty="0" smtClean="0"/>
              <a:t>데이터 파일의 위치를 명시적으로 지정하지 않으면 모든 데이터 파일이 주 파일 그룹에 위치하게 됨</a:t>
            </a:r>
            <a:endParaRPr lang="en-US" altLang="ko-KR" dirty="0" smtClean="0"/>
          </a:p>
          <a:p>
            <a:pPr lvl="1">
              <a:defRPr/>
            </a:pPr>
            <a:r>
              <a:rPr lang="ko-KR" altLang="en-US" dirty="0" smtClean="0"/>
              <a:t>사용자 정의 파일 그룹</a:t>
            </a:r>
            <a:r>
              <a:rPr lang="en-US" altLang="ko-KR" dirty="0" smtClean="0"/>
              <a:t>(User-defined Filegroup)</a:t>
            </a:r>
          </a:p>
          <a:p>
            <a:pPr lvl="2">
              <a:defRPr/>
            </a:pPr>
            <a:r>
              <a:rPr lang="ko-KR" altLang="en-US" dirty="0" smtClean="0"/>
              <a:t>하나</a:t>
            </a:r>
            <a:r>
              <a:rPr lang="en-US" altLang="ko-KR" dirty="0" smtClean="0"/>
              <a:t> </a:t>
            </a:r>
            <a:r>
              <a:rPr lang="ko-KR" altLang="en-US" dirty="0" smtClean="0"/>
              <a:t>또는 여러 개의 사용자 정의 파일 그룹을 만들 수 있음</a:t>
            </a:r>
            <a:endParaRPr lang="en-US" altLang="ko-KR" dirty="0" smtClean="0"/>
          </a:p>
          <a:p>
            <a:pPr lvl="1">
              <a:defRPr/>
            </a:pPr>
            <a:r>
              <a:rPr lang="ko-KR" altLang="en-US" dirty="0" smtClean="0"/>
              <a:t>기본 파일 그룹</a:t>
            </a:r>
            <a:r>
              <a:rPr lang="en-US" altLang="ko-KR" dirty="0" smtClean="0"/>
              <a:t>(Default Filegroup)</a:t>
            </a:r>
          </a:p>
          <a:p>
            <a:pPr lvl="2">
              <a:defRPr/>
            </a:pPr>
            <a:r>
              <a:rPr lang="ko-KR" altLang="en-US" dirty="0" smtClean="0"/>
              <a:t>하나의</a:t>
            </a:r>
            <a:r>
              <a:rPr lang="en-US" altLang="ko-KR" dirty="0" smtClean="0"/>
              <a:t> </a:t>
            </a:r>
            <a:r>
              <a:rPr lang="ko-KR" altLang="en-US" dirty="0" smtClean="0"/>
              <a:t>파일 그룹만이 </a:t>
            </a:r>
            <a:r>
              <a:rPr lang="en-US" altLang="ko-KR" dirty="0" smtClean="0"/>
              <a:t>DEFAULT </a:t>
            </a:r>
            <a:r>
              <a:rPr lang="ko-KR" altLang="en-US" b="1" dirty="0" smtClean="0"/>
              <a:t>속성</a:t>
            </a:r>
            <a:r>
              <a:rPr lang="ko-KR" altLang="en-US" dirty="0" smtClean="0"/>
              <a:t>을 가짐</a:t>
            </a:r>
            <a:endParaRPr lang="en-US" altLang="ko-KR" dirty="0" smtClean="0"/>
          </a:p>
          <a:p>
            <a:pPr lvl="2">
              <a:defRPr/>
            </a:pPr>
            <a:r>
              <a:rPr lang="en-US" altLang="ko-KR" dirty="0" smtClean="0"/>
              <a:t>ALTER DATABASE </a:t>
            </a:r>
            <a:r>
              <a:rPr lang="ko-KR" altLang="en-US" dirty="0" smtClean="0"/>
              <a:t>문을 사용해 변경 가능</a:t>
            </a:r>
            <a:endParaRPr lang="en-US" altLang="ko-KR" dirty="0" smtClean="0"/>
          </a:p>
          <a:p>
            <a:pPr lvl="2">
              <a:defRPr/>
            </a:pPr>
            <a:r>
              <a:rPr lang="ko-KR" altLang="en-US" dirty="0" smtClean="0"/>
              <a:t>명시적으로 파일 그룹이 정의되지 않은 테이블과 인덱스에 대한 페이지를 포함하게 됨</a:t>
            </a:r>
            <a:endParaRPr lang="en-US" altLang="ko-KR" dirty="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파일 그룹 사용 목적</a:t>
            </a:r>
            <a:r>
              <a:rPr lang="en-US" altLang="ko-KR" dirty="0" smtClean="0"/>
              <a:t>(1/2)</a:t>
            </a:r>
          </a:p>
        </p:txBody>
      </p:sp>
      <p:sp>
        <p:nvSpPr>
          <p:cNvPr id="9" name="내용 개체 틀 8"/>
          <p:cNvSpPr>
            <a:spLocks noGrp="1"/>
          </p:cNvSpPr>
          <p:nvPr>
            <p:ph idx="1"/>
          </p:nvPr>
        </p:nvSpPr>
        <p:spPr/>
        <p:txBody>
          <a:bodyPr/>
          <a:lstStyle/>
          <a:p>
            <a:pPr>
              <a:defRPr/>
            </a:pPr>
            <a:r>
              <a:rPr lang="ko-KR" altLang="en-US" dirty="0" smtClean="0"/>
              <a:t>파일 그룹 사용 목적</a:t>
            </a:r>
            <a:endParaRPr lang="en-US" altLang="ko-KR" dirty="0" smtClean="0"/>
          </a:p>
          <a:p>
            <a:pPr lvl="1">
              <a:defRPr/>
            </a:pPr>
            <a:r>
              <a:rPr lang="ko-KR" altLang="en-US" dirty="0" smtClean="0"/>
              <a:t>성능 향상</a:t>
            </a:r>
            <a:endParaRPr lang="en-US" altLang="ko-KR" dirty="0" smtClean="0"/>
          </a:p>
          <a:p>
            <a:pPr lvl="2">
              <a:defRPr/>
            </a:pPr>
            <a:r>
              <a:rPr lang="ko-KR" altLang="en-US" dirty="0" smtClean="0"/>
              <a:t>여러 디스크에 존재하는 파일을 하나의 파일 그룹에 만듦</a:t>
            </a:r>
            <a:endParaRPr lang="en-US" altLang="ko-KR" dirty="0" smtClean="0"/>
          </a:p>
          <a:p>
            <a:pPr lvl="2">
              <a:defRPr/>
            </a:pPr>
            <a:r>
              <a:rPr lang="ko-KR" altLang="en-US" dirty="0" smtClean="0"/>
              <a:t>테이블의 데이터가 여러 디스크에 분산되어 기록 및 검색됨</a:t>
            </a:r>
            <a:endParaRPr lang="en-US" altLang="ko-KR" dirty="0" smtClean="0"/>
          </a:p>
          <a:p>
            <a:pPr lvl="1">
              <a:defRPr/>
            </a:pPr>
            <a:r>
              <a:rPr lang="ko-KR" altLang="en-US" dirty="0" smtClean="0"/>
              <a:t>운영 효율</a:t>
            </a:r>
            <a:endParaRPr lang="en-US" altLang="ko-KR" dirty="0" smtClean="0"/>
          </a:p>
          <a:p>
            <a:pPr lvl="2">
              <a:defRPr/>
            </a:pPr>
            <a:r>
              <a:rPr lang="ko-KR" altLang="en-US" dirty="0" smtClean="0"/>
              <a:t>비슷한 형태의 유지관리가 필요한 테이블을 그룹으로 묶음</a:t>
            </a:r>
            <a:endParaRPr lang="en-US" altLang="ko-KR" dirty="0" smtClean="0"/>
          </a:p>
          <a:p>
            <a:pPr lvl="2">
              <a:defRPr/>
            </a:pPr>
            <a:r>
              <a:rPr lang="ko-KR" altLang="en-US" dirty="0" smtClean="0"/>
              <a:t>파일 그룹 별 백업 및 복원이 가능함</a:t>
            </a:r>
            <a:endParaRPr lang="en-US" altLang="ko-KR" dirty="0" smtClean="0"/>
          </a:p>
          <a:p>
            <a:pPr lvl="3">
              <a:defRPr/>
            </a:pPr>
            <a:r>
              <a:rPr lang="ko-KR" altLang="en-US" dirty="0" smtClean="0"/>
              <a:t>자주 백업 받을 테이블을 같은 파일 그룹에 위치 시킴</a:t>
            </a:r>
            <a:endParaRPr lang="en-US" altLang="ko-KR" dirty="0" smtClean="0"/>
          </a:p>
          <a:p>
            <a:pPr lvl="3">
              <a:defRPr/>
            </a:pPr>
            <a:r>
              <a:rPr lang="ko-KR" altLang="en-US" dirty="0" smtClean="0"/>
              <a:t>변경되지 않는 테이블은 별도의 파일 그룹에 위치 시킴</a:t>
            </a:r>
            <a:endParaRPr lang="en-US" altLang="ko-KR" dirty="0" smtClean="0"/>
          </a:p>
          <a:p>
            <a:pPr lvl="1">
              <a:defRPr/>
            </a:pPr>
            <a:r>
              <a:rPr lang="ko-KR" altLang="en-US" dirty="0" smtClean="0"/>
              <a:t>안정성 확보</a:t>
            </a:r>
            <a:endParaRPr lang="en-US" altLang="ko-KR" dirty="0" smtClean="0"/>
          </a:p>
          <a:p>
            <a:pPr lvl="2">
              <a:defRPr/>
            </a:pPr>
            <a:r>
              <a:rPr lang="ko-KR" altLang="en-US" dirty="0" smtClean="0"/>
              <a:t>계란을 바구니 하나에 다 담지 말라</a:t>
            </a:r>
            <a:r>
              <a:rPr lang="en-US" altLang="ko-KR" dirty="0" smtClean="0"/>
              <a:t>.</a:t>
            </a:r>
          </a:p>
          <a:p>
            <a:pPr lvl="2">
              <a:defRPr/>
            </a:pPr>
            <a:r>
              <a:rPr lang="en-US" altLang="ko-KR" dirty="0" smtClean="0"/>
              <a:t>SQL Server 2005</a:t>
            </a:r>
            <a:r>
              <a:rPr lang="ko-KR" altLang="en-US" dirty="0" smtClean="0"/>
              <a:t>의 온라인 복원 기능을 활용 할 수 있음</a:t>
            </a:r>
            <a:endParaRPr lang="en-US" altLang="ko-KR" dirty="0" smtClean="0"/>
          </a:p>
          <a:p>
            <a:pPr lvl="2">
              <a:defRPr/>
            </a:pPr>
            <a:r>
              <a:rPr lang="en-US" altLang="ko-KR" dirty="0" smtClean="0"/>
              <a:t>SQL Server 2005</a:t>
            </a:r>
            <a:r>
              <a:rPr lang="ko-KR" altLang="en-US" dirty="0" smtClean="0"/>
              <a:t>의 증분 복원 기능을 활용 할 수 있음</a:t>
            </a:r>
            <a:endParaRPr lang="ko-KR" altLang="en-US"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파일 그룹 사용 목적</a:t>
            </a:r>
            <a:r>
              <a:rPr lang="en-US" altLang="ko-KR" dirty="0" smtClean="0"/>
              <a:t>(2/2)</a:t>
            </a:r>
          </a:p>
        </p:txBody>
      </p:sp>
      <p:sp>
        <p:nvSpPr>
          <p:cNvPr id="9" name="내용 개체 틀 8"/>
          <p:cNvSpPr>
            <a:spLocks noGrp="1"/>
          </p:cNvSpPr>
          <p:nvPr>
            <p:ph idx="1"/>
          </p:nvPr>
        </p:nvSpPr>
        <p:spPr/>
        <p:txBody>
          <a:bodyPr/>
          <a:lstStyle/>
          <a:p>
            <a:pPr>
              <a:defRPr/>
            </a:pPr>
            <a:r>
              <a:rPr lang="ko-KR" altLang="en-US" dirty="0" smtClean="0"/>
              <a:t>하나의 물리적인 드라이브에 여러 파일 사용 목적</a:t>
            </a:r>
            <a:endParaRPr lang="en-US" altLang="ko-KR" dirty="0" smtClean="0"/>
          </a:p>
          <a:p>
            <a:pPr lvl="1">
              <a:defRPr/>
            </a:pPr>
            <a:r>
              <a:rPr lang="ko-KR" altLang="en-US" dirty="0" smtClean="0"/>
              <a:t>만일 </a:t>
            </a:r>
            <a:r>
              <a:rPr lang="en-US" altLang="ko-KR" dirty="0" smtClean="0"/>
              <a:t>100GB </a:t>
            </a:r>
            <a:r>
              <a:rPr lang="ko-KR" altLang="en-US" dirty="0" smtClean="0"/>
              <a:t>사이즈의 데이터 파일 하나만을 갖는 데이터베이스를 다른 위치에 복원해야 한다면</a:t>
            </a:r>
            <a:r>
              <a:rPr lang="en-US" altLang="ko-KR" dirty="0" smtClean="0"/>
              <a:t>…</a:t>
            </a:r>
          </a:p>
          <a:p>
            <a:pPr lvl="2">
              <a:defRPr/>
            </a:pPr>
            <a:r>
              <a:rPr lang="en-US" altLang="ko-KR" dirty="0" smtClean="0"/>
              <a:t>100GB </a:t>
            </a:r>
            <a:r>
              <a:rPr lang="ko-KR" altLang="en-US" dirty="0" smtClean="0"/>
              <a:t>사이즈의 데이터 파일을 특정 위치에 복원해야 함</a:t>
            </a:r>
            <a:endParaRPr lang="en-US" altLang="ko-KR" dirty="0" smtClean="0"/>
          </a:p>
          <a:p>
            <a:pPr lvl="2">
              <a:defRPr/>
            </a:pPr>
            <a:r>
              <a:rPr lang="en-US" altLang="ko-KR" dirty="0" smtClean="0"/>
              <a:t>100GB</a:t>
            </a:r>
            <a:r>
              <a:rPr lang="ko-KR" altLang="en-US" dirty="0" smtClean="0"/>
              <a:t>의 빈 공간이 있는 하나의 드라이브가 필요함</a:t>
            </a:r>
            <a:endParaRPr lang="en-US" altLang="ko-KR" dirty="0" smtClean="0"/>
          </a:p>
          <a:p>
            <a:pPr lvl="2">
              <a:defRPr/>
            </a:pPr>
            <a:r>
              <a:rPr lang="ko-KR" altLang="en-US" dirty="0" smtClean="0"/>
              <a:t>복원 작업이 용이하지 못함</a:t>
            </a:r>
            <a:endParaRPr lang="en-US" altLang="ko-KR" dirty="0" smtClean="0"/>
          </a:p>
          <a:p>
            <a:pPr lvl="1">
              <a:defRPr/>
            </a:pPr>
            <a:r>
              <a:rPr lang="ko-KR" altLang="en-US" dirty="0" smtClean="0"/>
              <a:t>만일 여러 데이터 파일로 분산된 경우라면</a:t>
            </a:r>
            <a:r>
              <a:rPr lang="en-US" altLang="ko-KR" dirty="0" smtClean="0"/>
              <a:t>…</a:t>
            </a:r>
          </a:p>
          <a:p>
            <a:pPr lvl="2">
              <a:defRPr/>
            </a:pPr>
            <a:r>
              <a:rPr lang="ko-KR" altLang="en-US" dirty="0" smtClean="0"/>
              <a:t>각각의 데이터 파일 사이즈 만큼의 빈 공간이 있는 드라이브 필요</a:t>
            </a:r>
            <a:endParaRPr lang="en-US" altLang="ko-KR" dirty="0" smtClean="0"/>
          </a:p>
          <a:p>
            <a:pPr lvl="2">
              <a:defRPr/>
            </a:pPr>
            <a:r>
              <a:rPr lang="ko-KR" altLang="en-US" dirty="0" smtClean="0"/>
              <a:t>데이터 파일의 사이즈가 크지 않아 빈 공간 확보가 용이함</a:t>
            </a:r>
            <a:endParaRPr lang="en-US" altLang="ko-KR" dirty="0" smtClean="0"/>
          </a:p>
          <a:p>
            <a:pPr lvl="2">
              <a:defRPr/>
            </a:pPr>
            <a:r>
              <a:rPr lang="ko-KR" altLang="en-US" dirty="0" smtClean="0"/>
              <a:t>복원 작업이 용이함</a:t>
            </a:r>
            <a:endParaRPr lang="en-US" altLang="ko-KR" dirty="0" smtClean="0"/>
          </a:p>
          <a:p>
            <a:pPr lvl="1">
              <a:defRPr/>
            </a:pPr>
            <a:r>
              <a:rPr lang="ko-KR" altLang="en-US" dirty="0" smtClean="0"/>
              <a:t>데이터 파일을 다른 여러 디스크로 분산하기가 쉬움</a:t>
            </a:r>
            <a:endParaRPr lang="en-US" altLang="ko-KR" dirty="0" smtClean="0"/>
          </a:p>
          <a:p>
            <a:pPr lvl="1">
              <a:defRPr/>
            </a:pPr>
            <a:r>
              <a:rPr lang="ko-KR" altLang="en-US" dirty="0" smtClean="0"/>
              <a:t>부분 복원</a:t>
            </a:r>
            <a:r>
              <a:rPr lang="en-US" altLang="ko-KR" dirty="0" smtClean="0"/>
              <a:t>, </a:t>
            </a:r>
            <a:r>
              <a:rPr lang="ko-KR" altLang="en-US" dirty="0" err="1" smtClean="0"/>
              <a:t>증분</a:t>
            </a:r>
            <a:r>
              <a:rPr lang="ko-KR" altLang="en-US" dirty="0" smtClean="0"/>
              <a:t> 복원 기능을 활용한 효율적인 복원 가능</a:t>
            </a:r>
            <a:endParaRPr lang="ko-KR" altLang="en-US"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타원 6"/>
          <p:cNvSpPr>
            <a:spLocks noChangeArrowheads="1"/>
          </p:cNvSpPr>
          <p:nvPr/>
        </p:nvSpPr>
        <p:spPr bwMode="auto">
          <a:xfrm>
            <a:off x="3924300" y="2466975"/>
            <a:ext cx="1260475" cy="1260475"/>
          </a:xfrm>
          <a:prstGeom prst="ellipse">
            <a:avLst/>
          </a:prstGeom>
          <a:noFill/>
          <a:ln w="76200" algn="ctr">
            <a:solidFill>
              <a:schemeClr val="bg1"/>
            </a:solidFill>
            <a:round/>
            <a:headEnd/>
            <a:tailEnd/>
          </a:ln>
          <a:effectLst>
            <a:outerShdw blurRad="50800" dist="38100" dir="2700000" algn="tl" rotWithShape="0">
              <a:prstClr val="black">
                <a:alpha val="40000"/>
              </a:prstClr>
            </a:outerShdw>
            <a:reflection blurRad="6350" stA="52000" endA="300" endPos="35000" dir="5400000" sy="-100000" algn="bl" rotWithShape="0"/>
          </a:effectLst>
        </p:spPr>
        <p:txBody>
          <a:bodyPr wrap="none" anchor="ctr">
            <a:spAutoFit/>
          </a:bodyPr>
          <a:lstStyle/>
          <a:p>
            <a:pPr defTabSz="914400" latinLnBrk="0"/>
            <a:endParaRPr kumimoji="0" lang="ko-KR" altLang="en-US" dirty="0">
              <a:latin typeface="Arial" pitchFamily="34" charset="0"/>
            </a:endParaRPr>
          </a:p>
        </p:txBody>
      </p:sp>
      <p:sp>
        <p:nvSpPr>
          <p:cNvPr id="4" name="제목 3"/>
          <p:cNvSpPr>
            <a:spLocks noGrp="1"/>
          </p:cNvSpPr>
          <p:nvPr>
            <p:ph type="ctrTitle"/>
          </p:nvPr>
        </p:nvSpPr>
        <p:spPr>
          <a:xfrm>
            <a:off x="685800" y="2339975"/>
            <a:ext cx="7772400" cy="1470025"/>
          </a:xfrm>
        </p:spPr>
        <p:txBody>
          <a:bodyPr/>
          <a:lstStyle/>
          <a:p>
            <a:pPr>
              <a:defRPr/>
            </a:pPr>
            <a:r>
              <a:rPr lang="en-US" altLang="ko-KR" dirty="0" smtClean="0">
                <a:solidFill>
                  <a:schemeClr val="bg1"/>
                </a:solidFill>
              </a:rPr>
              <a:t>Session</a:t>
            </a:r>
            <a:r>
              <a:rPr lang="en-US" altLang="ko-KR" sz="8800" dirty="0" smtClean="0">
                <a:solidFill>
                  <a:schemeClr val="bg1"/>
                </a:solidFill>
              </a:rPr>
              <a:t/>
            </a:r>
            <a:br>
              <a:rPr lang="en-US" altLang="ko-KR" sz="8800" dirty="0" smtClean="0">
                <a:solidFill>
                  <a:schemeClr val="bg1"/>
                </a:solidFill>
              </a:rPr>
            </a:br>
            <a:r>
              <a:rPr lang="en-US" altLang="ko-KR" sz="8800" dirty="0" smtClean="0">
                <a:solidFill>
                  <a:schemeClr val="bg1"/>
                </a:solidFill>
              </a:rPr>
              <a:t>2</a:t>
            </a:r>
            <a:r>
              <a:rPr lang="en-US" altLang="ko-KR" dirty="0" smtClean="0"/>
              <a:t/>
            </a:r>
            <a:br>
              <a:rPr lang="en-US" altLang="ko-KR" dirty="0" smtClean="0"/>
            </a:br>
            <a:r>
              <a:rPr lang="ko-KR" altLang="en-US" dirty="0" smtClean="0"/>
              <a:t> 데이터베이스 구축 및 관리</a:t>
            </a:r>
            <a:endParaRPr lang="ko-KR"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sym typeface="Wingdings 2"/>
              </a:rPr>
              <a:t>▣ </a:t>
            </a:r>
            <a:r>
              <a:rPr lang="ko-KR" altLang="en-US" dirty="0" smtClean="0"/>
              <a:t>다룰 내용</a:t>
            </a:r>
            <a:endParaRPr lang="en-US" altLang="en-US" dirty="0" smtClean="0"/>
          </a:p>
        </p:txBody>
      </p:sp>
      <p:sp>
        <p:nvSpPr>
          <p:cNvPr id="348163" name="Rectangle 3"/>
          <p:cNvSpPr>
            <a:spLocks noGrp="1" noChangeArrowheads="1"/>
          </p:cNvSpPr>
          <p:nvPr>
            <p:ph idx="1"/>
          </p:nvPr>
        </p:nvSpPr>
        <p:spPr/>
        <p:txBody>
          <a:bodyPr/>
          <a:lstStyle/>
          <a:p>
            <a:pPr>
              <a:defRPr/>
            </a:pPr>
            <a:r>
              <a:rPr lang="ko-KR" altLang="en-US" dirty="0" smtClean="0"/>
              <a:t>데이터베이스 구축 시 고려 사항</a:t>
            </a:r>
            <a:endParaRPr lang="en-US" altLang="ko-KR" dirty="0" smtClean="0"/>
          </a:p>
          <a:p>
            <a:pPr>
              <a:defRPr/>
            </a:pPr>
            <a:r>
              <a:rPr lang="ko-KR" altLang="en-US" dirty="0" smtClean="0"/>
              <a:t>데이터베이스 구축 방법</a:t>
            </a:r>
            <a:endParaRPr lang="en-US" altLang="ko-KR" dirty="0" smtClean="0"/>
          </a:p>
          <a:p>
            <a:pPr>
              <a:defRPr/>
            </a:pPr>
            <a:r>
              <a:rPr lang="ko-KR" altLang="en-US" dirty="0" smtClean="0"/>
              <a:t>데이터베이스 파일 관리</a:t>
            </a:r>
            <a:endParaRPr lang="en-US" altLang="ko-KR" dirty="0" smtClean="0"/>
          </a:p>
          <a:p>
            <a:pPr>
              <a:defRPr/>
            </a:pPr>
            <a:r>
              <a:rPr lang="ko-KR" altLang="en-US" dirty="0" smtClean="0"/>
              <a:t>중요 데이터베이스 옵션 이해</a:t>
            </a:r>
            <a:endParaRPr lang="en-US" altLang="ko-KR" dirty="0" smtClean="0"/>
          </a:p>
          <a:p>
            <a:pPr>
              <a:defRPr/>
            </a:pPr>
            <a:r>
              <a:rPr lang="ko-KR" altLang="en-US" dirty="0" smtClean="0"/>
              <a:t>데이터베이스 분리와 연결</a:t>
            </a:r>
            <a:endParaRPr lang="en-US"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sym typeface="Wingdings 2"/>
              </a:rPr>
              <a:t>▣ </a:t>
            </a:r>
            <a:r>
              <a:rPr lang="ko-KR" altLang="en-US" dirty="0" smtClean="0"/>
              <a:t>목차</a:t>
            </a:r>
            <a:endParaRPr lang="en-US" altLang="en-US" dirty="0" smtClean="0"/>
          </a:p>
        </p:txBody>
      </p:sp>
      <p:sp>
        <p:nvSpPr>
          <p:cNvPr id="348163" name="Rectangle 3"/>
          <p:cNvSpPr>
            <a:spLocks noGrp="1" noChangeArrowheads="1"/>
          </p:cNvSpPr>
          <p:nvPr>
            <p:ph idx="1"/>
          </p:nvPr>
        </p:nvSpPr>
        <p:spPr/>
        <p:txBody>
          <a:bodyPr/>
          <a:lstStyle/>
          <a:p>
            <a:pPr>
              <a:defRPr/>
            </a:pPr>
            <a:r>
              <a:rPr lang="ko-KR" altLang="en-US" dirty="0" smtClean="0"/>
              <a:t>데이터베이스에 대한 이해</a:t>
            </a:r>
            <a:endParaRPr lang="en-US" altLang="ko-KR" dirty="0" smtClean="0"/>
          </a:p>
          <a:p>
            <a:pPr>
              <a:defRPr/>
            </a:pPr>
            <a:r>
              <a:rPr lang="ko-KR" altLang="en-US" dirty="0" smtClean="0"/>
              <a:t>데이터베이스 구축 및 관리</a:t>
            </a:r>
            <a:endParaRPr lang="en-US" altLang="ko-KR" dirty="0" smtClean="0"/>
          </a:p>
          <a:p>
            <a:pPr>
              <a:defRPr/>
            </a:pPr>
            <a:r>
              <a:rPr lang="ko-KR" altLang="en-US" dirty="0" smtClean="0"/>
              <a:t>장애 발생시 데이터베이스 복구</a:t>
            </a:r>
            <a:endParaRPr lang="en-US" dirty="0" smtClean="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smtClean="0"/>
              <a:t>데이터베이스 구축 시 고려 사항</a:t>
            </a:r>
            <a:endParaRPr lang="en-US" altLang="ko-KR" dirty="0" smtClean="0"/>
          </a:p>
        </p:txBody>
      </p:sp>
      <p:sp>
        <p:nvSpPr>
          <p:cNvPr id="348163" name="Rectangle 3"/>
          <p:cNvSpPr>
            <a:spLocks noGrp="1" noChangeArrowheads="1"/>
          </p:cNvSpPr>
          <p:nvPr>
            <p:ph idx="1"/>
          </p:nvPr>
        </p:nvSpPr>
        <p:spPr/>
        <p:txBody>
          <a:bodyPr/>
          <a:lstStyle/>
          <a:p>
            <a:r>
              <a:rPr lang="ko-KR" altLang="en-US" dirty="0" smtClean="0"/>
              <a:t>데이터베이스 사용 목적</a:t>
            </a:r>
            <a:endParaRPr lang="en-US" altLang="ko-KR" dirty="0" smtClean="0"/>
          </a:p>
          <a:p>
            <a:pPr lvl="1"/>
            <a:r>
              <a:rPr lang="en-US" altLang="ko-KR" dirty="0" smtClean="0"/>
              <a:t>OLTP</a:t>
            </a:r>
            <a:r>
              <a:rPr lang="ko-KR" altLang="en-US" dirty="0" smtClean="0"/>
              <a:t>와 </a:t>
            </a:r>
            <a:r>
              <a:rPr lang="en-US" altLang="ko-KR" dirty="0" smtClean="0"/>
              <a:t>OLAP </a:t>
            </a:r>
            <a:r>
              <a:rPr lang="ko-KR" altLang="en-US" dirty="0" smtClean="0"/>
              <a:t>데이터베이스는 서로 다른 목적을 가짐</a:t>
            </a:r>
            <a:endParaRPr lang="en-US" altLang="ko-KR" dirty="0" smtClean="0"/>
          </a:p>
          <a:p>
            <a:pPr lvl="1"/>
            <a:r>
              <a:rPr lang="ko-KR" altLang="en-US" dirty="0" smtClean="0"/>
              <a:t>서로 다른 디자인이 요구됨</a:t>
            </a:r>
            <a:endParaRPr lang="en-US" altLang="ko-KR" dirty="0" smtClean="0"/>
          </a:p>
          <a:p>
            <a:r>
              <a:rPr lang="ko-KR" altLang="en-US" dirty="0" smtClean="0"/>
              <a:t>트랜잭션 처리량</a:t>
            </a:r>
            <a:endParaRPr lang="en-US" altLang="ko-KR" dirty="0" smtClean="0"/>
          </a:p>
          <a:p>
            <a:pPr lvl="1"/>
            <a:r>
              <a:rPr lang="ko-KR" altLang="en-US" dirty="0" smtClean="0"/>
              <a:t>요구되는 트랜잭션 처리량에 따라 정규화</a:t>
            </a:r>
            <a:r>
              <a:rPr lang="en-US" altLang="ko-KR" dirty="0" smtClean="0"/>
              <a:t>, </a:t>
            </a:r>
            <a:r>
              <a:rPr lang="ko-KR" altLang="en-US" dirty="0" smtClean="0"/>
              <a:t>인덱스</a:t>
            </a:r>
            <a:r>
              <a:rPr lang="en-US" altLang="ko-KR" dirty="0" smtClean="0"/>
              <a:t>, </a:t>
            </a:r>
            <a:r>
              <a:rPr lang="ko-KR" altLang="en-US" dirty="0" smtClean="0"/>
              <a:t>파티션 관련 전략을 수립해야 함</a:t>
            </a:r>
            <a:endParaRPr lang="en-US" altLang="ko-KR" dirty="0" smtClean="0"/>
          </a:p>
          <a:p>
            <a:r>
              <a:rPr lang="ko-KR" altLang="en-US" dirty="0" smtClean="0"/>
              <a:t>데이터 사이즈 증가 가능성</a:t>
            </a:r>
            <a:endParaRPr lang="en-US" altLang="ko-KR" dirty="0" smtClean="0"/>
          </a:p>
          <a:p>
            <a:pPr lvl="1"/>
            <a:r>
              <a:rPr lang="ko-KR" altLang="en-US" dirty="0" smtClean="0"/>
              <a:t>향후 증가될 데이터 처리를 위한 </a:t>
            </a:r>
            <a:r>
              <a:rPr lang="en-US" altLang="ko-KR" dirty="0" smtClean="0"/>
              <a:t>CPU,</a:t>
            </a:r>
            <a:r>
              <a:rPr lang="ko-KR" altLang="en-US" dirty="0" smtClean="0"/>
              <a:t> 메모리 및 디스크 공간 확보 및 계획 필요</a:t>
            </a:r>
            <a:endParaRPr lang="en-US" altLang="ko-KR" dirty="0" smtClean="0"/>
          </a:p>
          <a:p>
            <a:r>
              <a:rPr lang="ko-KR" altLang="en-US" dirty="0" smtClean="0"/>
              <a:t>파일의 위치</a:t>
            </a:r>
            <a:endParaRPr lang="en-US" altLang="ko-KR" dirty="0" smtClean="0"/>
          </a:p>
          <a:p>
            <a:pPr lvl="1"/>
            <a:r>
              <a:rPr lang="ko-KR" altLang="en-US" dirty="0" smtClean="0"/>
              <a:t>데이터 및 로그 파일의 위치가 성능에 영향을 미침</a:t>
            </a:r>
            <a:endParaRPr lang="en-US" dirty="0" smtClean="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데이터베이스 구축 방법</a:t>
            </a:r>
            <a:endParaRPr lang="en-US" altLang="ko-KR" dirty="0" smtClean="0"/>
          </a:p>
        </p:txBody>
      </p:sp>
      <p:sp>
        <p:nvSpPr>
          <p:cNvPr id="348163" name="Rectangle 3"/>
          <p:cNvSpPr>
            <a:spLocks noGrp="1" noChangeArrowheads="1"/>
          </p:cNvSpPr>
          <p:nvPr>
            <p:ph idx="1"/>
          </p:nvPr>
        </p:nvSpPr>
        <p:spPr/>
        <p:txBody>
          <a:bodyPr/>
          <a:lstStyle/>
          <a:p>
            <a:r>
              <a:rPr lang="en-US" altLang="ko-KR" dirty="0" smtClean="0"/>
              <a:t>Management Studio</a:t>
            </a:r>
            <a:r>
              <a:rPr lang="ko-KR" altLang="en-US" dirty="0" smtClean="0"/>
              <a:t> 사용</a:t>
            </a:r>
            <a:endParaRPr lang="en-US" altLang="ko-KR" dirty="0" smtClean="0"/>
          </a:p>
          <a:p>
            <a:pPr lvl="1"/>
            <a:r>
              <a:rPr lang="en-US" altLang="ko-KR" dirty="0" smtClean="0"/>
              <a:t>GUI</a:t>
            </a:r>
            <a:r>
              <a:rPr lang="ko-KR" altLang="en-US" dirty="0" smtClean="0"/>
              <a:t>를 사용하므로 손쉽게 만들 수 있음</a:t>
            </a:r>
            <a:endParaRPr lang="en-US" altLang="ko-KR" dirty="0" smtClean="0"/>
          </a:p>
          <a:p>
            <a:pPr lvl="1"/>
            <a:r>
              <a:rPr lang="ko-KR" altLang="en-US" dirty="0" smtClean="0"/>
              <a:t>데이터베이스를 반복해서 만들기가 번거로움</a:t>
            </a:r>
            <a:endParaRPr lang="en-US" altLang="ko-KR" dirty="0" smtClean="0"/>
          </a:p>
          <a:p>
            <a:r>
              <a:rPr lang="en-US" altLang="ko-KR" dirty="0" smtClean="0"/>
              <a:t>CREATE DATABASE</a:t>
            </a:r>
            <a:r>
              <a:rPr lang="ko-KR" altLang="en-US" dirty="0" smtClean="0"/>
              <a:t>문 사용</a:t>
            </a:r>
            <a:endParaRPr lang="en-US" altLang="ko-KR" dirty="0" smtClean="0"/>
          </a:p>
          <a:p>
            <a:pPr lvl="1"/>
            <a:r>
              <a:rPr lang="ko-KR" altLang="en-US" dirty="0" smtClean="0"/>
              <a:t>구문에 대한 정확한 이해가 필요함</a:t>
            </a:r>
            <a:endParaRPr lang="en-US" altLang="ko-KR" dirty="0" smtClean="0"/>
          </a:p>
          <a:p>
            <a:pPr lvl="1"/>
            <a:r>
              <a:rPr lang="ko-KR" altLang="en-US" dirty="0" smtClean="0"/>
              <a:t>스크립트를 이용한 반복적인 작업이 용이함</a:t>
            </a:r>
            <a:endParaRPr lang="en-US" altLang="ko-KR" dirty="0" smtClean="0"/>
          </a:p>
          <a:p>
            <a:pPr lvl="1"/>
            <a:r>
              <a:rPr lang="ko-KR" altLang="en-US" dirty="0" smtClean="0"/>
              <a:t>데이터베이스</a:t>
            </a:r>
            <a:r>
              <a:rPr lang="en-US" altLang="ko-KR" dirty="0" smtClean="0"/>
              <a:t> </a:t>
            </a:r>
            <a:r>
              <a:rPr lang="ko-KR" altLang="en-US" dirty="0" smtClean="0"/>
              <a:t>스냅샷을 만드는 경우 필히 사용해야 함</a:t>
            </a:r>
            <a:endParaRPr lang="en-US" altLang="ko-KR" dirty="0" smtClean="0"/>
          </a:p>
          <a:p>
            <a:r>
              <a:rPr lang="en-US" altLang="ko-KR" dirty="0" smtClean="0"/>
              <a:t>Management Studio</a:t>
            </a:r>
            <a:r>
              <a:rPr lang="ko-KR" altLang="en-US" dirty="0" smtClean="0"/>
              <a:t>를 사용해 만들고 관련 스크립트를 생성해 보관 및 향후에 활용함</a:t>
            </a:r>
            <a:endParaRPr lang="en-US" altLang="ko-KR" dirty="0" smtClean="0"/>
          </a:p>
          <a:p>
            <a:pPr lvl="1"/>
            <a:r>
              <a:rPr lang="ko-KR" altLang="en-US" dirty="0" smtClean="0"/>
              <a:t>데이터베이스 만드는 과정에서 스크립트 생성</a:t>
            </a:r>
            <a:endParaRPr lang="en-US" altLang="ko-KR" dirty="0" smtClean="0"/>
          </a:p>
          <a:p>
            <a:pPr lvl="1"/>
            <a:r>
              <a:rPr lang="ko-KR" altLang="en-US" dirty="0" smtClean="0"/>
              <a:t>데이터베이스 만든 후 스크립트 생성</a:t>
            </a:r>
            <a:endParaRPr lang="en-US" altLang="ko-KR" dirty="0" smtClean="0"/>
          </a:p>
          <a:p>
            <a:pPr lvl="1"/>
            <a:endParaRPr lang="en-US" altLang="ko-KR" dirty="0"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rPr>
              <a:t>DEMO</a:t>
            </a:r>
          </a:p>
          <a:p>
            <a:pPr marL="342900" indent="-342900" algn="ctr" defTabSz="914400" eaLnBrk="0" latinLnBrk="0" hangingPunct="0">
              <a:spcBef>
                <a:spcPct val="20000"/>
              </a:spcBef>
              <a:defRPr/>
            </a:pP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데이터베이스 만들기</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pic>
        <p:nvPicPr>
          <p:cNvPr id="3" name="Picture 3"/>
          <p:cNvPicPr>
            <a:picLocks noChangeAspect="1" noChangeArrowheads="1"/>
          </p:cNvPicPr>
          <p:nvPr/>
        </p:nvPicPr>
        <p:blipFill>
          <a:blip r:embed="rId2"/>
          <a:srcRect/>
          <a:stretch>
            <a:fillRect/>
          </a:stretch>
        </p:blipFill>
        <p:spPr bwMode="auto">
          <a:xfrm>
            <a:off x="145145" y="4760686"/>
            <a:ext cx="2274102" cy="13426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데이터베이스 파일 관리</a:t>
            </a:r>
            <a:r>
              <a:rPr lang="en-US" altLang="ko-KR" dirty="0" smtClean="0"/>
              <a:t>(1/5)</a:t>
            </a:r>
          </a:p>
        </p:txBody>
      </p:sp>
      <p:sp>
        <p:nvSpPr>
          <p:cNvPr id="348163" name="Rectangle 3"/>
          <p:cNvSpPr>
            <a:spLocks noGrp="1" noChangeArrowheads="1"/>
          </p:cNvSpPr>
          <p:nvPr>
            <p:ph idx="1"/>
          </p:nvPr>
        </p:nvSpPr>
        <p:spPr/>
        <p:txBody>
          <a:bodyPr/>
          <a:lstStyle/>
          <a:p>
            <a:r>
              <a:rPr lang="ko-KR" altLang="en-US" dirty="0" smtClean="0"/>
              <a:t>데이터 파일 추가</a:t>
            </a:r>
            <a:endParaRPr lang="en-US" altLang="ko-KR" dirty="0" smtClean="0"/>
          </a:p>
          <a:p>
            <a:pPr lvl="1"/>
            <a:r>
              <a:rPr lang="ko-KR" altLang="en-US" dirty="0" smtClean="0"/>
              <a:t>새로운 데이터 파일 추가는 별 다른 어려움이 없음</a:t>
            </a:r>
            <a:endParaRPr lang="en-US" altLang="ko-KR" dirty="0" smtClean="0"/>
          </a:p>
          <a:p>
            <a:pPr lvl="1"/>
            <a:r>
              <a:rPr lang="ko-KR" altLang="en-US" dirty="0" smtClean="0"/>
              <a:t>파일의 위치와 사이즈를 설정하여 데이터 파일 추가</a:t>
            </a:r>
            <a:endParaRPr lang="en-US" altLang="ko-KR" dirty="0" smtClean="0"/>
          </a:p>
          <a:p>
            <a:pPr lvl="1">
              <a:buNone/>
            </a:pPr>
            <a:endParaRPr lang="en-US" altLang="ko-KR" dirty="0" smtClean="0"/>
          </a:p>
        </p:txBody>
      </p:sp>
      <p:sp>
        <p:nvSpPr>
          <p:cNvPr id="4" name="AutoShape 5"/>
          <p:cNvSpPr>
            <a:spLocks noChangeArrowheads="1"/>
          </p:cNvSpPr>
          <p:nvPr/>
        </p:nvSpPr>
        <p:spPr bwMode="auto">
          <a:xfrm>
            <a:off x="552450" y="2714625"/>
            <a:ext cx="8010525" cy="3448050"/>
          </a:xfrm>
          <a:prstGeom prst="roundRect">
            <a:avLst>
              <a:gd name="adj" fmla="val 8097"/>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USE Master</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 </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ADD FILE ( </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NAME = 'MyDB_03', </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FILENAME = 'C:\Data\MyDB_03.ndf’, </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SIZE = 3MB, </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FILEGROWTH = 1MB </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 TO FILEGROUP FG01</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데이터베이스 파일 관리</a:t>
            </a:r>
            <a:r>
              <a:rPr lang="en-US" altLang="ko-KR" dirty="0" smtClean="0"/>
              <a:t>(2/5)</a:t>
            </a:r>
          </a:p>
        </p:txBody>
      </p:sp>
      <p:sp>
        <p:nvSpPr>
          <p:cNvPr id="348163" name="Rectangle 3"/>
          <p:cNvSpPr>
            <a:spLocks noGrp="1" noChangeArrowheads="1"/>
          </p:cNvSpPr>
          <p:nvPr>
            <p:ph idx="1"/>
          </p:nvPr>
        </p:nvSpPr>
        <p:spPr/>
        <p:txBody>
          <a:bodyPr/>
          <a:lstStyle/>
          <a:p>
            <a:r>
              <a:rPr lang="ko-KR" altLang="en-US" dirty="0" smtClean="0"/>
              <a:t>데이터 파일 제거</a:t>
            </a:r>
            <a:endParaRPr lang="en-US" altLang="ko-KR" dirty="0" smtClean="0"/>
          </a:p>
          <a:p>
            <a:pPr lvl="1"/>
            <a:r>
              <a:rPr lang="ko-KR" altLang="en-US" dirty="0" smtClean="0"/>
              <a:t>비어있는 데이터 파일은 쉽게 제거 가능</a:t>
            </a:r>
            <a:endParaRPr lang="en-US" altLang="ko-KR" dirty="0" smtClean="0"/>
          </a:p>
          <a:p>
            <a:pPr lvl="1"/>
            <a:endParaRPr lang="en-US" altLang="ko-KR" dirty="0" smtClean="0"/>
          </a:p>
          <a:p>
            <a:pPr lvl="1"/>
            <a:endParaRPr lang="en-US" altLang="ko-KR" dirty="0" smtClean="0"/>
          </a:p>
          <a:p>
            <a:pPr lvl="1"/>
            <a:endParaRPr lang="en-US" altLang="ko-KR" dirty="0" smtClean="0"/>
          </a:p>
          <a:p>
            <a:pPr lvl="1"/>
            <a:endParaRPr lang="en-US" altLang="ko-KR" dirty="0" smtClean="0"/>
          </a:p>
          <a:p>
            <a:pPr lvl="1"/>
            <a:endParaRPr lang="en-US" altLang="ko-KR" dirty="0" smtClean="0"/>
          </a:p>
          <a:p>
            <a:pPr lvl="1"/>
            <a:r>
              <a:rPr lang="ko-KR" altLang="en-US" dirty="0" smtClean="0"/>
              <a:t>데이터를 포함하고 있는 데이터 파일은 제거 불가</a:t>
            </a:r>
            <a:endParaRPr lang="en-US" altLang="ko-KR" dirty="0" smtClean="0"/>
          </a:p>
          <a:p>
            <a:pPr lvl="2">
              <a:buNone/>
            </a:pPr>
            <a:r>
              <a:rPr lang="ko-KR" altLang="en-US" b="1" i="1" dirty="0" smtClean="0">
                <a:solidFill>
                  <a:schemeClr val="bg1"/>
                </a:solidFill>
                <a:latin typeface="바탕체" pitchFamily="17" charset="-127"/>
                <a:ea typeface="바탕체" pitchFamily="17" charset="-127"/>
              </a:rPr>
              <a:t>메시지 </a:t>
            </a:r>
            <a:r>
              <a:rPr lang="en-US" altLang="ko-KR" b="1" i="1" dirty="0" smtClean="0">
                <a:solidFill>
                  <a:schemeClr val="bg1"/>
                </a:solidFill>
                <a:latin typeface="바탕체" pitchFamily="17" charset="-127"/>
                <a:ea typeface="바탕체" pitchFamily="17" charset="-127"/>
              </a:rPr>
              <a:t>5042, </a:t>
            </a:r>
            <a:r>
              <a:rPr lang="ko-KR" altLang="en-US" b="1" i="1" dirty="0" smtClean="0">
                <a:solidFill>
                  <a:schemeClr val="bg1"/>
                </a:solidFill>
                <a:latin typeface="바탕체" pitchFamily="17" charset="-127"/>
                <a:ea typeface="바탕체" pitchFamily="17" charset="-127"/>
              </a:rPr>
              <a:t>수준 </a:t>
            </a:r>
            <a:r>
              <a:rPr lang="en-US" altLang="ko-KR" b="1" i="1" dirty="0" smtClean="0">
                <a:solidFill>
                  <a:schemeClr val="bg1"/>
                </a:solidFill>
                <a:latin typeface="바탕체" pitchFamily="17" charset="-127"/>
                <a:ea typeface="바탕체" pitchFamily="17" charset="-127"/>
              </a:rPr>
              <a:t>16, </a:t>
            </a:r>
            <a:r>
              <a:rPr lang="ko-KR" altLang="en-US" b="1" i="1" dirty="0" smtClean="0">
                <a:solidFill>
                  <a:schemeClr val="bg1"/>
                </a:solidFill>
                <a:latin typeface="바탕체" pitchFamily="17" charset="-127"/>
                <a:ea typeface="바탕체" pitchFamily="17" charset="-127"/>
              </a:rPr>
              <a:t>상태 </a:t>
            </a:r>
            <a:r>
              <a:rPr lang="en-US" altLang="ko-KR" b="1" i="1" dirty="0" smtClean="0">
                <a:solidFill>
                  <a:schemeClr val="bg1"/>
                </a:solidFill>
                <a:latin typeface="바탕체" pitchFamily="17" charset="-127"/>
                <a:ea typeface="바탕체" pitchFamily="17" charset="-127"/>
              </a:rPr>
              <a:t>1, </a:t>
            </a:r>
            <a:r>
              <a:rPr lang="ko-KR" altLang="en-US" b="1" i="1" dirty="0" smtClean="0">
                <a:solidFill>
                  <a:schemeClr val="bg1"/>
                </a:solidFill>
                <a:latin typeface="바탕체" pitchFamily="17" charset="-127"/>
                <a:ea typeface="바탕체" pitchFamily="17" charset="-127"/>
              </a:rPr>
              <a:t>줄 </a:t>
            </a:r>
            <a:r>
              <a:rPr lang="en-US" altLang="ko-KR" b="1" i="1" dirty="0" smtClean="0">
                <a:solidFill>
                  <a:schemeClr val="bg1"/>
                </a:solidFill>
                <a:latin typeface="바탕체" pitchFamily="17" charset="-127"/>
                <a:ea typeface="바탕체" pitchFamily="17" charset="-127"/>
              </a:rPr>
              <a:t>1</a:t>
            </a:r>
          </a:p>
          <a:p>
            <a:pPr lvl="2">
              <a:buNone/>
            </a:pPr>
            <a:r>
              <a:rPr lang="ko-KR" altLang="en-US" b="1" i="1" dirty="0" smtClean="0">
                <a:solidFill>
                  <a:schemeClr val="bg1"/>
                </a:solidFill>
                <a:latin typeface="바탕체" pitchFamily="17" charset="-127"/>
                <a:ea typeface="바탕체" pitchFamily="17" charset="-127"/>
              </a:rPr>
              <a:t>파일 </a:t>
            </a:r>
            <a:r>
              <a:rPr lang="en-US" altLang="ko-KR" b="1" i="1" dirty="0" smtClean="0">
                <a:solidFill>
                  <a:schemeClr val="bg1"/>
                </a:solidFill>
                <a:latin typeface="바탕체" pitchFamily="17" charset="-127"/>
                <a:ea typeface="바탕체" pitchFamily="17" charset="-127"/>
              </a:rPr>
              <a:t>'MyDB_02'</a:t>
            </a:r>
            <a:r>
              <a:rPr lang="ko-KR" altLang="en-US" b="1" i="1" dirty="0" smtClean="0">
                <a:solidFill>
                  <a:schemeClr val="bg1"/>
                </a:solidFill>
                <a:latin typeface="바탕체" pitchFamily="17" charset="-127"/>
                <a:ea typeface="바탕체" pitchFamily="17" charset="-127"/>
              </a:rPr>
              <a:t>은</a:t>
            </a:r>
            <a:r>
              <a:rPr lang="en-US" altLang="ko-KR" b="1" i="1" dirty="0" smtClean="0">
                <a:solidFill>
                  <a:schemeClr val="bg1"/>
                </a:solidFill>
                <a:latin typeface="바탕체" pitchFamily="17" charset="-127"/>
                <a:ea typeface="바탕체" pitchFamily="17" charset="-127"/>
              </a:rPr>
              <a:t>(</a:t>
            </a:r>
            <a:r>
              <a:rPr lang="ko-KR" altLang="en-US" b="1" i="1" dirty="0" smtClean="0">
                <a:solidFill>
                  <a:schemeClr val="bg1"/>
                </a:solidFill>
                <a:latin typeface="바탕체" pitchFamily="17" charset="-127"/>
                <a:ea typeface="바탕체" pitchFamily="17" charset="-127"/>
              </a:rPr>
              <a:t>는</a:t>
            </a:r>
            <a:r>
              <a:rPr lang="en-US" altLang="ko-KR" b="1" i="1" dirty="0" smtClean="0">
                <a:solidFill>
                  <a:schemeClr val="bg1"/>
                </a:solidFill>
                <a:latin typeface="바탕체" pitchFamily="17" charset="-127"/>
                <a:ea typeface="바탕체" pitchFamily="17" charset="-127"/>
              </a:rPr>
              <a:t>) </a:t>
            </a:r>
            <a:r>
              <a:rPr lang="ko-KR" altLang="en-US" b="1" i="1" dirty="0" smtClean="0">
                <a:solidFill>
                  <a:schemeClr val="bg1"/>
                </a:solidFill>
                <a:latin typeface="바탕체" pitchFamily="17" charset="-127"/>
                <a:ea typeface="바탕체" pitchFamily="17" charset="-127"/>
              </a:rPr>
              <a:t>비어 있지 않으므로 제거할 수 없습니다</a:t>
            </a:r>
            <a:r>
              <a:rPr lang="en-US" altLang="ko-KR" b="1" i="1" dirty="0" smtClean="0">
                <a:solidFill>
                  <a:schemeClr val="bg1"/>
                </a:solidFill>
                <a:latin typeface="바탕체" pitchFamily="17" charset="-127"/>
                <a:ea typeface="바탕체" pitchFamily="17" charset="-127"/>
              </a:rPr>
              <a:t>.</a:t>
            </a:r>
          </a:p>
          <a:p>
            <a:pPr lvl="1"/>
            <a:r>
              <a:rPr lang="ko-KR" altLang="en-US" dirty="0" smtClean="0"/>
              <a:t>데이터를 같은 파일 그룹 내의 다른 파일로 옮긴 후 제거</a:t>
            </a:r>
            <a:endParaRPr lang="en-US" altLang="ko-KR" dirty="0" smtClean="0"/>
          </a:p>
        </p:txBody>
      </p:sp>
      <p:sp>
        <p:nvSpPr>
          <p:cNvPr id="4" name="AutoShape 5"/>
          <p:cNvSpPr>
            <a:spLocks noChangeArrowheads="1"/>
          </p:cNvSpPr>
          <p:nvPr/>
        </p:nvSpPr>
        <p:spPr bwMode="auto">
          <a:xfrm>
            <a:off x="552450" y="2276474"/>
            <a:ext cx="8010525" cy="2079215"/>
          </a:xfrm>
          <a:prstGeom prst="roundRect">
            <a:avLst>
              <a:gd name="adj" fmla="val 8097"/>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USE Master</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br>
              <a:rPr kumimoji="0" lang="en-US" altLang="ko-KR" b="1" dirty="0" smtClean="0">
                <a:solidFill>
                  <a:schemeClr val="bg1"/>
                </a:solidFill>
                <a:latin typeface="맑은 고딕" pitchFamily="50" charset="-127"/>
                <a:ea typeface="맑은 고딕" pitchFamily="50" charset="-127"/>
              </a:rPr>
            </a:b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 </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REMOVE FILE MyDB_03</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데이터베이스 파일 관리</a:t>
            </a:r>
            <a:r>
              <a:rPr lang="en-US" altLang="ko-KR" dirty="0" smtClean="0"/>
              <a:t>(3/5)</a:t>
            </a:r>
          </a:p>
        </p:txBody>
      </p:sp>
      <p:sp>
        <p:nvSpPr>
          <p:cNvPr id="348163" name="Rectangle 3"/>
          <p:cNvSpPr>
            <a:spLocks noGrp="1" noChangeArrowheads="1"/>
          </p:cNvSpPr>
          <p:nvPr>
            <p:ph idx="1"/>
          </p:nvPr>
        </p:nvSpPr>
        <p:spPr/>
        <p:txBody>
          <a:bodyPr/>
          <a:lstStyle/>
          <a:p>
            <a:r>
              <a:rPr lang="ko-KR" altLang="en-US" dirty="0" smtClean="0"/>
              <a:t>데이터 파일 제거 </a:t>
            </a:r>
            <a:r>
              <a:rPr lang="en-US" altLang="ko-KR" dirty="0" smtClean="0"/>
              <a:t>- </a:t>
            </a:r>
            <a:r>
              <a:rPr lang="ko-KR" altLang="en-US" dirty="0" smtClean="0"/>
              <a:t>계속</a:t>
            </a:r>
            <a:endParaRPr lang="en-US" altLang="ko-KR" dirty="0" smtClean="0"/>
          </a:p>
        </p:txBody>
      </p:sp>
      <p:sp>
        <p:nvSpPr>
          <p:cNvPr id="4" name="AutoShape 5"/>
          <p:cNvSpPr>
            <a:spLocks noChangeArrowheads="1"/>
          </p:cNvSpPr>
          <p:nvPr/>
        </p:nvSpPr>
        <p:spPr bwMode="auto">
          <a:xfrm>
            <a:off x="552450" y="1847849"/>
            <a:ext cx="8010525" cy="4314825"/>
          </a:xfrm>
          <a:prstGeom prst="roundRect">
            <a:avLst>
              <a:gd name="adj" fmla="val 5448"/>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a:t>
            </a:r>
            <a:r>
              <a:rPr kumimoji="0" lang="ko-KR" altLang="en-US" b="1" dirty="0" smtClean="0">
                <a:solidFill>
                  <a:schemeClr val="bg1"/>
                </a:solidFill>
                <a:latin typeface="맑은 고딕" pitchFamily="50" charset="-127"/>
                <a:ea typeface="맑은 고딕" pitchFamily="50" charset="-127"/>
              </a:rPr>
              <a:t>데이터 파일 비우기</a:t>
            </a:r>
            <a:r>
              <a:rPr kumimoji="0" lang="en-US" altLang="ko-KR" b="1" dirty="0" smtClean="0">
                <a:solidFill>
                  <a:schemeClr val="bg1"/>
                </a:solidFill>
                <a:latin typeface="맑은 고딕" pitchFamily="50" charset="-127"/>
                <a:ea typeface="맑은 고딕" pitchFamily="50" charset="-127"/>
              </a:rPr>
              <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USE </a:t>
            </a:r>
            <a:r>
              <a:rPr kumimoji="0" lang="en-US" altLang="ko-KR" b="1" dirty="0" err="1" smtClean="0">
                <a:solidFill>
                  <a:schemeClr val="bg1"/>
                </a:solidFill>
                <a:latin typeface="맑은 고딕" pitchFamily="50" charset="-127"/>
                <a:ea typeface="맑은 고딕" pitchFamily="50" charset="-127"/>
              </a:rPr>
              <a:t>MyDB</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DBCC SHRINKFILE ('MyDB_02' ,EMPTYFILE)</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br>
              <a:rPr kumimoji="0" lang="en-US" altLang="ko-KR" b="1" dirty="0" smtClean="0">
                <a:solidFill>
                  <a:schemeClr val="bg1"/>
                </a:solidFill>
                <a:latin typeface="맑은 고딕" pitchFamily="50" charset="-127"/>
                <a:ea typeface="맑은 고딕" pitchFamily="50" charset="-127"/>
              </a:rPr>
            </a:b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a:t>
            </a:r>
            <a:r>
              <a:rPr kumimoji="0" lang="ko-KR" altLang="en-US" b="1" dirty="0" smtClean="0">
                <a:solidFill>
                  <a:schemeClr val="bg1"/>
                </a:solidFill>
                <a:latin typeface="맑은 고딕" pitchFamily="50" charset="-127"/>
                <a:ea typeface="맑은 고딕" pitchFamily="50" charset="-127"/>
              </a:rPr>
              <a:t>다시 제거</a:t>
            </a:r>
            <a:r>
              <a:rPr kumimoji="0" lang="en-US" altLang="ko-KR" b="1" dirty="0" smtClean="0">
                <a:solidFill>
                  <a:schemeClr val="bg1"/>
                </a:solidFill>
                <a:latin typeface="맑은 고딕" pitchFamily="50" charset="-127"/>
                <a:ea typeface="맑은 고딕" pitchFamily="50" charset="-127"/>
              </a:rPr>
              <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USE Master</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REMOVE FILE MyDB_02</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데이터베이스 파일 관리</a:t>
            </a:r>
            <a:r>
              <a:rPr lang="en-US" altLang="ko-KR" dirty="0" smtClean="0"/>
              <a:t>(4/5)</a:t>
            </a:r>
          </a:p>
        </p:txBody>
      </p:sp>
      <p:sp>
        <p:nvSpPr>
          <p:cNvPr id="348163" name="Rectangle 3"/>
          <p:cNvSpPr>
            <a:spLocks noGrp="1" noChangeArrowheads="1"/>
          </p:cNvSpPr>
          <p:nvPr>
            <p:ph idx="1"/>
          </p:nvPr>
        </p:nvSpPr>
        <p:spPr/>
        <p:txBody>
          <a:bodyPr/>
          <a:lstStyle/>
          <a:p>
            <a:r>
              <a:rPr lang="ko-KR" altLang="en-US" dirty="0" smtClean="0"/>
              <a:t>데이터 파일을 새 위치로 이동</a:t>
            </a:r>
            <a:endParaRPr lang="en-US" altLang="ko-KR" dirty="0" smtClean="0"/>
          </a:p>
          <a:p>
            <a:pPr marL="914400" lvl="1" indent="-457200">
              <a:buSzPct val="90000"/>
              <a:buFont typeface="+mj-ea"/>
              <a:buAutoNum type="circleNumDbPlain"/>
            </a:pPr>
            <a:r>
              <a:rPr lang="en-US" altLang="ko-KR" dirty="0" smtClean="0"/>
              <a:t>ALTER DATABASE </a:t>
            </a:r>
            <a:r>
              <a:rPr lang="ko-KR" altLang="en-US" dirty="0" smtClean="0"/>
              <a:t>문을 사용해 파일 위치 변경</a:t>
            </a:r>
            <a:endParaRPr lang="en-US" altLang="ko-KR" dirty="0" smtClean="0"/>
          </a:p>
          <a:p>
            <a:pPr marL="914400" lvl="1" indent="-457200">
              <a:buSzPct val="90000"/>
              <a:buFont typeface="+mj-ea"/>
              <a:buAutoNum type="circleNumDbPlain"/>
            </a:pPr>
            <a:r>
              <a:rPr lang="en-US" altLang="ko-KR" dirty="0" smtClean="0"/>
              <a:t>ALTER DATABASE </a:t>
            </a:r>
            <a:r>
              <a:rPr lang="ko-KR" altLang="en-US" dirty="0" smtClean="0"/>
              <a:t>문을 사용해 데이터베이스 오프라인</a:t>
            </a:r>
            <a:endParaRPr lang="en-US" altLang="ko-KR" dirty="0" smtClean="0"/>
          </a:p>
          <a:p>
            <a:pPr marL="914400" lvl="1" indent="-457200">
              <a:buSzPct val="90000"/>
              <a:buFont typeface="+mj-ea"/>
              <a:buAutoNum type="circleNumDbPlain"/>
            </a:pPr>
            <a:r>
              <a:rPr lang="ko-KR" altLang="en-US" dirty="0" smtClean="0"/>
              <a:t>데이터 파일을 새 위치로 이동</a:t>
            </a:r>
            <a:endParaRPr lang="en-US" altLang="ko-KR" dirty="0" smtClean="0"/>
          </a:p>
          <a:p>
            <a:pPr marL="914400" lvl="1" indent="-457200">
              <a:buSzPct val="90000"/>
              <a:buFont typeface="+mj-ea"/>
              <a:buAutoNum type="circleNumDbPlain"/>
            </a:pPr>
            <a:r>
              <a:rPr lang="en-US" altLang="ko-KR" dirty="0" smtClean="0"/>
              <a:t>ALTER DATABASE </a:t>
            </a:r>
            <a:r>
              <a:rPr lang="ko-KR" altLang="en-US" dirty="0" smtClean="0"/>
              <a:t>문을 사용해 데이터베이스 온라인</a:t>
            </a:r>
            <a:endParaRPr lang="en-US" altLang="ko-KR" dirty="0" smtClean="0"/>
          </a:p>
          <a:p>
            <a:pPr lvl="1"/>
            <a:endParaRPr lang="en-US" altLang="ko-KR" dirty="0" smtClean="0"/>
          </a:p>
        </p:txBody>
      </p:sp>
      <p:sp>
        <p:nvSpPr>
          <p:cNvPr id="4" name="AutoShape 5"/>
          <p:cNvSpPr>
            <a:spLocks noChangeArrowheads="1"/>
          </p:cNvSpPr>
          <p:nvPr/>
        </p:nvSpPr>
        <p:spPr bwMode="auto">
          <a:xfrm>
            <a:off x="552450" y="3581400"/>
            <a:ext cx="8010525" cy="2676525"/>
          </a:xfrm>
          <a:prstGeom prst="roundRect">
            <a:avLst>
              <a:gd name="adj" fmla="val 8097"/>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MODIFY FILE (NAME = MyDB_01, </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	            FILENAME = 'D:\Data\MyDB_01.ndf’)</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 SET OFFLINE</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 SET ONLINE – </a:t>
            </a:r>
            <a:r>
              <a:rPr kumimoji="0" lang="ko-KR" altLang="en-US" b="1" dirty="0" smtClean="0">
                <a:solidFill>
                  <a:schemeClr val="bg1"/>
                </a:solidFill>
                <a:latin typeface="맑은 고딕" pitchFamily="50" charset="-127"/>
                <a:ea typeface="맑은 고딕" pitchFamily="50" charset="-127"/>
              </a:rPr>
              <a:t>데이터</a:t>
            </a:r>
            <a:r>
              <a:rPr kumimoji="0" lang="en-US" altLang="ko-KR" b="1" dirty="0" smtClean="0">
                <a:solidFill>
                  <a:schemeClr val="bg1"/>
                </a:solidFill>
                <a:latin typeface="맑은 고딕" pitchFamily="50" charset="-127"/>
                <a:ea typeface="맑은 고딕" pitchFamily="50" charset="-127"/>
              </a:rPr>
              <a:t> </a:t>
            </a:r>
            <a:r>
              <a:rPr kumimoji="0" lang="ko-KR" altLang="en-US" b="1" dirty="0" smtClean="0">
                <a:solidFill>
                  <a:schemeClr val="bg1"/>
                </a:solidFill>
                <a:latin typeface="맑은 고딕" pitchFamily="50" charset="-127"/>
                <a:ea typeface="맑은 고딕" pitchFamily="50" charset="-127"/>
              </a:rPr>
              <a:t>파일 위치 이동 후</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데이터베이스 파일 관리</a:t>
            </a:r>
            <a:r>
              <a:rPr lang="en-US" altLang="ko-KR" dirty="0" smtClean="0"/>
              <a:t>(5/5)</a:t>
            </a:r>
          </a:p>
        </p:txBody>
      </p:sp>
      <p:sp>
        <p:nvSpPr>
          <p:cNvPr id="348163" name="Rectangle 3"/>
          <p:cNvSpPr>
            <a:spLocks noGrp="1" noChangeArrowheads="1"/>
          </p:cNvSpPr>
          <p:nvPr>
            <p:ph idx="1"/>
          </p:nvPr>
        </p:nvSpPr>
        <p:spPr/>
        <p:txBody>
          <a:bodyPr/>
          <a:lstStyle/>
          <a:p>
            <a:r>
              <a:rPr lang="en-US" altLang="ko-KR" dirty="0" err="1" smtClean="0"/>
              <a:t>tempdb</a:t>
            </a:r>
            <a:r>
              <a:rPr lang="en-US" altLang="ko-KR" dirty="0" smtClean="0"/>
              <a:t> </a:t>
            </a:r>
            <a:r>
              <a:rPr lang="ko-KR" altLang="en-US" dirty="0" smtClean="0"/>
              <a:t>데이터베이스 파일을 새 위치로 이동</a:t>
            </a:r>
            <a:endParaRPr lang="en-US" altLang="ko-KR" dirty="0" smtClean="0"/>
          </a:p>
        </p:txBody>
      </p:sp>
      <p:sp>
        <p:nvSpPr>
          <p:cNvPr id="4" name="AutoShape 5"/>
          <p:cNvSpPr>
            <a:spLocks noChangeArrowheads="1"/>
          </p:cNvSpPr>
          <p:nvPr/>
        </p:nvSpPr>
        <p:spPr bwMode="auto">
          <a:xfrm>
            <a:off x="552450" y="1790701"/>
            <a:ext cx="8010525" cy="4371974"/>
          </a:xfrm>
          <a:prstGeom prst="roundRect">
            <a:avLst>
              <a:gd name="adj" fmla="val 4416"/>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USE Master</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GO</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-- 1) </a:t>
            </a:r>
            <a:r>
              <a:rPr kumimoji="0" lang="ko-KR" altLang="en-US" sz="1600" b="1" dirty="0" smtClean="0">
                <a:solidFill>
                  <a:schemeClr val="bg1"/>
                </a:solidFill>
                <a:latin typeface="맑은 고딕" pitchFamily="50" charset="-127"/>
                <a:ea typeface="맑은 고딕" pitchFamily="50" charset="-127"/>
              </a:rPr>
              <a:t>파일 위치 변경</a:t>
            </a:r>
            <a:endParaRPr kumimoji="0" lang="en-US" altLang="ko-KR" sz="1600"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ALTER DATABASE </a:t>
            </a:r>
            <a:r>
              <a:rPr kumimoji="0" lang="en-US" altLang="ko-KR" sz="1600" b="1" dirty="0" err="1" smtClean="0">
                <a:solidFill>
                  <a:schemeClr val="bg1"/>
                </a:solidFill>
                <a:latin typeface="맑은 고딕" pitchFamily="50" charset="-127"/>
                <a:ea typeface="맑은 고딕" pitchFamily="50" charset="-127"/>
              </a:rPr>
              <a:t>tempdb</a:t>
            </a:r>
            <a:r>
              <a:rPr kumimoji="0" lang="en-US" altLang="ko-KR" sz="1600" b="1" dirty="0" smtClean="0">
                <a:solidFill>
                  <a:schemeClr val="bg1"/>
                </a:solidFill>
                <a:latin typeface="맑은 고딕" pitchFamily="50" charset="-127"/>
                <a:ea typeface="맑은 고딕" pitchFamily="50" charset="-127"/>
              </a:rPr>
              <a:t> </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    MODIFY FILE (NAME = </a:t>
            </a:r>
            <a:r>
              <a:rPr kumimoji="0" lang="en-US" altLang="ko-KR" sz="1600" b="1" dirty="0" err="1" smtClean="0">
                <a:solidFill>
                  <a:schemeClr val="bg1"/>
                </a:solidFill>
                <a:latin typeface="맑은 고딕" pitchFamily="50" charset="-127"/>
                <a:ea typeface="맑은 고딕" pitchFamily="50" charset="-127"/>
              </a:rPr>
              <a:t>tempdev</a:t>
            </a:r>
            <a:r>
              <a:rPr kumimoji="0" lang="en-US" altLang="ko-KR" sz="1600" b="1" dirty="0" smtClean="0">
                <a:solidFill>
                  <a:schemeClr val="bg1"/>
                </a:solidFill>
                <a:latin typeface="맑은 고딕" pitchFamily="50" charset="-127"/>
                <a:ea typeface="맑은 고딕" pitchFamily="50" charset="-127"/>
              </a:rPr>
              <a:t>, FILENAME = 'D:\Data\tempdb.mdf');</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GO</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ALTER DATABASE  </a:t>
            </a:r>
            <a:r>
              <a:rPr kumimoji="0" lang="en-US" altLang="ko-KR" sz="1600" b="1" dirty="0" err="1" smtClean="0">
                <a:solidFill>
                  <a:schemeClr val="bg1"/>
                </a:solidFill>
                <a:latin typeface="맑은 고딕" pitchFamily="50" charset="-127"/>
                <a:ea typeface="맑은 고딕" pitchFamily="50" charset="-127"/>
              </a:rPr>
              <a:t>tempdb</a:t>
            </a:r>
            <a:r>
              <a:rPr kumimoji="0" lang="en-US" altLang="ko-KR" sz="1600" b="1" dirty="0" smtClean="0">
                <a:solidFill>
                  <a:schemeClr val="bg1"/>
                </a:solidFill>
                <a:latin typeface="맑은 고딕" pitchFamily="50" charset="-127"/>
                <a:ea typeface="맑은 고딕" pitchFamily="50" charset="-127"/>
              </a:rPr>
              <a:t> </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    MODIFY FILE (NAME = </a:t>
            </a:r>
            <a:r>
              <a:rPr kumimoji="0" lang="en-US" altLang="ko-KR" sz="1600" b="1" dirty="0" err="1" smtClean="0">
                <a:solidFill>
                  <a:schemeClr val="bg1"/>
                </a:solidFill>
                <a:latin typeface="맑은 고딕" pitchFamily="50" charset="-127"/>
                <a:ea typeface="맑은 고딕" pitchFamily="50" charset="-127"/>
              </a:rPr>
              <a:t>templog</a:t>
            </a:r>
            <a:r>
              <a:rPr kumimoji="0" lang="en-US" altLang="ko-KR" sz="1600" b="1" dirty="0" smtClean="0">
                <a:solidFill>
                  <a:schemeClr val="bg1"/>
                </a:solidFill>
                <a:latin typeface="맑은 고딕" pitchFamily="50" charset="-127"/>
                <a:ea typeface="맑은 고딕" pitchFamily="50" charset="-127"/>
              </a:rPr>
              <a:t>, FILENAME = 'D:\Data\templog.ldf');</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GO</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-- 2) SQL Server </a:t>
            </a:r>
            <a:r>
              <a:rPr kumimoji="0" lang="ko-KR" altLang="en-US" sz="1600" b="1" dirty="0" smtClean="0">
                <a:solidFill>
                  <a:schemeClr val="bg1"/>
                </a:solidFill>
                <a:latin typeface="맑은 고딕" pitchFamily="50" charset="-127"/>
                <a:ea typeface="맑은 고딕" pitchFamily="50" charset="-127"/>
              </a:rPr>
              <a:t>인스턴스 재 시작</a:t>
            </a:r>
            <a:endParaRPr kumimoji="0" lang="en-US" altLang="ko-KR" sz="1600"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-- 3) </a:t>
            </a:r>
            <a:r>
              <a:rPr kumimoji="0" lang="ko-KR" altLang="en-US" sz="1600" b="1" dirty="0" smtClean="0">
                <a:solidFill>
                  <a:schemeClr val="bg1"/>
                </a:solidFill>
                <a:latin typeface="맑은 고딕" pitchFamily="50" charset="-127"/>
                <a:ea typeface="맑은 고딕" pitchFamily="50" charset="-127"/>
              </a:rPr>
              <a:t>파일 위치 확인</a:t>
            </a:r>
            <a:endParaRPr kumimoji="0" lang="en-US" altLang="ko-KR" sz="1600"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SELECT name, </a:t>
            </a:r>
            <a:r>
              <a:rPr kumimoji="0" lang="en-US" altLang="ko-KR" sz="1600" b="1" dirty="0" err="1" smtClean="0">
                <a:solidFill>
                  <a:schemeClr val="bg1"/>
                </a:solidFill>
                <a:latin typeface="맑은 고딕" pitchFamily="50" charset="-127"/>
                <a:ea typeface="맑은 고딕" pitchFamily="50" charset="-127"/>
              </a:rPr>
              <a:t>physical_name</a:t>
            </a:r>
            <a:r>
              <a:rPr kumimoji="0" lang="en-US" altLang="ko-KR" sz="1600" b="1" dirty="0" smtClean="0">
                <a:solidFill>
                  <a:schemeClr val="bg1"/>
                </a:solidFill>
                <a:latin typeface="맑은 고딕" pitchFamily="50" charset="-127"/>
                <a:ea typeface="맑은 고딕" pitchFamily="50" charset="-127"/>
              </a:rPr>
              <a:t> FROM </a:t>
            </a:r>
            <a:r>
              <a:rPr kumimoji="0" lang="en-US" altLang="ko-KR" sz="1600" b="1" dirty="0" err="1" smtClean="0">
                <a:solidFill>
                  <a:schemeClr val="bg1"/>
                </a:solidFill>
                <a:latin typeface="맑은 고딕" pitchFamily="50" charset="-127"/>
                <a:ea typeface="맑은 고딕" pitchFamily="50" charset="-127"/>
              </a:rPr>
              <a:t>sys.master_files</a:t>
            </a:r>
            <a:endParaRPr kumimoji="0" lang="en-US" altLang="ko-KR" sz="1600"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    WHERE </a:t>
            </a:r>
            <a:r>
              <a:rPr kumimoji="0" lang="en-US" altLang="ko-KR" sz="1600" b="1" dirty="0" err="1" smtClean="0">
                <a:solidFill>
                  <a:schemeClr val="bg1"/>
                </a:solidFill>
                <a:latin typeface="맑은 고딕" pitchFamily="50" charset="-127"/>
                <a:ea typeface="맑은 고딕" pitchFamily="50" charset="-127"/>
              </a:rPr>
              <a:t>database_id</a:t>
            </a:r>
            <a:r>
              <a:rPr kumimoji="0" lang="en-US" altLang="ko-KR" sz="1600" b="1" dirty="0" smtClean="0">
                <a:solidFill>
                  <a:schemeClr val="bg1"/>
                </a:solidFill>
                <a:latin typeface="맑은 고딕" pitchFamily="50" charset="-127"/>
                <a:ea typeface="맑은 고딕" pitchFamily="50" charset="-127"/>
              </a:rPr>
              <a:t> = DB_ID('</a:t>
            </a:r>
            <a:r>
              <a:rPr kumimoji="0" lang="en-US" altLang="ko-KR" sz="1600" b="1" dirty="0" err="1" smtClean="0">
                <a:solidFill>
                  <a:schemeClr val="bg1"/>
                </a:solidFill>
                <a:latin typeface="맑은 고딕" pitchFamily="50" charset="-127"/>
                <a:ea typeface="맑은 고딕" pitchFamily="50" charset="-127"/>
              </a:rPr>
              <a:t>tempdb</a:t>
            </a:r>
            <a:r>
              <a:rPr kumimoji="0" lang="en-US" altLang="ko-KR" sz="1600" b="1" dirty="0" smtClean="0">
                <a:solidFill>
                  <a:schemeClr val="bg1"/>
                </a:solidFill>
                <a:latin typeface="맑은 고딕" pitchFamily="50" charset="-127"/>
                <a:ea typeface="맑은 고딕" pitchFamily="50" charset="-127"/>
              </a:rPr>
              <a:t>')</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rPr>
              <a:t>DEMO</a:t>
            </a:r>
          </a:p>
          <a:p>
            <a:pPr marL="342900" indent="-342900" algn="ctr" defTabSz="914400" eaLnBrk="0" latinLnBrk="0" hangingPunct="0">
              <a:spcBef>
                <a:spcPct val="20000"/>
              </a:spcBef>
              <a:defRPr/>
            </a:pP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데이터베이스 파일 관리</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pic>
        <p:nvPicPr>
          <p:cNvPr id="3" name="Picture 3"/>
          <p:cNvPicPr>
            <a:picLocks noChangeAspect="1" noChangeArrowheads="1"/>
          </p:cNvPicPr>
          <p:nvPr/>
        </p:nvPicPr>
        <p:blipFill>
          <a:blip r:embed="rId2"/>
          <a:srcRect/>
          <a:stretch>
            <a:fillRect/>
          </a:stretch>
        </p:blipFill>
        <p:spPr bwMode="auto">
          <a:xfrm>
            <a:off x="145145" y="4760686"/>
            <a:ext cx="2274102" cy="13426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중요 데이터베이스 옵션 이해</a:t>
            </a:r>
            <a:r>
              <a:rPr lang="en-US" altLang="ko-KR" dirty="0" smtClean="0"/>
              <a:t>(1/4)</a:t>
            </a:r>
          </a:p>
        </p:txBody>
      </p:sp>
      <p:sp>
        <p:nvSpPr>
          <p:cNvPr id="348163" name="Rectangle 3"/>
          <p:cNvSpPr>
            <a:spLocks noGrp="1" noChangeArrowheads="1"/>
          </p:cNvSpPr>
          <p:nvPr>
            <p:ph idx="1"/>
          </p:nvPr>
        </p:nvSpPr>
        <p:spPr/>
        <p:txBody>
          <a:bodyPr/>
          <a:lstStyle/>
          <a:p>
            <a:r>
              <a:rPr lang="ko-KR" altLang="en-US" dirty="0" smtClean="0"/>
              <a:t>데이터베이스 액세스 제어</a:t>
            </a:r>
            <a:endParaRPr lang="en-US" altLang="ko-KR" dirty="0" smtClean="0"/>
          </a:p>
          <a:p>
            <a:pPr lvl="1"/>
            <a:r>
              <a:rPr lang="en-US" altLang="ko-KR" dirty="0" smtClean="0"/>
              <a:t>SINGLE_USER</a:t>
            </a:r>
          </a:p>
          <a:p>
            <a:pPr lvl="2"/>
            <a:r>
              <a:rPr lang="ko-KR" altLang="en-US" dirty="0" smtClean="0"/>
              <a:t>한번에 하나의</a:t>
            </a:r>
            <a:r>
              <a:rPr lang="en-US" altLang="ko-KR" dirty="0" smtClean="0"/>
              <a:t> </a:t>
            </a:r>
            <a:r>
              <a:rPr lang="ko-KR" altLang="en-US" dirty="0" smtClean="0"/>
              <a:t>연결 만을 허용함</a:t>
            </a:r>
            <a:endParaRPr lang="en-US" altLang="ko-KR" dirty="0" smtClean="0"/>
          </a:p>
          <a:p>
            <a:pPr lvl="2"/>
            <a:r>
              <a:rPr lang="ko-KR" altLang="en-US" dirty="0" smtClean="0"/>
              <a:t>옵션 설정한 사용자가 로그오프</a:t>
            </a:r>
            <a:r>
              <a:rPr lang="en-US" altLang="ko-KR" dirty="0" smtClean="0"/>
              <a:t> </a:t>
            </a:r>
            <a:r>
              <a:rPr lang="ko-KR" altLang="en-US" dirty="0" smtClean="0"/>
              <a:t>해도 </a:t>
            </a:r>
            <a:r>
              <a:rPr lang="en-US" altLang="ko-KR" dirty="0" smtClean="0"/>
              <a:t>SINGLE_USER </a:t>
            </a:r>
            <a:r>
              <a:rPr lang="ko-KR" altLang="en-US" dirty="0" smtClean="0"/>
              <a:t>모드로 유지됨</a:t>
            </a:r>
            <a:endParaRPr lang="en-US" altLang="ko-KR" dirty="0" smtClean="0"/>
          </a:p>
          <a:p>
            <a:pPr lvl="2"/>
            <a:r>
              <a:rPr lang="ko-KR" altLang="en-US" dirty="0" smtClean="0"/>
              <a:t>이 때 다른 한 명의 사용자만 데이터베이스에 연결할 수 있음</a:t>
            </a:r>
            <a:endParaRPr lang="en-US" altLang="ko-KR" dirty="0" smtClean="0"/>
          </a:p>
          <a:p>
            <a:pPr lvl="1"/>
            <a:r>
              <a:rPr lang="en-US" altLang="ko-KR" dirty="0" smtClean="0"/>
              <a:t>RESTRICTED_USER</a:t>
            </a:r>
          </a:p>
          <a:p>
            <a:pPr lvl="2"/>
            <a:r>
              <a:rPr lang="en-US" altLang="ko-KR" dirty="0" err="1" smtClean="0"/>
              <a:t>db_owner</a:t>
            </a:r>
            <a:r>
              <a:rPr lang="en-US" altLang="ko-KR" dirty="0" smtClean="0"/>
              <a:t>, </a:t>
            </a:r>
            <a:r>
              <a:rPr lang="en-US" altLang="ko-KR" dirty="0" err="1" smtClean="0"/>
              <a:t>dbcreator</a:t>
            </a:r>
            <a:r>
              <a:rPr lang="en-US" altLang="ko-KR" dirty="0" smtClean="0"/>
              <a:t>, sysadmin </a:t>
            </a:r>
            <a:r>
              <a:rPr lang="ko-KR" altLang="en-US" dirty="0" smtClean="0"/>
              <a:t>역할의 멤버만 연결이 허용됨</a:t>
            </a:r>
            <a:endParaRPr lang="en-US" altLang="ko-KR" dirty="0" smtClean="0"/>
          </a:p>
          <a:p>
            <a:pPr lvl="2"/>
            <a:r>
              <a:rPr lang="ko-KR" altLang="en-US" dirty="0" smtClean="0"/>
              <a:t>연결되는 수는 제한하지 않음</a:t>
            </a:r>
            <a:endParaRPr lang="en-US" altLang="ko-KR" dirty="0" smtClean="0"/>
          </a:p>
          <a:p>
            <a:pPr lvl="1"/>
            <a:r>
              <a:rPr lang="en-US" altLang="ko-KR" dirty="0" smtClean="0"/>
              <a:t>MULTI_USER (</a:t>
            </a:r>
            <a:r>
              <a:rPr lang="ko-KR" altLang="en-US" dirty="0" smtClean="0"/>
              <a:t>기본 값</a:t>
            </a:r>
            <a:r>
              <a:rPr lang="en-US" altLang="ko-KR" dirty="0" smtClean="0"/>
              <a:t>)</a:t>
            </a:r>
            <a:endParaRPr lang="en-US" dirty="0" smtClean="0"/>
          </a:p>
        </p:txBody>
      </p:sp>
      <p:sp>
        <p:nvSpPr>
          <p:cNvPr id="5" name="AutoShape 5"/>
          <p:cNvSpPr>
            <a:spLocks noChangeArrowheads="1"/>
          </p:cNvSpPr>
          <p:nvPr/>
        </p:nvSpPr>
        <p:spPr bwMode="auto">
          <a:xfrm>
            <a:off x="552450" y="4943475"/>
            <a:ext cx="8010525" cy="1285875"/>
          </a:xfrm>
          <a:prstGeom prst="roundRect">
            <a:avLst>
              <a:gd name="adj" fmla="val 15430"/>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ALTER DATABASE </a:t>
            </a:r>
            <a:r>
              <a:rPr kumimoji="0" lang="en-US" altLang="ko-KR" sz="1600" b="1" dirty="0" err="1" smtClean="0">
                <a:solidFill>
                  <a:schemeClr val="bg1"/>
                </a:solidFill>
                <a:latin typeface="맑은 고딕" pitchFamily="50" charset="-127"/>
                <a:ea typeface="맑은 고딕" pitchFamily="50" charset="-127"/>
              </a:rPr>
              <a:t>MyDB</a:t>
            </a:r>
            <a:r>
              <a:rPr kumimoji="0" lang="en-US" altLang="ko-KR" sz="1600" b="1" dirty="0" smtClean="0">
                <a:solidFill>
                  <a:schemeClr val="bg1"/>
                </a:solidFill>
                <a:latin typeface="맑은 고딕" pitchFamily="50" charset="-127"/>
                <a:ea typeface="맑은 고딕" pitchFamily="50" charset="-127"/>
              </a:rPr>
              <a:t> SET SINGLE_USER</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GO</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SELECT USER_ACCESS_DESC	FROM </a:t>
            </a:r>
            <a:r>
              <a:rPr kumimoji="0" lang="en-US" altLang="ko-KR" sz="1600" b="1" dirty="0" err="1" smtClean="0">
                <a:solidFill>
                  <a:schemeClr val="bg1"/>
                </a:solidFill>
                <a:latin typeface="맑은 고딕" pitchFamily="50" charset="-127"/>
                <a:ea typeface="맑은 고딕" pitchFamily="50" charset="-127"/>
              </a:rPr>
              <a:t>sys.databases</a:t>
            </a:r>
            <a:r>
              <a:rPr kumimoji="0" lang="en-US" altLang="ko-KR" sz="1600" b="1" dirty="0" smtClean="0">
                <a:solidFill>
                  <a:schemeClr val="bg1"/>
                </a:solidFill>
                <a:latin typeface="맑은 고딕" pitchFamily="50" charset="-127"/>
                <a:ea typeface="맑은 고딕" pitchFamily="50" charset="-127"/>
              </a:rPr>
              <a:t> WHERE name = ‘</a:t>
            </a:r>
            <a:r>
              <a:rPr kumimoji="0" lang="en-US" altLang="ko-KR" sz="1600" b="1" dirty="0" err="1" smtClean="0">
                <a:solidFill>
                  <a:schemeClr val="bg1"/>
                </a:solidFill>
                <a:latin typeface="맑은 고딕" pitchFamily="50" charset="-127"/>
                <a:ea typeface="맑은 고딕" pitchFamily="50" charset="-127"/>
              </a:rPr>
              <a:t>MyDB</a:t>
            </a:r>
            <a:r>
              <a:rPr kumimoji="0" lang="en-US" altLang="ko-KR" sz="1600" b="1" dirty="0" smtClean="0">
                <a:solidFill>
                  <a:schemeClr val="bg1"/>
                </a:solidFill>
                <a:latin typeface="맑은 고딕" pitchFamily="50" charset="-127"/>
                <a:ea typeface="맑은 고딕" pitchFamily="50" charset="-127"/>
              </a:rPr>
              <a:t>'</a:t>
            </a:r>
          </a:p>
          <a:p>
            <a:pPr indent="-231775" latinLnBrk="0">
              <a:lnSpc>
                <a:spcPct val="8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pPr>
              <a:defRPr/>
            </a:pPr>
            <a:r>
              <a:rPr lang="en-US" altLang="ko-KR" dirty="0" smtClean="0">
                <a:solidFill>
                  <a:schemeClr val="bg1"/>
                </a:solidFill>
              </a:rPr>
              <a:t>Session</a:t>
            </a:r>
            <a:r>
              <a:rPr lang="en-US" altLang="ko-KR" sz="8800" dirty="0" smtClean="0">
                <a:solidFill>
                  <a:schemeClr val="bg1"/>
                </a:solidFill>
              </a:rPr>
              <a:t/>
            </a:r>
            <a:br>
              <a:rPr lang="en-US" altLang="ko-KR" sz="8800" dirty="0" smtClean="0">
                <a:solidFill>
                  <a:schemeClr val="bg1"/>
                </a:solidFill>
              </a:rPr>
            </a:br>
            <a:r>
              <a:rPr lang="en-US" altLang="ko-KR" sz="8800" dirty="0" smtClean="0">
                <a:solidFill>
                  <a:schemeClr val="bg1"/>
                </a:solidFill>
              </a:rPr>
              <a:t>1</a:t>
            </a:r>
            <a:r>
              <a:rPr lang="en-US" altLang="ko-KR" dirty="0" smtClean="0"/>
              <a:t/>
            </a:r>
            <a:br>
              <a:rPr lang="en-US" altLang="ko-KR" dirty="0" smtClean="0"/>
            </a:br>
            <a:r>
              <a:rPr lang="ko-KR" altLang="en-US" dirty="0" smtClean="0"/>
              <a:t> 데이터베이스에 대한 이해</a:t>
            </a:r>
            <a:endParaRPr lang="ko-KR" altLang="en-US" dirty="0"/>
          </a:p>
        </p:txBody>
      </p:sp>
      <p:sp>
        <p:nvSpPr>
          <p:cNvPr id="5" name="타원 6"/>
          <p:cNvSpPr>
            <a:spLocks noChangeArrowheads="1"/>
          </p:cNvSpPr>
          <p:nvPr/>
        </p:nvSpPr>
        <p:spPr bwMode="auto">
          <a:xfrm>
            <a:off x="3924300" y="2257425"/>
            <a:ext cx="1260475" cy="1260475"/>
          </a:xfrm>
          <a:prstGeom prst="ellipse">
            <a:avLst/>
          </a:prstGeom>
          <a:noFill/>
          <a:ln w="76200" algn="ctr">
            <a:solidFill>
              <a:schemeClr val="bg1"/>
            </a:solidFill>
            <a:round/>
            <a:headEnd/>
            <a:tailEnd/>
          </a:ln>
          <a:effectLst>
            <a:outerShdw blurRad="50800" dist="38100" dir="2700000" algn="tl" rotWithShape="0">
              <a:prstClr val="black">
                <a:alpha val="40000"/>
              </a:prstClr>
            </a:outerShdw>
            <a:reflection blurRad="6350" stA="52000" endA="300" endPos="35000" dir="5400000" sy="-100000" algn="bl" rotWithShape="0"/>
          </a:effectLst>
        </p:spPr>
        <p:txBody>
          <a:bodyPr wrap="none" anchor="ctr">
            <a:spAutoFit/>
          </a:bodyPr>
          <a:lstStyle/>
          <a:p>
            <a:pPr defTabSz="914400" latinLnBrk="0"/>
            <a:endParaRPr kumimoji="0" lang="ko-KR" altLang="en-US" dirty="0">
              <a:latin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중요 데이터베이스 옵션 이해</a:t>
            </a:r>
            <a:r>
              <a:rPr lang="en-US" altLang="ko-KR" dirty="0" smtClean="0"/>
              <a:t>(2/4)</a:t>
            </a:r>
          </a:p>
        </p:txBody>
      </p:sp>
      <p:sp>
        <p:nvSpPr>
          <p:cNvPr id="348163" name="Rectangle 3"/>
          <p:cNvSpPr>
            <a:spLocks noGrp="1" noChangeArrowheads="1"/>
          </p:cNvSpPr>
          <p:nvPr>
            <p:ph idx="1"/>
          </p:nvPr>
        </p:nvSpPr>
        <p:spPr/>
        <p:txBody>
          <a:bodyPr/>
          <a:lstStyle/>
          <a:p>
            <a:r>
              <a:rPr lang="ko-KR" altLang="en-US" dirty="0" smtClean="0"/>
              <a:t>데이터베이스 상태 제어</a:t>
            </a:r>
            <a:endParaRPr lang="en-US" altLang="ko-KR" dirty="0" smtClean="0"/>
          </a:p>
          <a:p>
            <a:pPr lvl="1"/>
            <a:r>
              <a:rPr lang="en-US" altLang="ko-KR" dirty="0" smtClean="0"/>
              <a:t>OFFLINE</a:t>
            </a:r>
          </a:p>
          <a:p>
            <a:pPr lvl="2"/>
            <a:r>
              <a:rPr lang="ko-KR" altLang="en-US" dirty="0" smtClean="0"/>
              <a:t>데이터베이스가 닫히고 완전히 종료되어 오프라인 상태로 표시</a:t>
            </a:r>
            <a:endParaRPr lang="en-US" altLang="ko-KR" dirty="0" smtClean="0"/>
          </a:p>
          <a:p>
            <a:pPr lvl="2"/>
            <a:r>
              <a:rPr lang="ko-KR" altLang="en-US" dirty="0" smtClean="0"/>
              <a:t>더 이상 데이터베이스 변경 불가</a:t>
            </a:r>
            <a:endParaRPr lang="en-US" altLang="ko-KR" dirty="0" smtClean="0"/>
          </a:p>
          <a:p>
            <a:pPr lvl="2"/>
            <a:r>
              <a:rPr lang="ko-KR" altLang="en-US" dirty="0" smtClean="0"/>
              <a:t>데이터베이스 스냅샷이 있다면 자동으로 제거됨</a:t>
            </a:r>
            <a:endParaRPr lang="en-US" altLang="ko-KR" dirty="0" smtClean="0"/>
          </a:p>
          <a:p>
            <a:pPr lvl="1"/>
            <a:r>
              <a:rPr lang="en-US" altLang="ko-KR" dirty="0" smtClean="0"/>
              <a:t>ONLINE(</a:t>
            </a:r>
            <a:r>
              <a:rPr lang="ko-KR" altLang="en-US" dirty="0" smtClean="0"/>
              <a:t>기본 값</a:t>
            </a:r>
            <a:r>
              <a:rPr lang="en-US" altLang="ko-KR" dirty="0" smtClean="0"/>
              <a:t>)</a:t>
            </a:r>
          </a:p>
          <a:p>
            <a:pPr lvl="1"/>
            <a:r>
              <a:rPr lang="en-US" altLang="ko-KR" dirty="0" smtClean="0"/>
              <a:t>EMERGENCY</a:t>
            </a:r>
          </a:p>
          <a:p>
            <a:pPr lvl="2"/>
            <a:r>
              <a:rPr lang="ko-KR" altLang="en-US" dirty="0" err="1" smtClean="0"/>
              <a:t>로깅</a:t>
            </a:r>
            <a:r>
              <a:rPr lang="en-US" altLang="ko-KR" dirty="0" smtClean="0"/>
              <a:t>(Logging)</a:t>
            </a:r>
            <a:r>
              <a:rPr lang="ko-KR" altLang="en-US" dirty="0" smtClean="0"/>
              <a:t>이 해제되고 액세스가 </a:t>
            </a:r>
            <a:r>
              <a:rPr lang="en-US" altLang="ko-KR" dirty="0" smtClean="0"/>
              <a:t>sysadmin </a:t>
            </a:r>
            <a:r>
              <a:rPr lang="ko-KR" altLang="en-US" dirty="0" smtClean="0"/>
              <a:t>역할의 멤버로 제한</a:t>
            </a:r>
            <a:endParaRPr lang="en-US" altLang="ko-KR" dirty="0" smtClean="0"/>
          </a:p>
          <a:p>
            <a:pPr lvl="2"/>
            <a:r>
              <a:rPr lang="ko-KR" altLang="en-US" dirty="0" smtClean="0"/>
              <a:t>시스템 관리자는 읽기 전용으로 데이터베이스에 액세스할 수 있음</a:t>
            </a:r>
            <a:endParaRPr lang="en-US" altLang="ko-KR" dirty="0" smtClean="0"/>
          </a:p>
          <a:p>
            <a:pPr lvl="2"/>
            <a:r>
              <a:rPr lang="ko-KR" altLang="en-US" dirty="0" smtClean="0"/>
              <a:t>주로 문제 해결에 사용</a:t>
            </a:r>
            <a:endParaRPr lang="en-US" dirty="0" smtClean="0"/>
          </a:p>
        </p:txBody>
      </p:sp>
      <p:sp>
        <p:nvSpPr>
          <p:cNvPr id="4" name="AutoShape 5"/>
          <p:cNvSpPr>
            <a:spLocks noChangeArrowheads="1"/>
          </p:cNvSpPr>
          <p:nvPr/>
        </p:nvSpPr>
        <p:spPr bwMode="auto">
          <a:xfrm>
            <a:off x="590550" y="5314950"/>
            <a:ext cx="8010525" cy="889205"/>
          </a:xfrm>
          <a:prstGeom prst="roundRect">
            <a:avLst>
              <a:gd name="adj" fmla="val 15430"/>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 SET OFFLINE</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중요 데이터베이스 옵션 이해</a:t>
            </a:r>
            <a:r>
              <a:rPr lang="en-US" altLang="ko-KR" dirty="0" smtClean="0"/>
              <a:t>(3/4)</a:t>
            </a:r>
          </a:p>
        </p:txBody>
      </p:sp>
      <p:sp>
        <p:nvSpPr>
          <p:cNvPr id="348163" name="Rectangle 3"/>
          <p:cNvSpPr>
            <a:spLocks noGrp="1" noChangeArrowheads="1"/>
          </p:cNvSpPr>
          <p:nvPr>
            <p:ph idx="1"/>
          </p:nvPr>
        </p:nvSpPr>
        <p:spPr/>
        <p:txBody>
          <a:bodyPr/>
          <a:lstStyle/>
          <a:p>
            <a:r>
              <a:rPr lang="ko-KR" altLang="en-US" dirty="0" smtClean="0"/>
              <a:t>데이터베이스 변경 가능성 제어</a:t>
            </a:r>
            <a:endParaRPr lang="en-US" altLang="ko-KR" dirty="0" smtClean="0"/>
          </a:p>
          <a:p>
            <a:pPr lvl="1"/>
            <a:r>
              <a:rPr lang="en-US" altLang="ko-KR" dirty="0" smtClean="0"/>
              <a:t>READ_ONLY</a:t>
            </a:r>
          </a:p>
          <a:p>
            <a:pPr lvl="2"/>
            <a:r>
              <a:rPr lang="en-US" altLang="ko-KR" dirty="0" smtClean="0"/>
              <a:t>INSERT, UPDATE </a:t>
            </a:r>
            <a:r>
              <a:rPr lang="ko-KR" altLang="en-US" dirty="0" smtClean="0"/>
              <a:t>또는 </a:t>
            </a:r>
            <a:r>
              <a:rPr lang="en-US" altLang="ko-KR" dirty="0" smtClean="0"/>
              <a:t>DELETE </a:t>
            </a:r>
            <a:r>
              <a:rPr lang="ko-KR" altLang="en-US" dirty="0" smtClean="0"/>
              <a:t>수행 불가</a:t>
            </a:r>
            <a:endParaRPr lang="en-US" altLang="ko-KR" dirty="0" smtClean="0"/>
          </a:p>
          <a:p>
            <a:pPr lvl="2"/>
            <a:r>
              <a:rPr lang="en-US" altLang="ko-KR" dirty="0" smtClean="0"/>
              <a:t>SQL Server </a:t>
            </a:r>
            <a:r>
              <a:rPr lang="ko-KR" altLang="en-US" dirty="0" smtClean="0"/>
              <a:t>시작 과정에서 자동 북구 프로세스 진행 안됨</a:t>
            </a:r>
            <a:endParaRPr lang="en-US" altLang="ko-KR" dirty="0" smtClean="0"/>
          </a:p>
          <a:p>
            <a:pPr lvl="2"/>
            <a:r>
              <a:rPr lang="en-US" altLang="ko-KR" dirty="0" smtClean="0"/>
              <a:t>SELECT</a:t>
            </a:r>
            <a:r>
              <a:rPr lang="ko-KR" altLang="en-US" dirty="0" smtClean="0"/>
              <a:t>문 수행 시 잠금 불필요</a:t>
            </a:r>
            <a:endParaRPr lang="en-US" altLang="ko-KR" dirty="0" smtClean="0"/>
          </a:p>
          <a:p>
            <a:pPr lvl="2"/>
            <a:r>
              <a:rPr lang="ko-KR" altLang="en-US" dirty="0" smtClean="0"/>
              <a:t>데이터베이스 사이즈 축소 작업 수행 불가</a:t>
            </a:r>
            <a:endParaRPr lang="en-US" altLang="ko-KR" dirty="0" smtClean="0"/>
          </a:p>
          <a:p>
            <a:pPr lvl="1"/>
            <a:r>
              <a:rPr lang="en-US" altLang="ko-KR" dirty="0" smtClean="0"/>
              <a:t>READ_WRITE(</a:t>
            </a:r>
            <a:r>
              <a:rPr lang="ko-KR" altLang="en-US" dirty="0" smtClean="0"/>
              <a:t>기본 값</a:t>
            </a:r>
            <a:r>
              <a:rPr lang="en-US" altLang="ko-KR" dirty="0" smtClean="0"/>
              <a:t>)</a:t>
            </a:r>
          </a:p>
          <a:p>
            <a:pPr lvl="1"/>
            <a:endParaRPr lang="en-US" dirty="0" smtClean="0"/>
          </a:p>
        </p:txBody>
      </p:sp>
      <p:sp>
        <p:nvSpPr>
          <p:cNvPr id="4" name="AutoShape 5"/>
          <p:cNvSpPr>
            <a:spLocks noChangeArrowheads="1"/>
          </p:cNvSpPr>
          <p:nvPr/>
        </p:nvSpPr>
        <p:spPr bwMode="auto">
          <a:xfrm>
            <a:off x="590550" y="4238626"/>
            <a:ext cx="8010525" cy="1995026"/>
          </a:xfrm>
          <a:prstGeom prst="roundRect">
            <a:avLst>
              <a:gd name="adj" fmla="val 13325"/>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 SET READ_ONLY</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br>
              <a:rPr kumimoji="0" lang="en-US" altLang="ko-KR" b="1" dirty="0" smtClean="0">
                <a:solidFill>
                  <a:schemeClr val="bg1"/>
                </a:solidFill>
                <a:latin typeface="맑은 고딕" pitchFamily="50" charset="-127"/>
                <a:ea typeface="맑은 고딕" pitchFamily="50" charset="-127"/>
              </a:rPr>
            </a:b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SELECT name, </a:t>
            </a:r>
            <a:r>
              <a:rPr kumimoji="0" lang="en-US" altLang="ko-KR" b="1" dirty="0" err="1" smtClean="0">
                <a:solidFill>
                  <a:schemeClr val="bg1"/>
                </a:solidFill>
                <a:latin typeface="맑은 고딕" pitchFamily="50" charset="-127"/>
                <a:ea typeface="맑은 고딕" pitchFamily="50" charset="-127"/>
              </a:rPr>
              <a:t>is_read_only</a:t>
            </a:r>
            <a:r>
              <a:rPr kumimoji="0" lang="en-US" altLang="ko-KR" b="1" dirty="0" smtClean="0">
                <a:solidFill>
                  <a:schemeClr val="bg1"/>
                </a:solidFill>
                <a:latin typeface="맑은 고딕" pitchFamily="50" charset="-127"/>
                <a:ea typeface="맑은 고딕" pitchFamily="50" charset="-127"/>
              </a:rPr>
              <a:t> FROM </a:t>
            </a:r>
            <a:r>
              <a:rPr kumimoji="0" lang="en-US" altLang="ko-KR" b="1" dirty="0" err="1" smtClean="0">
                <a:solidFill>
                  <a:schemeClr val="bg1"/>
                </a:solidFill>
                <a:latin typeface="맑은 고딕" pitchFamily="50" charset="-127"/>
                <a:ea typeface="맑은 고딕" pitchFamily="50" charset="-127"/>
              </a:rPr>
              <a:t>sys.databases</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WHERE name =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중요 데이터베이스 옵션 이해</a:t>
            </a:r>
            <a:r>
              <a:rPr lang="en-US" altLang="ko-KR" dirty="0" smtClean="0"/>
              <a:t>(4/4)</a:t>
            </a:r>
          </a:p>
        </p:txBody>
      </p:sp>
      <p:sp>
        <p:nvSpPr>
          <p:cNvPr id="348163" name="Rectangle 3"/>
          <p:cNvSpPr>
            <a:spLocks noGrp="1" noChangeArrowheads="1"/>
          </p:cNvSpPr>
          <p:nvPr>
            <p:ph idx="1"/>
          </p:nvPr>
        </p:nvSpPr>
        <p:spPr/>
        <p:txBody>
          <a:bodyPr/>
          <a:lstStyle/>
          <a:p>
            <a:r>
              <a:rPr lang="en-US" altLang="ko-KR" dirty="0" smtClean="0"/>
              <a:t>Termination </a:t>
            </a:r>
            <a:r>
              <a:rPr lang="ko-KR" altLang="en-US" dirty="0" smtClean="0"/>
              <a:t>절</a:t>
            </a:r>
            <a:endParaRPr lang="en-US" altLang="ko-KR" dirty="0" smtClean="0"/>
          </a:p>
          <a:p>
            <a:pPr lvl="1"/>
            <a:r>
              <a:rPr lang="ko-KR" altLang="en-US" dirty="0" smtClean="0"/>
              <a:t>상태를</a:t>
            </a:r>
            <a:r>
              <a:rPr lang="en-US" altLang="ko-KR" dirty="0" smtClean="0"/>
              <a:t> </a:t>
            </a:r>
            <a:r>
              <a:rPr lang="ko-KR" altLang="en-US" dirty="0" smtClean="0"/>
              <a:t>변경 시 완료되지 않은 트랜잭션의 롤백 시점 지정</a:t>
            </a:r>
            <a:endParaRPr lang="en-US" altLang="ko-KR" dirty="0" smtClean="0"/>
          </a:p>
          <a:p>
            <a:pPr lvl="1"/>
            <a:r>
              <a:rPr lang="en-US" altLang="ko-KR" dirty="0" smtClean="0"/>
              <a:t>Termination </a:t>
            </a:r>
            <a:r>
              <a:rPr lang="ko-KR" altLang="en-US" dirty="0" smtClean="0"/>
              <a:t>절을 생략하면 데이터베이스에 잠금이 있는 경우 </a:t>
            </a:r>
            <a:r>
              <a:rPr lang="en-US" altLang="ko-KR" dirty="0" smtClean="0"/>
              <a:t>ALTER DATABASE </a:t>
            </a:r>
            <a:r>
              <a:rPr lang="ko-KR" altLang="en-US" dirty="0" smtClean="0"/>
              <a:t>문이 무기한 기다리게</a:t>
            </a:r>
            <a:r>
              <a:rPr lang="en-US" altLang="ko-KR" dirty="0" smtClean="0"/>
              <a:t> </a:t>
            </a:r>
            <a:r>
              <a:rPr lang="ko-KR" altLang="en-US" dirty="0" smtClean="0"/>
              <a:t>됨</a:t>
            </a:r>
            <a:r>
              <a:rPr lang="en-US" altLang="ko-KR" dirty="0" smtClean="0"/>
              <a:t> </a:t>
            </a:r>
          </a:p>
          <a:p>
            <a:pPr lvl="1"/>
            <a:r>
              <a:rPr lang="ko-KR" altLang="en-US" dirty="0" smtClean="0"/>
              <a:t>지정 가능한 옵션</a:t>
            </a:r>
            <a:endParaRPr lang="en-US" altLang="ko-KR" dirty="0" smtClean="0"/>
          </a:p>
          <a:p>
            <a:pPr lvl="2"/>
            <a:r>
              <a:rPr lang="en-US" altLang="ko-KR" dirty="0" smtClean="0"/>
              <a:t>ROLLBACK AFTER integer [SECONDS] / ROLLBACK IMMEDIATE</a:t>
            </a:r>
          </a:p>
          <a:p>
            <a:pPr lvl="2"/>
            <a:r>
              <a:rPr lang="en-US" altLang="ko-KR" dirty="0" smtClean="0"/>
              <a:t>NO_WAIT </a:t>
            </a:r>
          </a:p>
          <a:p>
            <a:pPr lvl="2"/>
            <a:endParaRPr lang="en-US" altLang="ko-KR" dirty="0" smtClean="0"/>
          </a:p>
          <a:p>
            <a:pPr lvl="2"/>
            <a:endParaRPr lang="en-US" altLang="ko-KR" dirty="0" smtClean="0"/>
          </a:p>
          <a:p>
            <a:pPr marL="447675" lvl="1" indent="0">
              <a:buNone/>
            </a:pPr>
            <a:r>
              <a:rPr lang="ko-KR" altLang="en-US" sz="1600" b="1" i="1" dirty="0" smtClean="0">
                <a:latin typeface="바탕체" pitchFamily="17" charset="-127"/>
                <a:ea typeface="바탕체" pitchFamily="17" charset="-127"/>
              </a:rPr>
              <a:t>메시지 </a:t>
            </a:r>
            <a:r>
              <a:rPr lang="en-US" altLang="ko-KR" sz="1600" b="1" i="1" dirty="0" smtClean="0">
                <a:latin typeface="바탕체" pitchFamily="17" charset="-127"/>
                <a:ea typeface="바탕체" pitchFamily="17" charset="-127"/>
              </a:rPr>
              <a:t>5070, </a:t>
            </a:r>
            <a:r>
              <a:rPr lang="ko-KR" altLang="en-US" sz="1600" b="1" i="1" dirty="0" smtClean="0">
                <a:latin typeface="바탕체" pitchFamily="17" charset="-127"/>
                <a:ea typeface="바탕체" pitchFamily="17" charset="-127"/>
              </a:rPr>
              <a:t>수준 </a:t>
            </a:r>
            <a:r>
              <a:rPr lang="en-US" altLang="ko-KR" sz="1600" b="1" i="1" dirty="0" smtClean="0">
                <a:latin typeface="바탕체" pitchFamily="17" charset="-127"/>
                <a:ea typeface="바탕체" pitchFamily="17" charset="-127"/>
              </a:rPr>
              <a:t>16, </a:t>
            </a:r>
            <a:r>
              <a:rPr lang="ko-KR" altLang="en-US" sz="1600" b="1" i="1" dirty="0" smtClean="0">
                <a:latin typeface="바탕체" pitchFamily="17" charset="-127"/>
                <a:ea typeface="바탕체" pitchFamily="17" charset="-127"/>
              </a:rPr>
              <a:t>상태 </a:t>
            </a:r>
            <a:r>
              <a:rPr lang="en-US" altLang="ko-KR" sz="1600" b="1" i="1" dirty="0" smtClean="0">
                <a:latin typeface="바탕체" pitchFamily="17" charset="-127"/>
                <a:ea typeface="바탕체" pitchFamily="17" charset="-127"/>
              </a:rPr>
              <a:t>2, </a:t>
            </a:r>
            <a:r>
              <a:rPr lang="ko-KR" altLang="en-US" sz="1600" b="1" i="1" dirty="0" smtClean="0">
                <a:latin typeface="바탕체" pitchFamily="17" charset="-127"/>
                <a:ea typeface="바탕체" pitchFamily="17" charset="-127"/>
              </a:rPr>
              <a:t>줄 </a:t>
            </a:r>
            <a:r>
              <a:rPr lang="en-US" altLang="ko-KR" sz="1600" b="1" i="1" dirty="0" smtClean="0">
                <a:latin typeface="바탕체" pitchFamily="17" charset="-127"/>
                <a:ea typeface="바탕체" pitchFamily="17" charset="-127"/>
              </a:rPr>
              <a:t>1</a:t>
            </a:r>
          </a:p>
          <a:p>
            <a:pPr marL="447675" lvl="1" indent="0">
              <a:buNone/>
            </a:pPr>
            <a:r>
              <a:rPr lang="ko-KR" altLang="en-US" sz="1600" b="1" i="1" dirty="0" smtClean="0">
                <a:latin typeface="바탕체" pitchFamily="17" charset="-127"/>
                <a:ea typeface="바탕체" pitchFamily="17" charset="-127"/>
              </a:rPr>
              <a:t>다른 사용자가 데이터베이스 </a:t>
            </a:r>
            <a:r>
              <a:rPr lang="en-US" altLang="ko-KR" sz="1600" b="1" i="1" dirty="0" smtClean="0">
                <a:latin typeface="바탕체" pitchFamily="17" charset="-127"/>
                <a:ea typeface="바탕체" pitchFamily="17" charset="-127"/>
              </a:rPr>
              <a:t>‘</a:t>
            </a:r>
            <a:r>
              <a:rPr lang="en-US" altLang="ko-KR" sz="1600" b="1" i="1" dirty="0" err="1" smtClean="0">
                <a:latin typeface="바탕체" pitchFamily="17" charset="-127"/>
                <a:ea typeface="바탕체" pitchFamily="17" charset="-127"/>
              </a:rPr>
              <a:t>MyDB</a:t>
            </a:r>
            <a:r>
              <a:rPr lang="en-US" altLang="ko-KR" sz="1600" b="1" i="1" dirty="0" smtClean="0">
                <a:latin typeface="바탕체" pitchFamily="17" charset="-127"/>
                <a:ea typeface="바탕체" pitchFamily="17" charset="-127"/>
              </a:rPr>
              <a:t>'</a:t>
            </a:r>
            <a:r>
              <a:rPr lang="ko-KR" altLang="en-US" sz="1600" b="1" i="1" dirty="0" smtClean="0">
                <a:latin typeface="바탕체" pitchFamily="17" charset="-127"/>
                <a:ea typeface="바탕체" pitchFamily="17" charset="-127"/>
              </a:rPr>
              <a:t>을</a:t>
            </a:r>
            <a:r>
              <a:rPr lang="en-US" altLang="ko-KR" sz="1600" b="1" i="1" dirty="0" smtClean="0">
                <a:latin typeface="바탕체" pitchFamily="17" charset="-127"/>
                <a:ea typeface="바탕체" pitchFamily="17" charset="-127"/>
              </a:rPr>
              <a:t>(</a:t>
            </a:r>
            <a:r>
              <a:rPr lang="ko-KR" altLang="en-US" sz="1600" b="1" i="1" dirty="0" smtClean="0">
                <a:latin typeface="바탕체" pitchFamily="17" charset="-127"/>
                <a:ea typeface="바탕체" pitchFamily="17" charset="-127"/>
              </a:rPr>
              <a:t>를</a:t>
            </a:r>
            <a:r>
              <a:rPr lang="en-US" altLang="ko-KR" sz="1600" b="1" i="1" dirty="0" smtClean="0">
                <a:latin typeface="바탕체" pitchFamily="17" charset="-127"/>
                <a:ea typeface="바탕체" pitchFamily="17" charset="-127"/>
              </a:rPr>
              <a:t>) </a:t>
            </a:r>
            <a:r>
              <a:rPr lang="ko-KR" altLang="en-US" sz="1600" b="1" i="1" dirty="0" smtClean="0">
                <a:latin typeface="바탕체" pitchFamily="17" charset="-127"/>
                <a:ea typeface="바탕체" pitchFamily="17" charset="-127"/>
              </a:rPr>
              <a:t>사용하는 중에는 데이터베이스 상태를 변경할 수 없습니다</a:t>
            </a:r>
            <a:r>
              <a:rPr lang="en-US" altLang="ko-KR" sz="1600" b="1" i="1" dirty="0" smtClean="0">
                <a:latin typeface="바탕체" pitchFamily="17" charset="-127"/>
                <a:ea typeface="바탕체" pitchFamily="17" charset="-127"/>
              </a:rPr>
              <a:t>.</a:t>
            </a:r>
          </a:p>
          <a:p>
            <a:pPr marL="447675" lvl="1" indent="0">
              <a:buNone/>
            </a:pPr>
            <a:r>
              <a:rPr lang="ko-KR" altLang="en-US" sz="1600" b="1" i="1" dirty="0" smtClean="0">
                <a:latin typeface="바탕체" pitchFamily="17" charset="-127"/>
                <a:ea typeface="바탕체" pitchFamily="17" charset="-127"/>
              </a:rPr>
              <a:t>메시지 </a:t>
            </a:r>
            <a:r>
              <a:rPr lang="en-US" altLang="ko-KR" sz="1600" b="1" i="1" dirty="0" smtClean="0">
                <a:latin typeface="바탕체" pitchFamily="17" charset="-127"/>
                <a:ea typeface="바탕체" pitchFamily="17" charset="-127"/>
              </a:rPr>
              <a:t>5069, </a:t>
            </a:r>
            <a:r>
              <a:rPr lang="ko-KR" altLang="en-US" sz="1600" b="1" i="1" dirty="0" smtClean="0">
                <a:latin typeface="바탕체" pitchFamily="17" charset="-127"/>
                <a:ea typeface="바탕체" pitchFamily="17" charset="-127"/>
              </a:rPr>
              <a:t>수준 </a:t>
            </a:r>
            <a:r>
              <a:rPr lang="en-US" altLang="ko-KR" sz="1600" b="1" i="1" dirty="0" smtClean="0">
                <a:latin typeface="바탕체" pitchFamily="17" charset="-127"/>
                <a:ea typeface="바탕체" pitchFamily="17" charset="-127"/>
              </a:rPr>
              <a:t>16, </a:t>
            </a:r>
            <a:r>
              <a:rPr lang="ko-KR" altLang="en-US" sz="1600" b="1" i="1" dirty="0" smtClean="0">
                <a:latin typeface="바탕체" pitchFamily="17" charset="-127"/>
                <a:ea typeface="바탕체" pitchFamily="17" charset="-127"/>
              </a:rPr>
              <a:t>상태 </a:t>
            </a:r>
            <a:r>
              <a:rPr lang="en-US" altLang="ko-KR" sz="1600" b="1" i="1" dirty="0" smtClean="0">
                <a:latin typeface="바탕체" pitchFamily="17" charset="-127"/>
                <a:ea typeface="바탕체" pitchFamily="17" charset="-127"/>
              </a:rPr>
              <a:t>1, </a:t>
            </a:r>
            <a:r>
              <a:rPr lang="ko-KR" altLang="en-US" sz="1600" b="1" i="1" dirty="0" smtClean="0">
                <a:latin typeface="바탕체" pitchFamily="17" charset="-127"/>
                <a:ea typeface="바탕체" pitchFamily="17" charset="-127"/>
              </a:rPr>
              <a:t>줄 </a:t>
            </a:r>
            <a:r>
              <a:rPr lang="en-US" altLang="ko-KR" sz="1600" b="1" i="1" dirty="0" smtClean="0">
                <a:latin typeface="바탕체" pitchFamily="17" charset="-127"/>
                <a:ea typeface="바탕체" pitchFamily="17" charset="-127"/>
              </a:rPr>
              <a:t>1</a:t>
            </a:r>
          </a:p>
          <a:p>
            <a:pPr marL="447675" lvl="1" indent="0">
              <a:buNone/>
            </a:pPr>
            <a:r>
              <a:rPr lang="en-US" altLang="ko-KR" sz="1600" b="1" i="1" dirty="0" smtClean="0">
                <a:latin typeface="바탕체" pitchFamily="17" charset="-127"/>
                <a:ea typeface="바탕체" pitchFamily="17" charset="-127"/>
              </a:rPr>
              <a:t>ALTER DATABASE </a:t>
            </a:r>
            <a:r>
              <a:rPr lang="ko-KR" altLang="en-US" sz="1600" b="1" i="1" dirty="0" smtClean="0">
                <a:latin typeface="바탕체" pitchFamily="17" charset="-127"/>
                <a:ea typeface="바탕체" pitchFamily="17" charset="-127"/>
              </a:rPr>
              <a:t>문이 실패했습니다</a:t>
            </a:r>
            <a:endParaRPr lang="en-US" dirty="0" smtClean="0"/>
          </a:p>
        </p:txBody>
      </p:sp>
      <p:sp>
        <p:nvSpPr>
          <p:cNvPr id="4" name="AutoShape 5"/>
          <p:cNvSpPr>
            <a:spLocks noChangeArrowheads="1"/>
          </p:cNvSpPr>
          <p:nvPr/>
        </p:nvSpPr>
        <p:spPr bwMode="auto">
          <a:xfrm>
            <a:off x="552450" y="4248151"/>
            <a:ext cx="8010525" cy="590549"/>
          </a:xfrm>
          <a:prstGeom prst="roundRect">
            <a:avLst>
              <a:gd name="adj" fmla="val 31067"/>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 SET READ_ONLY WITH NO_WAIT</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데이터베이스 분리와 연결</a:t>
            </a:r>
            <a:r>
              <a:rPr lang="en-US" altLang="ko-KR" dirty="0" smtClean="0"/>
              <a:t>(1/2)</a:t>
            </a:r>
          </a:p>
        </p:txBody>
      </p:sp>
      <p:sp>
        <p:nvSpPr>
          <p:cNvPr id="348163" name="Rectangle 3"/>
          <p:cNvSpPr>
            <a:spLocks noGrp="1" noChangeArrowheads="1"/>
          </p:cNvSpPr>
          <p:nvPr>
            <p:ph idx="1"/>
          </p:nvPr>
        </p:nvSpPr>
        <p:spPr/>
        <p:txBody>
          <a:bodyPr/>
          <a:lstStyle/>
          <a:p>
            <a:pPr>
              <a:defRPr/>
            </a:pPr>
            <a:r>
              <a:rPr lang="ko-KR" altLang="en-US" dirty="0" smtClean="0"/>
              <a:t>데이터베이스 분리</a:t>
            </a:r>
            <a:endParaRPr lang="en-US" altLang="ko-KR" dirty="0" smtClean="0"/>
          </a:p>
          <a:p>
            <a:pPr lvl="1">
              <a:defRPr/>
            </a:pPr>
            <a:r>
              <a:rPr lang="ko-KR" altLang="en-US" dirty="0" smtClean="0"/>
              <a:t>다음의 데이터베이스는 분리 불가</a:t>
            </a:r>
            <a:endParaRPr lang="en-US" altLang="ko-KR" dirty="0" smtClean="0"/>
          </a:p>
          <a:p>
            <a:pPr lvl="2">
              <a:defRPr/>
            </a:pPr>
            <a:r>
              <a:rPr lang="ko-KR" altLang="en-US" dirty="0" smtClean="0"/>
              <a:t>복제를 위해 게시 중인 데이터베이스</a:t>
            </a:r>
            <a:endParaRPr lang="en-US" altLang="ko-KR" dirty="0" smtClean="0"/>
          </a:p>
          <a:p>
            <a:pPr lvl="2">
              <a:defRPr/>
            </a:pPr>
            <a:r>
              <a:rPr lang="ko-KR" altLang="en-US" dirty="0" smtClean="0"/>
              <a:t>데이터베이스 스냅숏이 존재하는 원본 데이터베이스</a:t>
            </a:r>
            <a:endParaRPr lang="en-US" altLang="ko-KR" dirty="0" smtClean="0"/>
          </a:p>
          <a:p>
            <a:pPr lvl="2">
              <a:defRPr/>
            </a:pPr>
            <a:r>
              <a:rPr lang="ko-KR" altLang="en-US" dirty="0" smtClean="0"/>
              <a:t>데이터베이스 스냅숏 자체</a:t>
            </a:r>
            <a:endParaRPr lang="en-US" altLang="ko-KR" dirty="0" smtClean="0"/>
          </a:p>
          <a:p>
            <a:pPr lvl="2">
              <a:defRPr/>
            </a:pPr>
            <a:r>
              <a:rPr lang="ko-KR" altLang="en-US" dirty="0" smtClean="0"/>
              <a:t>데이터베이스 미러링에 포함된 데이터베이스</a:t>
            </a:r>
            <a:endParaRPr lang="en-US" altLang="ko-KR" dirty="0" smtClean="0"/>
          </a:p>
          <a:p>
            <a:pPr lvl="2">
              <a:defRPr/>
            </a:pPr>
            <a:r>
              <a:rPr lang="ko-KR" altLang="en-US" dirty="0" smtClean="0"/>
              <a:t>주의 대상 데이터베이스</a:t>
            </a:r>
            <a:endParaRPr lang="en-US" altLang="ko-KR" dirty="0" smtClean="0"/>
          </a:p>
          <a:p>
            <a:pPr lvl="1">
              <a:defRPr/>
            </a:pPr>
            <a:r>
              <a:rPr lang="en-US" altLang="ko-KR" dirty="0" err="1" smtClean="0"/>
              <a:t>sp_detach_db</a:t>
            </a:r>
            <a:r>
              <a:rPr lang="en-US" altLang="ko-KR" dirty="0" smtClean="0"/>
              <a:t> </a:t>
            </a:r>
            <a:r>
              <a:rPr lang="ko-KR" altLang="en-US" dirty="0" smtClean="0"/>
              <a:t>저장프로시저 사용</a:t>
            </a:r>
            <a:endParaRPr lang="en-US" altLang="ko-KR" dirty="0" smtClean="0"/>
          </a:p>
          <a:p>
            <a:pPr lvl="2">
              <a:defRPr/>
            </a:pPr>
            <a:r>
              <a:rPr lang="ko-KR" altLang="en-US" dirty="0" smtClean="0"/>
              <a:t>만일 다른 연결이 있어 분리 작업이 불가능한 경우에는 </a:t>
            </a:r>
            <a:r>
              <a:rPr lang="en-US" altLang="ko-KR" dirty="0" smtClean="0"/>
              <a:t>SINGLE_USER </a:t>
            </a:r>
            <a:r>
              <a:rPr lang="ko-KR" altLang="en-US" dirty="0" smtClean="0"/>
              <a:t>모드로 변경 후 진행</a:t>
            </a:r>
            <a:r>
              <a:rPr lang="en-US" altLang="ko-KR" dirty="0" smtClean="0"/>
              <a:t>(Termination</a:t>
            </a:r>
            <a:r>
              <a:rPr lang="ko-KR" altLang="en-US" dirty="0" smtClean="0"/>
              <a:t>절 사용</a:t>
            </a:r>
            <a:r>
              <a:rPr lang="en-US" altLang="ko-KR" dirty="0" smtClean="0"/>
              <a:t>)</a:t>
            </a:r>
          </a:p>
          <a:p>
            <a:pPr lvl="3">
              <a:defRPr/>
            </a:pPr>
            <a:endParaRPr lang="en-US" altLang="ko-KR" dirty="0" smtClean="0"/>
          </a:p>
          <a:p>
            <a:pPr lvl="4">
              <a:defRPr/>
            </a:pPr>
            <a:endParaRPr lang="en-US" altLang="ko-KR" dirty="0" smtClean="0"/>
          </a:p>
          <a:p>
            <a:pPr lvl="1">
              <a:defRPr/>
            </a:pPr>
            <a:r>
              <a:rPr lang="en-US" altLang="ko-KR" dirty="0" smtClean="0"/>
              <a:t>Management Studio </a:t>
            </a:r>
            <a:r>
              <a:rPr lang="ko-KR" altLang="en-US" dirty="0" smtClean="0"/>
              <a:t>사용</a:t>
            </a:r>
            <a:endParaRPr lang="en-US" altLang="ko-KR" dirty="0" smtClean="0"/>
          </a:p>
        </p:txBody>
      </p:sp>
      <p:sp>
        <p:nvSpPr>
          <p:cNvPr id="5" name="AutoShape 5"/>
          <p:cNvSpPr>
            <a:spLocks noChangeArrowheads="1"/>
          </p:cNvSpPr>
          <p:nvPr/>
        </p:nvSpPr>
        <p:spPr bwMode="auto">
          <a:xfrm>
            <a:off x="552450" y="5181601"/>
            <a:ext cx="8010525" cy="590549"/>
          </a:xfrm>
          <a:prstGeom prst="roundRect">
            <a:avLst>
              <a:gd name="adj" fmla="val 31067"/>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EXEC </a:t>
            </a:r>
            <a:r>
              <a:rPr kumimoji="0" lang="en-US" altLang="ko-KR" b="1" dirty="0" err="1" smtClean="0">
                <a:solidFill>
                  <a:schemeClr val="bg1"/>
                </a:solidFill>
                <a:latin typeface="맑은 고딕" pitchFamily="50" charset="-127"/>
                <a:ea typeface="맑은 고딕" pitchFamily="50" charset="-127"/>
              </a:rPr>
              <a:t>sp_detach_db</a:t>
            </a:r>
            <a:r>
              <a:rPr kumimoji="0" lang="en-US" altLang="ko-KR" b="1" dirty="0" smtClean="0">
                <a:solidFill>
                  <a:schemeClr val="bg1"/>
                </a:solidFill>
                <a:latin typeface="맑은 고딕" pitchFamily="50" charset="-127"/>
                <a:ea typeface="맑은 고딕" pitchFamily="50" charset="-127"/>
              </a:rPr>
              <a:t> 'AdventureWorks', 'true'</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데이터베이스 분리와 연결</a:t>
            </a:r>
            <a:r>
              <a:rPr lang="en-US" altLang="ko-KR" dirty="0" smtClean="0"/>
              <a:t>(2/2)</a:t>
            </a:r>
          </a:p>
        </p:txBody>
      </p:sp>
      <p:sp>
        <p:nvSpPr>
          <p:cNvPr id="348163" name="Rectangle 3"/>
          <p:cNvSpPr>
            <a:spLocks noGrp="1" noChangeArrowheads="1"/>
          </p:cNvSpPr>
          <p:nvPr>
            <p:ph idx="1"/>
          </p:nvPr>
        </p:nvSpPr>
        <p:spPr/>
        <p:txBody>
          <a:bodyPr/>
          <a:lstStyle/>
          <a:p>
            <a:pPr>
              <a:defRPr/>
            </a:pPr>
            <a:r>
              <a:rPr lang="ko-KR" altLang="en-US" dirty="0" smtClean="0"/>
              <a:t>데이터베이스 연결</a:t>
            </a:r>
            <a:endParaRPr lang="en-US" altLang="ko-KR" dirty="0" smtClean="0"/>
          </a:p>
          <a:p>
            <a:pPr lvl="1">
              <a:defRPr/>
            </a:pPr>
            <a:r>
              <a:rPr lang="en-US" altLang="ko-KR" dirty="0" err="1" smtClean="0"/>
              <a:t>sp_attach_db</a:t>
            </a:r>
            <a:r>
              <a:rPr lang="en-US" altLang="ko-KR" dirty="0" smtClean="0"/>
              <a:t> </a:t>
            </a:r>
            <a:r>
              <a:rPr lang="ko-KR" altLang="en-US" dirty="0" smtClean="0"/>
              <a:t>저장프로시저 사용</a:t>
            </a:r>
            <a:endParaRPr lang="en-US" altLang="ko-KR" dirty="0" smtClean="0"/>
          </a:p>
          <a:p>
            <a:pPr lvl="2">
              <a:defRPr/>
            </a:pPr>
            <a:r>
              <a:rPr lang="en-US" altLang="ko-KR" dirty="0" smtClean="0"/>
              <a:t>16</a:t>
            </a:r>
            <a:r>
              <a:rPr lang="ko-KR" altLang="en-US" dirty="0" smtClean="0"/>
              <a:t>개의 파일만 지정 가능</a:t>
            </a:r>
            <a:endParaRPr lang="en-US" altLang="ko-KR" dirty="0" smtClean="0"/>
          </a:p>
          <a:p>
            <a:pPr lvl="2">
              <a:defRPr/>
            </a:pPr>
            <a:r>
              <a:rPr lang="ko-KR" altLang="en-US" dirty="0" smtClean="0"/>
              <a:t>대신 </a:t>
            </a:r>
            <a:r>
              <a:rPr lang="en-US" altLang="ko-KR" dirty="0" smtClean="0"/>
              <a:t>CREATE DATABASE </a:t>
            </a:r>
            <a:r>
              <a:rPr lang="ko-KR" altLang="en-US" dirty="0" smtClean="0"/>
              <a:t>문을 사용하도록 권장</a:t>
            </a:r>
            <a:endParaRPr lang="en-US" altLang="ko-KR" dirty="0" smtClean="0"/>
          </a:p>
          <a:p>
            <a:pPr lvl="1">
              <a:defRPr/>
            </a:pPr>
            <a:r>
              <a:rPr lang="en-US" altLang="ko-KR" dirty="0" smtClean="0"/>
              <a:t>CREATE DATABASE … FOR ATTACH</a:t>
            </a:r>
            <a:r>
              <a:rPr lang="ko-KR" altLang="en-US" dirty="0" smtClean="0"/>
              <a:t>문 사용</a:t>
            </a:r>
            <a:endParaRPr lang="en-US" altLang="ko-KR" dirty="0" smtClean="0"/>
          </a:p>
          <a:p>
            <a:pPr lvl="2">
              <a:buNone/>
              <a:defRPr/>
            </a:pPr>
            <a:r>
              <a:rPr lang="en-US" altLang="ko-KR" b="1" dirty="0" smtClean="0"/>
              <a:t> 	</a:t>
            </a:r>
          </a:p>
          <a:p>
            <a:pPr lvl="2">
              <a:buNone/>
              <a:defRPr/>
            </a:pPr>
            <a:endParaRPr lang="en-US" altLang="ko-KR" b="1" dirty="0" smtClean="0"/>
          </a:p>
          <a:p>
            <a:pPr lvl="2">
              <a:buNone/>
              <a:defRPr/>
            </a:pPr>
            <a:endParaRPr lang="en-US" altLang="ko-KR" b="1" dirty="0" smtClean="0"/>
          </a:p>
          <a:p>
            <a:pPr lvl="1">
              <a:defRPr/>
            </a:pPr>
            <a:endParaRPr lang="en-US" altLang="ko-KR" dirty="0" smtClean="0"/>
          </a:p>
          <a:p>
            <a:pPr lvl="1">
              <a:defRPr/>
            </a:pPr>
            <a:r>
              <a:rPr lang="en-US" altLang="ko-KR" dirty="0" smtClean="0"/>
              <a:t>Management Studio </a:t>
            </a:r>
            <a:r>
              <a:rPr lang="ko-KR" altLang="en-US" dirty="0" smtClean="0"/>
              <a:t>사용</a:t>
            </a:r>
            <a:endParaRPr lang="en-US" altLang="ko-KR" dirty="0" smtClean="0"/>
          </a:p>
        </p:txBody>
      </p:sp>
      <p:sp>
        <p:nvSpPr>
          <p:cNvPr id="5" name="AutoShape 5"/>
          <p:cNvSpPr>
            <a:spLocks noChangeArrowheads="1"/>
          </p:cNvSpPr>
          <p:nvPr/>
        </p:nvSpPr>
        <p:spPr bwMode="auto">
          <a:xfrm>
            <a:off x="523875" y="3429000"/>
            <a:ext cx="8010525" cy="1447800"/>
          </a:xfrm>
          <a:prstGeom prst="roundRect">
            <a:avLst>
              <a:gd name="adj" fmla="val 17909"/>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CREATE DATABASE </a:t>
            </a:r>
            <a:r>
              <a:rPr kumimoji="0" lang="en-US" altLang="ko-KR" b="1" dirty="0" err="1" smtClean="0">
                <a:solidFill>
                  <a:schemeClr val="bg1"/>
                </a:solidFill>
                <a:latin typeface="맑은 고딕" pitchFamily="50" charset="-127"/>
                <a:ea typeface="맑은 고딕" pitchFamily="50" charset="-127"/>
              </a:rPr>
              <a:t>database_name</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ON &lt;</a:t>
            </a:r>
            <a:r>
              <a:rPr kumimoji="0" lang="en-US" altLang="ko-KR" b="1" dirty="0" err="1" smtClean="0">
                <a:solidFill>
                  <a:schemeClr val="bg1"/>
                </a:solidFill>
                <a:latin typeface="맑은 고딕" pitchFamily="50" charset="-127"/>
                <a:ea typeface="맑은 고딕" pitchFamily="50" charset="-127"/>
              </a:rPr>
              <a:t>filespec</a:t>
            </a:r>
            <a:r>
              <a:rPr kumimoji="0" lang="en-US" altLang="ko-KR" b="1" dirty="0" smtClean="0">
                <a:solidFill>
                  <a:schemeClr val="bg1"/>
                </a:solidFill>
                <a:latin typeface="맑은 고딕" pitchFamily="50" charset="-127"/>
                <a:ea typeface="맑은 고딕" pitchFamily="50" charset="-127"/>
              </a:rPr>
              <a:t>&gt; [,…n]</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a:t>
            </a:r>
            <a:r>
              <a:rPr kumimoji="0" lang="en-US" altLang="ko-KR" b="1" smtClean="0">
                <a:solidFill>
                  <a:schemeClr val="bg1"/>
                </a:solidFill>
                <a:latin typeface="맑은 고딕" pitchFamily="50" charset="-127"/>
                <a:ea typeface="맑은 고딕" pitchFamily="50" charset="-127"/>
              </a:rPr>
              <a:t>FOR { ATTACH </a:t>
            </a:r>
            <a:r>
              <a:rPr kumimoji="0" lang="en-US" altLang="ko-KR" b="1" dirty="0" smtClean="0">
                <a:solidFill>
                  <a:schemeClr val="bg1"/>
                </a:solidFill>
                <a:latin typeface="맑은 고딕" pitchFamily="50" charset="-127"/>
                <a:ea typeface="맑은 고딕" pitchFamily="50" charset="-127"/>
              </a:rPr>
              <a:t>| ATTACH_REBUILD_LOG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ea typeface="+mn-ea"/>
                <a:cs typeface="+mn-cs"/>
              </a:rPr>
              <a:t>DEMO</a:t>
            </a:r>
          </a:p>
          <a:p>
            <a:pPr marL="342900" indent="-342900" algn="ctr" defTabSz="914400" eaLnBrk="0" latinLnBrk="0" hangingPunct="0">
              <a:spcBef>
                <a:spcPct val="20000"/>
              </a:spcBef>
              <a:defRPr/>
            </a:pPr>
            <a:r>
              <a:rPr kumimoji="0" lang="ko-KR" altLang="en-US" sz="28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데이터베이스 </a:t>
            </a: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속성</a:t>
            </a:r>
            <a:r>
              <a:rPr kumimoji="0" lang="en-US" altLang="ko-KR"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 </a:t>
            </a: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변경 </a:t>
            </a:r>
            <a:r>
              <a:rPr kumimoji="0" lang="en-US" altLang="ko-KR"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 </a:t>
            </a: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분리와 연결</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pic>
        <p:nvPicPr>
          <p:cNvPr id="3" name="Picture 3"/>
          <p:cNvPicPr>
            <a:picLocks noChangeAspect="1" noChangeArrowheads="1"/>
          </p:cNvPicPr>
          <p:nvPr/>
        </p:nvPicPr>
        <p:blipFill>
          <a:blip r:embed="rId2"/>
          <a:srcRect/>
          <a:stretch>
            <a:fillRect/>
          </a:stretch>
        </p:blipFill>
        <p:spPr bwMode="auto">
          <a:xfrm>
            <a:off x="145145" y="4760686"/>
            <a:ext cx="2274102" cy="13426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pPr>
              <a:defRPr/>
            </a:pPr>
            <a:r>
              <a:rPr lang="en-US" altLang="ko-KR" dirty="0" smtClean="0">
                <a:solidFill>
                  <a:schemeClr val="bg1"/>
                </a:solidFill>
              </a:rPr>
              <a:t>Session</a:t>
            </a:r>
            <a:r>
              <a:rPr lang="en-US" altLang="ko-KR" sz="8800" dirty="0" smtClean="0">
                <a:solidFill>
                  <a:schemeClr val="bg1"/>
                </a:solidFill>
              </a:rPr>
              <a:t/>
            </a:r>
            <a:br>
              <a:rPr lang="en-US" altLang="ko-KR" sz="8800" dirty="0" smtClean="0">
                <a:solidFill>
                  <a:schemeClr val="bg1"/>
                </a:solidFill>
              </a:rPr>
            </a:br>
            <a:r>
              <a:rPr lang="en-US" altLang="ko-KR" sz="8800" dirty="0" smtClean="0">
                <a:solidFill>
                  <a:schemeClr val="bg1"/>
                </a:solidFill>
              </a:rPr>
              <a:t>3</a:t>
            </a:r>
            <a:r>
              <a:rPr lang="en-US" altLang="ko-KR" dirty="0" smtClean="0"/>
              <a:t/>
            </a:r>
            <a:br>
              <a:rPr lang="en-US" altLang="ko-KR" dirty="0" smtClean="0"/>
            </a:br>
            <a:r>
              <a:rPr lang="ko-KR" altLang="en-US" dirty="0" smtClean="0"/>
              <a:t> 장애 발생 시 데이터베이스 복구</a:t>
            </a:r>
            <a:endParaRPr lang="ko-KR" altLang="en-US" dirty="0"/>
          </a:p>
        </p:txBody>
      </p:sp>
      <p:sp>
        <p:nvSpPr>
          <p:cNvPr id="54275" name="타원 6"/>
          <p:cNvSpPr>
            <a:spLocks noChangeArrowheads="1"/>
          </p:cNvSpPr>
          <p:nvPr/>
        </p:nvSpPr>
        <p:spPr bwMode="auto">
          <a:xfrm>
            <a:off x="3924300" y="2238375"/>
            <a:ext cx="1260475" cy="1260475"/>
          </a:xfrm>
          <a:prstGeom prst="ellipse">
            <a:avLst/>
          </a:prstGeom>
          <a:noFill/>
          <a:ln w="76200" algn="ctr">
            <a:solidFill>
              <a:schemeClr val="bg1"/>
            </a:solidFill>
            <a:round/>
            <a:headEnd/>
            <a:tailEnd/>
          </a:ln>
          <a:effectLst>
            <a:outerShdw blurRad="50800" dist="38100" dir="2700000" algn="tl" rotWithShape="0">
              <a:prstClr val="black">
                <a:alpha val="40000"/>
              </a:prstClr>
            </a:outerShdw>
            <a:reflection blurRad="6350" stA="52000" endA="300" endPos="35000" dir="5400000" sy="-100000" algn="bl" rotWithShape="0"/>
          </a:effectLst>
        </p:spPr>
        <p:txBody>
          <a:bodyPr wrap="none" anchor="ctr">
            <a:spAutoFit/>
          </a:bodyPr>
          <a:lstStyle/>
          <a:p>
            <a:pPr defTabSz="914400" latinLnBrk="0"/>
            <a:endParaRPr kumimoji="0" lang="ko-KR" altLang="en-US" dirty="0">
              <a:latin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0" fill="hold"/>
                                        <p:tgtEl>
                                          <p:spTgt spid="54275"/>
                                        </p:tgtEl>
                                        <p:attrNameLst>
                                          <p:attrName>ppt_w</p:attrName>
                                        </p:attrNameLst>
                                      </p:cBhvr>
                                      <p:tavLst>
                                        <p:tav tm="0" fmla="#ppt_w*sin(2.5*pi*$)">
                                          <p:val>
                                            <p:fltVal val="0"/>
                                          </p:val>
                                        </p:tav>
                                        <p:tav tm="100000">
                                          <p:val>
                                            <p:fltVal val="1"/>
                                          </p:val>
                                        </p:tav>
                                      </p:tavLst>
                                    </p:anim>
                                    <p:anim calcmode="lin" valueType="num">
                                      <p:cBhvr>
                                        <p:cTn id="8" dur="5000" fill="hold"/>
                                        <p:tgtEl>
                                          <p:spTgt spid="542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sym typeface="Wingdings 2"/>
              </a:rPr>
              <a:t>▣ </a:t>
            </a:r>
            <a:r>
              <a:rPr lang="ko-KR" altLang="en-US" dirty="0" smtClean="0"/>
              <a:t>다룰 내용</a:t>
            </a:r>
            <a:endParaRPr lang="en-US" altLang="en-US" dirty="0" smtClean="0"/>
          </a:p>
        </p:txBody>
      </p:sp>
      <p:sp>
        <p:nvSpPr>
          <p:cNvPr id="348163" name="Rectangle 3"/>
          <p:cNvSpPr>
            <a:spLocks noGrp="1" noChangeArrowheads="1"/>
          </p:cNvSpPr>
          <p:nvPr>
            <p:ph idx="1"/>
          </p:nvPr>
        </p:nvSpPr>
        <p:spPr/>
        <p:txBody>
          <a:bodyPr/>
          <a:lstStyle/>
          <a:p>
            <a:pPr>
              <a:defRPr/>
            </a:pPr>
            <a:r>
              <a:rPr lang="ko-KR" altLang="en-US" dirty="0" smtClean="0"/>
              <a:t>로그 백업의 중요성 </a:t>
            </a:r>
            <a:endParaRPr lang="en-US" altLang="ko-KR" dirty="0" smtClean="0"/>
          </a:p>
          <a:p>
            <a:pPr>
              <a:defRPr/>
            </a:pPr>
            <a:r>
              <a:rPr lang="ko-KR" altLang="en-US" dirty="0" smtClean="0"/>
              <a:t>특정 시점으로 데이터베이스 복원하기</a:t>
            </a:r>
            <a:endParaRPr lang="en-US" altLang="ko-KR" dirty="0" smtClean="0"/>
          </a:p>
          <a:p>
            <a:pPr>
              <a:defRPr/>
            </a:pPr>
            <a:r>
              <a:rPr lang="ko-KR" altLang="en-US" dirty="0" smtClean="0"/>
              <a:t>파일 그룹과 데이터베이스 복원 </a:t>
            </a:r>
            <a:endParaRPr lang="en-US" altLang="ko-KR" dirty="0" smtClean="0"/>
          </a:p>
          <a:p>
            <a:pPr>
              <a:defRPr/>
            </a:pPr>
            <a:r>
              <a:rPr lang="ko-KR" altLang="en-US" dirty="0" smtClean="0"/>
              <a:t>데이터 파일 손상 시 최선의 복구</a:t>
            </a:r>
            <a:endParaRPr lang="en-US" altLang="ko-KR" dirty="0" smtClean="0"/>
          </a:p>
          <a:p>
            <a:pPr>
              <a:defRPr/>
            </a:pPr>
            <a:r>
              <a:rPr lang="ko-KR" altLang="en-US" dirty="0" smtClean="0"/>
              <a:t>로그</a:t>
            </a:r>
            <a:r>
              <a:rPr lang="en-US" altLang="ko-KR" dirty="0" smtClean="0"/>
              <a:t> </a:t>
            </a:r>
            <a:r>
              <a:rPr lang="ko-KR" altLang="en-US" dirty="0" smtClean="0"/>
              <a:t>파일 손상 시 </a:t>
            </a:r>
            <a:r>
              <a:rPr lang="en-US" altLang="ko-KR" dirty="0" smtClean="0"/>
              <a:t>Emergency </a:t>
            </a:r>
            <a:r>
              <a:rPr lang="ko-KR" altLang="en-US" dirty="0" smtClean="0"/>
              <a:t>모드 활용</a:t>
            </a:r>
            <a:endParaRPr lang="en-US" altLang="ko-KR" dirty="0" smtClean="0"/>
          </a:p>
          <a:p>
            <a:pPr>
              <a:defRPr/>
            </a:pPr>
            <a:r>
              <a:rPr lang="ko-KR" altLang="en-US" dirty="0" smtClean="0"/>
              <a:t>온라인 복원 작업을 통한 다운타임 최소화</a:t>
            </a:r>
            <a:endParaRPr lang="en-US" altLang="ko-KR" dirty="0" smtClean="0"/>
          </a:p>
          <a:p>
            <a:pPr>
              <a:defRPr/>
            </a:pPr>
            <a:r>
              <a:rPr lang="ko-KR" altLang="en-US" dirty="0" err="1" smtClean="0"/>
              <a:t>증분</a:t>
            </a:r>
            <a:r>
              <a:rPr lang="ko-KR" altLang="en-US" dirty="0" smtClean="0"/>
              <a:t> 복원을 사용한 효율적인 복원 방법</a:t>
            </a:r>
            <a:endParaRPr lang="en-US" altLang="ko-KR" dirty="0" smtClean="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로그 백업의 중요성</a:t>
            </a:r>
            <a:r>
              <a:rPr lang="en-US" altLang="ko-KR" dirty="0" smtClean="0"/>
              <a:t>(1/2)</a:t>
            </a:r>
            <a:endParaRPr lang="en-US" altLang="en-US" dirty="0" smtClean="0"/>
          </a:p>
        </p:txBody>
      </p:sp>
      <p:sp>
        <p:nvSpPr>
          <p:cNvPr id="348163" name="Rectangle 3"/>
          <p:cNvSpPr>
            <a:spLocks noGrp="1" noChangeArrowheads="1"/>
          </p:cNvSpPr>
          <p:nvPr>
            <p:ph idx="1"/>
          </p:nvPr>
        </p:nvSpPr>
        <p:spPr/>
        <p:txBody>
          <a:bodyPr/>
          <a:lstStyle/>
          <a:p>
            <a:r>
              <a:rPr lang="ko-KR" altLang="en-US" dirty="0" smtClean="0"/>
              <a:t>데이터베이스 복구 모델</a:t>
            </a:r>
            <a:endParaRPr lang="en-US" altLang="ko-KR" dirty="0" smtClean="0"/>
          </a:p>
          <a:p>
            <a:pPr lvl="1"/>
            <a:r>
              <a:rPr lang="ko-KR" altLang="en-US" dirty="0" smtClean="0"/>
              <a:t>전체</a:t>
            </a:r>
            <a:r>
              <a:rPr lang="en-US" altLang="ko-KR" dirty="0" smtClean="0"/>
              <a:t>(FULL)</a:t>
            </a:r>
          </a:p>
          <a:p>
            <a:pPr lvl="2"/>
            <a:r>
              <a:rPr lang="ko-KR" altLang="en-US" dirty="0" smtClean="0"/>
              <a:t>모든 데이터 행에 대한 변경 내용이 로그에 기록됨</a:t>
            </a:r>
            <a:endParaRPr lang="en-US" altLang="ko-KR" dirty="0" smtClean="0"/>
          </a:p>
          <a:p>
            <a:pPr lvl="2"/>
            <a:r>
              <a:rPr lang="ko-KR" altLang="en-US" dirty="0" smtClean="0"/>
              <a:t>장애 발생 시점까지</a:t>
            </a:r>
            <a:r>
              <a:rPr lang="en-US" altLang="ko-KR" dirty="0" smtClean="0"/>
              <a:t> </a:t>
            </a:r>
            <a:r>
              <a:rPr lang="ko-KR" altLang="en-US" dirty="0" smtClean="0"/>
              <a:t>또는</a:t>
            </a:r>
            <a:r>
              <a:rPr lang="en-US" altLang="ko-KR" dirty="0" smtClean="0"/>
              <a:t> </a:t>
            </a:r>
            <a:r>
              <a:rPr lang="ko-KR" altLang="en-US" dirty="0" smtClean="0"/>
              <a:t>특정 시점의 복원이 가능함</a:t>
            </a:r>
            <a:endParaRPr lang="en-US" altLang="ko-KR" dirty="0" smtClean="0"/>
          </a:p>
          <a:p>
            <a:pPr lvl="2"/>
            <a:r>
              <a:rPr lang="ko-KR" altLang="en-US" dirty="0" smtClean="0"/>
              <a:t>로그 파일 사이즈가 상당히 커질 수 있음</a:t>
            </a:r>
            <a:endParaRPr lang="en-US" altLang="ko-KR" dirty="0" smtClean="0"/>
          </a:p>
          <a:p>
            <a:pPr lvl="2"/>
            <a:r>
              <a:rPr lang="ko-KR" altLang="en-US" dirty="0" smtClean="0"/>
              <a:t>정기적인 로그 백업을 통해 로그가 꽉 차지 않도록 해야 함</a:t>
            </a:r>
            <a:endParaRPr lang="en-US" altLang="ko-KR" dirty="0" smtClean="0"/>
          </a:p>
          <a:p>
            <a:pPr lvl="1"/>
            <a:r>
              <a:rPr lang="ko-KR" altLang="en-US" dirty="0" smtClean="0"/>
              <a:t>대량로그</a:t>
            </a:r>
            <a:r>
              <a:rPr lang="en-US" altLang="ko-KR" dirty="0" smtClean="0"/>
              <a:t>(BULK_LOGGED)</a:t>
            </a:r>
          </a:p>
          <a:p>
            <a:pPr lvl="2"/>
            <a:r>
              <a:rPr lang="ko-KR" altLang="en-US" dirty="0" smtClean="0"/>
              <a:t>대량 </a:t>
            </a:r>
            <a:r>
              <a:rPr lang="en-US" altLang="ko-KR" dirty="0" smtClean="0"/>
              <a:t>INSERT </a:t>
            </a:r>
            <a:r>
              <a:rPr lang="ko-KR" altLang="en-US" dirty="0" smtClean="0"/>
              <a:t>작업에 대한 로그 기록을 최소화 함</a:t>
            </a:r>
            <a:endParaRPr lang="en-US" altLang="ko-KR" dirty="0" smtClean="0"/>
          </a:p>
          <a:p>
            <a:pPr lvl="1"/>
            <a:r>
              <a:rPr lang="ko-KR" altLang="en-US" dirty="0" smtClean="0"/>
              <a:t>단순</a:t>
            </a:r>
            <a:r>
              <a:rPr lang="en-US" altLang="ko-KR" dirty="0" smtClean="0"/>
              <a:t>(SIMPLE)</a:t>
            </a:r>
          </a:p>
          <a:p>
            <a:pPr lvl="2"/>
            <a:r>
              <a:rPr lang="ko-KR" altLang="en-US" dirty="0" smtClean="0"/>
              <a:t>가장 단순한 백업과 복원 전략이 가능하게 함</a:t>
            </a:r>
            <a:endParaRPr lang="en-US" altLang="ko-KR" dirty="0" smtClean="0"/>
          </a:p>
          <a:p>
            <a:pPr lvl="2"/>
            <a:r>
              <a:rPr lang="en-US" altLang="ko-KR" dirty="0" smtClean="0"/>
              <a:t>Checkpoint </a:t>
            </a:r>
            <a:r>
              <a:rPr lang="ko-KR" altLang="en-US" dirty="0" smtClean="0"/>
              <a:t>발생 시 트랜잭션 로그가 지워짐</a:t>
            </a:r>
            <a:endParaRPr lang="en-US" altLang="ko-KR" dirty="0" smtClean="0"/>
          </a:p>
          <a:p>
            <a:pPr lvl="2"/>
            <a:r>
              <a:rPr lang="ko-KR" altLang="en-US" dirty="0" smtClean="0"/>
              <a:t>로그 백업을 수행 할 수 없음</a:t>
            </a:r>
            <a:endParaRPr lang="en-US" altLang="ko-KR" dirty="0" smtClean="0"/>
          </a:p>
          <a:p>
            <a:pPr lvl="2"/>
            <a:r>
              <a:rPr lang="ko-KR" altLang="en-US" dirty="0" smtClean="0"/>
              <a:t>테스트용</a:t>
            </a:r>
            <a:r>
              <a:rPr lang="en-US" altLang="ko-KR" dirty="0" smtClean="0"/>
              <a:t>,</a:t>
            </a:r>
            <a:r>
              <a:rPr lang="ko-KR" altLang="en-US" dirty="0" smtClean="0"/>
              <a:t> 개발용 또는 읽기 전용 데이터베이스에 사용 권장</a:t>
            </a:r>
            <a:endParaRPr lang="en-US" altLang="ko-KR" dirty="0" smtClean="0"/>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로그 백업의 중요성</a:t>
            </a:r>
            <a:r>
              <a:rPr lang="en-US" altLang="ko-KR" dirty="0" smtClean="0"/>
              <a:t>(2/2)</a:t>
            </a:r>
            <a:endParaRPr lang="en-US" altLang="en-US" dirty="0" smtClean="0"/>
          </a:p>
        </p:txBody>
      </p:sp>
      <p:sp>
        <p:nvSpPr>
          <p:cNvPr id="348163" name="Rectangle 3"/>
          <p:cNvSpPr>
            <a:spLocks noGrp="1" noChangeArrowheads="1"/>
          </p:cNvSpPr>
          <p:nvPr>
            <p:ph idx="1"/>
          </p:nvPr>
        </p:nvSpPr>
        <p:spPr/>
        <p:txBody>
          <a:bodyPr/>
          <a:lstStyle/>
          <a:p>
            <a:r>
              <a:rPr lang="ko-KR" altLang="en-US" dirty="0" smtClean="0"/>
              <a:t>로그 백업은 모든 변경에 대한 순차적인 기록을 포함함으로 특정 시점으로 복원을 할 수 있게 해줌</a:t>
            </a:r>
            <a:endParaRPr lang="en-US" altLang="ko-KR" dirty="0" smtClean="0"/>
          </a:p>
          <a:p>
            <a:r>
              <a:rPr lang="ko-KR" altLang="en-US" dirty="0" smtClean="0"/>
              <a:t>데이터베이스와 관련된 미디어가 손상되었다 해도 로그 파일 자체에 손상이 없다면 로그 백업 가능 </a:t>
            </a:r>
            <a:r>
              <a:rPr lang="en-US" altLang="ko-KR" dirty="0" smtClean="0"/>
              <a:t>(</a:t>
            </a:r>
            <a:r>
              <a:rPr lang="ko-KR" altLang="en-US" dirty="0" smtClean="0"/>
              <a:t>로그를 다른 물리적 위치에 두는 이유 중 하나</a:t>
            </a:r>
            <a:r>
              <a:rPr lang="en-US" altLang="ko-KR" dirty="0" smtClean="0"/>
              <a:t>)</a:t>
            </a:r>
          </a:p>
          <a:p>
            <a:r>
              <a:rPr lang="ko-KR" altLang="en-US" dirty="0" smtClean="0"/>
              <a:t>데이터베이스에 손상이 생긴 후 수행되는 최종 로그 백업</a:t>
            </a:r>
            <a:r>
              <a:rPr lang="en-US" altLang="ko-KR" dirty="0" smtClean="0"/>
              <a:t>(Tail of the log)</a:t>
            </a:r>
            <a:r>
              <a:rPr lang="ko-KR" altLang="en-US" dirty="0" smtClean="0"/>
              <a:t>은 </a:t>
            </a:r>
            <a:r>
              <a:rPr lang="en-US" altLang="ko-KR" dirty="0" smtClean="0"/>
              <a:t>BACKUP LOG </a:t>
            </a:r>
            <a:r>
              <a:rPr lang="ko-KR" altLang="en-US" dirty="0" smtClean="0"/>
              <a:t>문 수행 시 </a:t>
            </a:r>
            <a:r>
              <a:rPr lang="en-US" altLang="ko-KR" dirty="0" smtClean="0"/>
              <a:t>WITH NO_TRUNCATE </a:t>
            </a:r>
            <a:r>
              <a:rPr lang="ko-KR" altLang="en-US" dirty="0" smtClean="0"/>
              <a:t>옵션을 필히 지정해야 함</a:t>
            </a:r>
            <a:endParaRPr lang="en-US" altLang="ko-KR" dirty="0" smtClean="0"/>
          </a:p>
        </p:txBody>
      </p:sp>
      <p:sp>
        <p:nvSpPr>
          <p:cNvPr id="4" name="AutoShape 5"/>
          <p:cNvSpPr>
            <a:spLocks noChangeArrowheads="1"/>
          </p:cNvSpPr>
          <p:nvPr/>
        </p:nvSpPr>
        <p:spPr bwMode="auto">
          <a:xfrm>
            <a:off x="523875" y="4914899"/>
            <a:ext cx="8010525" cy="1422401"/>
          </a:xfrm>
          <a:prstGeom prst="roundRect">
            <a:avLst>
              <a:gd name="adj" fmla="val 17909"/>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BACKUP LOG </a:t>
            </a:r>
            <a:r>
              <a:rPr kumimoji="0" lang="en-US" altLang="ko-KR" b="1" dirty="0" err="1" smtClean="0">
                <a:solidFill>
                  <a:schemeClr val="bg1"/>
                </a:solidFill>
                <a:latin typeface="맑은 고딕" pitchFamily="50" charset="-127"/>
                <a:ea typeface="맑은 고딕" pitchFamily="50" charset="-127"/>
              </a:rPr>
              <a:t>MyDB</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TO DISK = 'C:\Backup\MyDB_TailLog.bak' </a:t>
            </a:r>
            <a:endParaRPr kumimoji="0" lang="ko-KR" altLang="en-US"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ko-KR" altLang="en-US" b="1" dirty="0" smtClean="0">
                <a:solidFill>
                  <a:schemeClr val="bg1"/>
                </a:solidFill>
                <a:latin typeface="맑은 고딕" pitchFamily="50" charset="-127"/>
                <a:ea typeface="맑은 고딕" pitchFamily="50" charset="-127"/>
              </a:rPr>
              <a:t>    </a:t>
            </a:r>
            <a:r>
              <a:rPr kumimoji="0" lang="en-US" altLang="ko-KR" b="1" dirty="0" smtClean="0">
                <a:solidFill>
                  <a:schemeClr val="bg1"/>
                </a:solidFill>
                <a:latin typeface="맑은 고딕" pitchFamily="50" charset="-127"/>
                <a:ea typeface="맑은 고딕" pitchFamily="50" charset="-127"/>
              </a:rPr>
              <a:t>WITH NO_TRUNCATE, NORECOVERY</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sym typeface="Wingdings 2"/>
              </a:rPr>
              <a:t>▣ </a:t>
            </a:r>
            <a:r>
              <a:rPr lang="ko-KR" altLang="en-US" dirty="0" smtClean="0"/>
              <a:t>다룰 내용</a:t>
            </a:r>
            <a:endParaRPr lang="en-US" altLang="en-US" dirty="0" smtClean="0"/>
          </a:p>
        </p:txBody>
      </p:sp>
      <p:sp>
        <p:nvSpPr>
          <p:cNvPr id="348163" name="Rectangle 3"/>
          <p:cNvSpPr>
            <a:spLocks noGrp="1" noChangeArrowheads="1"/>
          </p:cNvSpPr>
          <p:nvPr>
            <p:ph idx="1"/>
          </p:nvPr>
        </p:nvSpPr>
        <p:spPr/>
        <p:txBody>
          <a:bodyPr/>
          <a:lstStyle/>
          <a:p>
            <a:pPr>
              <a:defRPr/>
            </a:pPr>
            <a:r>
              <a:rPr lang="ko-KR" altLang="en-US" dirty="0" smtClean="0"/>
              <a:t>데이터베이스 생성 원리</a:t>
            </a:r>
            <a:endParaRPr lang="en-US" altLang="ko-KR" dirty="0" smtClean="0"/>
          </a:p>
          <a:p>
            <a:pPr>
              <a:defRPr/>
            </a:pPr>
            <a:r>
              <a:rPr lang="ko-KR" altLang="en-US" dirty="0" smtClean="0"/>
              <a:t>시스템 데이터베이스</a:t>
            </a:r>
            <a:endParaRPr lang="en-US" altLang="ko-KR" dirty="0" smtClean="0"/>
          </a:p>
          <a:p>
            <a:pPr>
              <a:defRPr/>
            </a:pPr>
            <a:r>
              <a:rPr lang="ko-KR" altLang="en-US" dirty="0" smtClean="0"/>
              <a:t>파일과 파일 그룹에 대한 이해</a:t>
            </a:r>
            <a:endParaRPr lang="en-US" altLang="ko-KR" dirty="0" smtClean="0"/>
          </a:p>
          <a:p>
            <a:pPr>
              <a:defRPr/>
            </a:pPr>
            <a:r>
              <a:rPr lang="ko-KR" altLang="en-US" dirty="0" smtClean="0"/>
              <a:t>파일 그룹 사용 목적</a:t>
            </a:r>
            <a:endParaRPr lang="en-US" dirty="0" smtClean="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rPr>
              <a:t>DEMO</a:t>
            </a:r>
          </a:p>
          <a:p>
            <a:pPr marL="342900" indent="-342900" algn="ctr" defTabSz="914400" eaLnBrk="0" latinLnBrk="0" hangingPunct="0">
              <a:spcBef>
                <a:spcPct val="20000"/>
              </a:spcBef>
              <a:defRPr/>
            </a:pP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로그 꼬리 백업을 사용한 완벽한 복원</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pic>
        <p:nvPicPr>
          <p:cNvPr id="3" name="Picture 3"/>
          <p:cNvPicPr>
            <a:picLocks noChangeAspect="1" noChangeArrowheads="1"/>
          </p:cNvPicPr>
          <p:nvPr/>
        </p:nvPicPr>
        <p:blipFill>
          <a:blip r:embed="rId2"/>
          <a:srcRect/>
          <a:stretch>
            <a:fillRect/>
          </a:stretch>
        </p:blipFill>
        <p:spPr bwMode="auto">
          <a:xfrm>
            <a:off x="145145" y="4760686"/>
            <a:ext cx="2274102" cy="13426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특정 시점으로 데이터베이스 복원하기</a:t>
            </a:r>
            <a:endParaRPr lang="en-US" altLang="ko-KR" dirty="0" smtClean="0"/>
          </a:p>
        </p:txBody>
      </p:sp>
      <p:sp>
        <p:nvSpPr>
          <p:cNvPr id="348163" name="Rectangle 3"/>
          <p:cNvSpPr>
            <a:spLocks noGrp="1" noChangeArrowheads="1"/>
          </p:cNvSpPr>
          <p:nvPr>
            <p:ph idx="1"/>
          </p:nvPr>
        </p:nvSpPr>
        <p:spPr/>
        <p:txBody>
          <a:bodyPr/>
          <a:lstStyle/>
          <a:p>
            <a:pPr>
              <a:defRPr/>
            </a:pPr>
            <a:r>
              <a:rPr lang="ko-KR" altLang="en-US" dirty="0" smtClean="0"/>
              <a:t>트랜잭션 로그 백업을 사용하여 특정 시점으로 복원</a:t>
            </a:r>
            <a:endParaRPr lang="en-US" altLang="ko-KR" dirty="0" smtClean="0"/>
          </a:p>
          <a:p>
            <a:pPr>
              <a:defRPr/>
            </a:pPr>
            <a:r>
              <a:rPr lang="ko-KR" altLang="en-US" dirty="0" smtClean="0"/>
              <a:t>잘못 처리된 </a:t>
            </a:r>
            <a:r>
              <a:rPr lang="en-US" altLang="ko-KR" dirty="0" smtClean="0"/>
              <a:t>T-SQL</a:t>
            </a:r>
            <a:r>
              <a:rPr lang="ko-KR" altLang="en-US" dirty="0" smtClean="0"/>
              <a:t>문에 의해 손상된 데이터 복원 </a:t>
            </a:r>
            <a:endParaRPr lang="en-US" altLang="ko-KR" dirty="0" smtClean="0"/>
          </a:p>
          <a:p>
            <a:pPr>
              <a:defRPr/>
            </a:pPr>
            <a:r>
              <a:rPr lang="ko-KR" altLang="en-US" dirty="0" smtClean="0"/>
              <a:t>일부 테이블의 복원의 경우는 다른 데이터베이스로 복원 후 해당 테이블의 데이터 복원함</a:t>
            </a:r>
            <a:endParaRPr lang="en-US" altLang="ko-KR" dirty="0" smtClean="0"/>
          </a:p>
          <a:p>
            <a:pPr>
              <a:defRPr/>
            </a:pPr>
            <a:r>
              <a:rPr lang="en-US" altLang="ko-KR" dirty="0" smtClean="0"/>
              <a:t>RESTORE LOG</a:t>
            </a:r>
            <a:r>
              <a:rPr lang="ko-KR" altLang="en-US" dirty="0" smtClean="0"/>
              <a:t>문에 </a:t>
            </a:r>
            <a:r>
              <a:rPr lang="en-US" altLang="ko-KR" dirty="0" smtClean="0"/>
              <a:t>STOPAT </a:t>
            </a:r>
            <a:r>
              <a:rPr lang="ko-KR" altLang="en-US" dirty="0" smtClean="0"/>
              <a:t>절을 사용하거나 또는 </a:t>
            </a:r>
            <a:r>
              <a:rPr lang="en-US" altLang="ko-KR" dirty="0" smtClean="0"/>
              <a:t>Management Studio</a:t>
            </a:r>
            <a:r>
              <a:rPr lang="ko-KR" altLang="en-US" dirty="0" smtClean="0"/>
              <a:t>를</a:t>
            </a:r>
            <a:r>
              <a:rPr lang="en-US" altLang="ko-KR" dirty="0" smtClean="0"/>
              <a:t> </a:t>
            </a:r>
            <a:r>
              <a:rPr lang="ko-KR" altLang="en-US" dirty="0" smtClean="0"/>
              <a:t>사용하여 수행 가능</a:t>
            </a:r>
            <a:endParaRPr lang="en-US" altLang="ko-KR" dirty="0" smtClean="0"/>
          </a:p>
        </p:txBody>
      </p:sp>
      <p:sp>
        <p:nvSpPr>
          <p:cNvPr id="4" name="AutoShape 5"/>
          <p:cNvSpPr>
            <a:spLocks noChangeArrowheads="1"/>
          </p:cNvSpPr>
          <p:nvPr/>
        </p:nvSpPr>
        <p:spPr bwMode="auto">
          <a:xfrm>
            <a:off x="533400" y="4238624"/>
            <a:ext cx="8010525" cy="1533525"/>
          </a:xfrm>
          <a:prstGeom prst="roundRect">
            <a:avLst>
              <a:gd name="adj" fmla="val 17909"/>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RESTORE LOG MyDB2</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FROM DISK = 'C:\Backup\MyDB_TailLog.bak'</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WITH RECOVERY, STOPAT = '2008-06-30 19:04:00'</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rPr>
              <a:t>DEMO</a:t>
            </a:r>
          </a:p>
          <a:p>
            <a:pPr marL="342900" indent="-342900" algn="ctr" defTabSz="914400" eaLnBrk="0" latinLnBrk="0" hangingPunct="0">
              <a:spcBef>
                <a:spcPct val="20000"/>
              </a:spcBef>
              <a:defRPr/>
            </a:pP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특정 시점으로 데이터베이스 복원</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pic>
        <p:nvPicPr>
          <p:cNvPr id="4" name="Picture 3"/>
          <p:cNvPicPr>
            <a:picLocks noChangeAspect="1" noChangeArrowheads="1"/>
          </p:cNvPicPr>
          <p:nvPr/>
        </p:nvPicPr>
        <p:blipFill>
          <a:blip r:embed="rId2"/>
          <a:srcRect/>
          <a:stretch>
            <a:fillRect/>
          </a:stretch>
        </p:blipFill>
        <p:spPr bwMode="auto">
          <a:xfrm>
            <a:off x="145145" y="4760686"/>
            <a:ext cx="2274102" cy="13426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파일 그룹과 데이터베이스 복원</a:t>
            </a:r>
            <a:r>
              <a:rPr lang="en-US" altLang="ko-KR" dirty="0" smtClean="0"/>
              <a:t>(1/4)</a:t>
            </a:r>
          </a:p>
        </p:txBody>
      </p:sp>
      <p:sp>
        <p:nvSpPr>
          <p:cNvPr id="348163" name="Rectangle 3"/>
          <p:cNvSpPr>
            <a:spLocks noGrp="1" noChangeArrowheads="1"/>
          </p:cNvSpPr>
          <p:nvPr>
            <p:ph idx="1"/>
          </p:nvPr>
        </p:nvSpPr>
        <p:spPr/>
        <p:txBody>
          <a:bodyPr/>
          <a:lstStyle/>
          <a:p>
            <a:pPr>
              <a:defRPr/>
            </a:pPr>
            <a:r>
              <a:rPr lang="ko-KR" altLang="en-US" dirty="0" smtClean="0"/>
              <a:t>데이터 파일이 손상되면 손상된 데이터 파일을 포함하는 파일 그룹에 속한 개체 액세스 불가</a:t>
            </a:r>
            <a:endParaRPr lang="en-US" altLang="ko-KR" dirty="0" smtClean="0"/>
          </a:p>
          <a:p>
            <a:pPr>
              <a:defRPr/>
            </a:pPr>
            <a:r>
              <a:rPr lang="ko-KR" altLang="en-US" dirty="0" smtClean="0"/>
              <a:t>파일 그룹이 </a:t>
            </a:r>
            <a:r>
              <a:rPr lang="en-US" altLang="ko-KR" dirty="0" smtClean="0"/>
              <a:t>PRIMARY </a:t>
            </a:r>
            <a:r>
              <a:rPr lang="ko-KR" altLang="en-US" dirty="0" smtClean="0"/>
              <a:t>뿐이라면 데이터 파일이 손상되면 모든 개체에 대한 액세스 불가</a:t>
            </a:r>
            <a:endParaRPr lang="en-US" altLang="ko-KR" dirty="0" smtClean="0"/>
          </a:p>
          <a:p>
            <a:pPr>
              <a:defRPr/>
            </a:pPr>
            <a:r>
              <a:rPr lang="ko-KR" altLang="en-US" dirty="0" smtClean="0"/>
              <a:t>데이터의 안정성을 위해서 여러 파일 그룹을 만들어 테이블을 분산시켜 두는 것이 바람직함</a:t>
            </a:r>
            <a:endParaRPr lang="en-US" altLang="ko-KR" dirty="0" smtClean="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파일 그룹과 데이터베이스 복원</a:t>
            </a:r>
            <a:r>
              <a:rPr lang="en-US" altLang="ko-KR" dirty="0" smtClean="0"/>
              <a:t>(2/4)</a:t>
            </a:r>
          </a:p>
        </p:txBody>
      </p:sp>
      <p:sp>
        <p:nvSpPr>
          <p:cNvPr id="40" name="내용 개체 틀 39"/>
          <p:cNvSpPr>
            <a:spLocks noGrp="1"/>
          </p:cNvSpPr>
          <p:nvPr>
            <p:ph idx="1"/>
          </p:nvPr>
        </p:nvSpPr>
        <p:spPr/>
        <p:txBody>
          <a:bodyPr/>
          <a:lstStyle/>
          <a:p>
            <a:r>
              <a:rPr lang="ko-KR" altLang="en-US" dirty="0" smtClean="0"/>
              <a:t>단일 파일 그룹의 예</a:t>
            </a:r>
            <a:endParaRPr lang="en-US" altLang="ko-KR" dirty="0" smtClean="0"/>
          </a:p>
          <a:p>
            <a:pPr>
              <a:buNone/>
            </a:pPr>
            <a:endParaRPr lang="ko-KR" altLang="en-US" dirty="0"/>
          </a:p>
        </p:txBody>
      </p:sp>
      <p:cxnSp>
        <p:nvCxnSpPr>
          <p:cNvPr id="5" name="직선 연결선 4"/>
          <p:cNvCxnSpPr/>
          <p:nvPr/>
        </p:nvCxnSpPr>
        <p:spPr>
          <a:xfrm>
            <a:off x="2786050" y="2899583"/>
            <a:ext cx="3948125" cy="5542"/>
          </a:xfrm>
          <a:prstGeom prst="line">
            <a:avLst/>
          </a:prstGeom>
          <a:noFill/>
          <a:ln w="28575" cap="flat" cmpd="sng" algn="ctr">
            <a:solidFill>
              <a:srgbClr val="FFC000"/>
            </a:solidFill>
            <a:prstDash val="solid"/>
          </a:ln>
          <a:effectLst/>
        </p:spPr>
      </p:cxnSp>
      <p:cxnSp>
        <p:nvCxnSpPr>
          <p:cNvPr id="6" name="직선 연결선 5"/>
          <p:cNvCxnSpPr/>
          <p:nvPr/>
        </p:nvCxnSpPr>
        <p:spPr>
          <a:xfrm rot="5400000">
            <a:off x="2555864" y="3149613"/>
            <a:ext cx="499272" cy="799"/>
          </a:xfrm>
          <a:prstGeom prst="line">
            <a:avLst/>
          </a:prstGeom>
          <a:noFill/>
          <a:ln w="28575" cap="flat" cmpd="sng" algn="ctr">
            <a:solidFill>
              <a:srgbClr val="FFC000"/>
            </a:solidFill>
            <a:prstDash val="solid"/>
          </a:ln>
          <a:effectLst/>
        </p:spPr>
      </p:cxnSp>
      <p:cxnSp>
        <p:nvCxnSpPr>
          <p:cNvPr id="7" name="직선 연결선 6"/>
          <p:cNvCxnSpPr/>
          <p:nvPr/>
        </p:nvCxnSpPr>
        <p:spPr>
          <a:xfrm rot="5400000">
            <a:off x="6230150" y="3390124"/>
            <a:ext cx="999338" cy="794"/>
          </a:xfrm>
          <a:prstGeom prst="line">
            <a:avLst/>
          </a:prstGeom>
          <a:noFill/>
          <a:ln w="28575" cap="flat" cmpd="sng" algn="ctr">
            <a:solidFill>
              <a:srgbClr val="FFC000"/>
            </a:solidFill>
            <a:prstDash val="solid"/>
          </a:ln>
          <a:effectLst/>
        </p:spPr>
      </p:cxnSp>
      <p:cxnSp>
        <p:nvCxnSpPr>
          <p:cNvPr id="8" name="직선 연결선 7"/>
          <p:cNvCxnSpPr/>
          <p:nvPr/>
        </p:nvCxnSpPr>
        <p:spPr>
          <a:xfrm rot="5400000">
            <a:off x="4518022" y="2577318"/>
            <a:ext cx="642942" cy="1588"/>
          </a:xfrm>
          <a:prstGeom prst="line">
            <a:avLst/>
          </a:prstGeom>
          <a:noFill/>
          <a:ln w="28575" cap="flat" cmpd="sng" algn="ctr">
            <a:solidFill>
              <a:srgbClr val="FFC000"/>
            </a:solidFill>
            <a:prstDash val="solid"/>
          </a:ln>
          <a:effectLst/>
        </p:spPr>
      </p:cxnSp>
      <p:sp>
        <p:nvSpPr>
          <p:cNvPr id="9" name="모서리가 둥근 직사각형 8"/>
          <p:cNvSpPr/>
          <p:nvPr/>
        </p:nvSpPr>
        <p:spPr>
          <a:xfrm>
            <a:off x="1200129" y="3113898"/>
            <a:ext cx="3476645" cy="1848636"/>
          </a:xfrm>
          <a:prstGeom prst="roundRect">
            <a:avLst>
              <a:gd name="adj" fmla="val 10131"/>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smtClean="0">
                <a:ln>
                  <a:noFill/>
                </a:ln>
                <a:effectLst/>
                <a:uLnTx/>
                <a:uFillTx/>
                <a:latin typeface="맑은 고딕" pitchFamily="50" charset="-127"/>
                <a:ea typeface="맑은 고딕" pitchFamily="50" charset="-127"/>
                <a:cs typeface="+mn-cs"/>
              </a:rPr>
              <a:t>PRIMARY</a:t>
            </a:r>
            <a:endParaRPr kumimoji="0" lang="ko-KR" altLang="en-US" sz="14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
        <p:nvSpPr>
          <p:cNvPr id="10" name="직사각형 9"/>
          <p:cNvSpPr/>
          <p:nvPr/>
        </p:nvSpPr>
        <p:spPr>
          <a:xfrm>
            <a:off x="1471594" y="3756841"/>
            <a:ext cx="1338281"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MyDB.MDF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
        <p:nvSpPr>
          <p:cNvPr id="11" name="직사각형 10"/>
          <p:cNvSpPr/>
          <p:nvPr/>
        </p:nvSpPr>
        <p:spPr>
          <a:xfrm>
            <a:off x="6057905" y="3613965"/>
            <a:ext cx="1285884"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MyDB_Log.LDF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pic>
        <p:nvPicPr>
          <p:cNvPr id="12" name="Picture 5" descr="Database01"/>
          <p:cNvPicPr>
            <a:picLocks noChangeAspect="1" noChangeArrowheads="1"/>
          </p:cNvPicPr>
          <p:nvPr/>
        </p:nvPicPr>
        <p:blipFill>
          <a:blip r:embed="rId3"/>
          <a:srcRect/>
          <a:stretch>
            <a:fillRect/>
          </a:stretch>
        </p:blipFill>
        <p:spPr bwMode="auto">
          <a:xfrm>
            <a:off x="4198495" y="1638299"/>
            <a:ext cx="1283136" cy="1035845"/>
          </a:xfrm>
          <a:prstGeom prst="rect">
            <a:avLst/>
          </a:prstGeom>
          <a:noFill/>
        </p:spPr>
      </p:pic>
      <p:pic>
        <p:nvPicPr>
          <p:cNvPr id="13" name="Picture 15" descr="Document_Writing01"/>
          <p:cNvPicPr>
            <a:picLocks noChangeAspect="1" noChangeArrowheads="1"/>
          </p:cNvPicPr>
          <p:nvPr/>
        </p:nvPicPr>
        <p:blipFill>
          <a:blip r:embed="rId4" cstate="print">
            <a:lum contrast="39000"/>
          </a:blip>
          <a:srcRect/>
          <a:stretch>
            <a:fillRect/>
          </a:stretch>
        </p:blipFill>
        <p:spPr bwMode="auto">
          <a:xfrm>
            <a:off x="3883259" y="4223150"/>
            <a:ext cx="450609" cy="732239"/>
          </a:xfrm>
          <a:prstGeom prst="rect">
            <a:avLst/>
          </a:prstGeom>
          <a:noFill/>
        </p:spPr>
      </p:pic>
      <p:pic>
        <p:nvPicPr>
          <p:cNvPr id="14" name="Picture 15" descr="Document_Writing01"/>
          <p:cNvPicPr>
            <a:picLocks noChangeAspect="1" noChangeArrowheads="1"/>
          </p:cNvPicPr>
          <p:nvPr/>
        </p:nvPicPr>
        <p:blipFill>
          <a:blip r:embed="rId4" cstate="print">
            <a:lum contrast="39000"/>
          </a:blip>
          <a:srcRect/>
          <a:stretch>
            <a:fillRect/>
          </a:stretch>
        </p:blipFill>
        <p:spPr bwMode="auto">
          <a:xfrm>
            <a:off x="3668945" y="4223150"/>
            <a:ext cx="450609" cy="732239"/>
          </a:xfrm>
          <a:prstGeom prst="rect">
            <a:avLst/>
          </a:prstGeom>
          <a:noFill/>
        </p:spPr>
      </p:pic>
      <p:pic>
        <p:nvPicPr>
          <p:cNvPr id="15" name="Picture 15" descr="Document_Writing01"/>
          <p:cNvPicPr>
            <a:picLocks noChangeAspect="1" noChangeArrowheads="1"/>
          </p:cNvPicPr>
          <p:nvPr/>
        </p:nvPicPr>
        <p:blipFill>
          <a:blip r:embed="rId4" cstate="print">
            <a:lum contrast="39000"/>
          </a:blip>
          <a:srcRect/>
          <a:stretch>
            <a:fillRect/>
          </a:stretch>
        </p:blipFill>
        <p:spPr bwMode="auto">
          <a:xfrm>
            <a:off x="3454631" y="4223150"/>
            <a:ext cx="450609" cy="732239"/>
          </a:xfrm>
          <a:prstGeom prst="rect">
            <a:avLst/>
          </a:prstGeom>
          <a:noFill/>
        </p:spPr>
      </p:pic>
      <p:pic>
        <p:nvPicPr>
          <p:cNvPr id="16" name="Picture 15" descr="Document_Writing01"/>
          <p:cNvPicPr>
            <a:picLocks noChangeAspect="1" noChangeArrowheads="1"/>
          </p:cNvPicPr>
          <p:nvPr/>
        </p:nvPicPr>
        <p:blipFill>
          <a:blip r:embed="rId4" cstate="print">
            <a:lum contrast="39000"/>
          </a:blip>
          <a:srcRect/>
          <a:stretch>
            <a:fillRect/>
          </a:stretch>
        </p:blipFill>
        <p:spPr bwMode="auto">
          <a:xfrm>
            <a:off x="3240317" y="4205291"/>
            <a:ext cx="450609" cy="732239"/>
          </a:xfrm>
          <a:prstGeom prst="rect">
            <a:avLst/>
          </a:prstGeom>
          <a:noFill/>
        </p:spPr>
      </p:pic>
      <p:pic>
        <p:nvPicPr>
          <p:cNvPr id="17" name="Picture 15" descr="Document_Writing01"/>
          <p:cNvPicPr>
            <a:picLocks noChangeAspect="1" noChangeArrowheads="1"/>
          </p:cNvPicPr>
          <p:nvPr/>
        </p:nvPicPr>
        <p:blipFill>
          <a:blip r:embed="rId4" cstate="print">
            <a:lum contrast="39000"/>
          </a:blip>
          <a:srcRect/>
          <a:stretch>
            <a:fillRect/>
          </a:stretch>
        </p:blipFill>
        <p:spPr bwMode="auto">
          <a:xfrm>
            <a:off x="3026003" y="4205291"/>
            <a:ext cx="450609" cy="732239"/>
          </a:xfrm>
          <a:prstGeom prst="rect">
            <a:avLst/>
          </a:prstGeom>
          <a:noFill/>
        </p:spPr>
      </p:pic>
      <p:pic>
        <p:nvPicPr>
          <p:cNvPr id="18" name="Picture 15" descr="Document_Writing01"/>
          <p:cNvPicPr>
            <a:picLocks noChangeAspect="1" noChangeArrowheads="1"/>
          </p:cNvPicPr>
          <p:nvPr/>
        </p:nvPicPr>
        <p:blipFill>
          <a:blip r:embed="rId4" cstate="print">
            <a:lum contrast="39000"/>
          </a:blip>
          <a:srcRect/>
          <a:stretch>
            <a:fillRect/>
          </a:stretch>
        </p:blipFill>
        <p:spPr bwMode="auto">
          <a:xfrm>
            <a:off x="2811689" y="4205291"/>
            <a:ext cx="450609" cy="732239"/>
          </a:xfrm>
          <a:prstGeom prst="rect">
            <a:avLst/>
          </a:prstGeom>
          <a:noFill/>
        </p:spPr>
      </p:pic>
      <p:sp>
        <p:nvSpPr>
          <p:cNvPr id="19" name="TextBox 18"/>
          <p:cNvSpPr txBox="1"/>
          <p:nvPr/>
        </p:nvSpPr>
        <p:spPr>
          <a:xfrm>
            <a:off x="4495753" y="1804196"/>
            <a:ext cx="628698"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err="1" smtClean="0">
                <a:ln>
                  <a:noFill/>
                </a:ln>
                <a:effectLst/>
                <a:uLnTx/>
                <a:uFillTx/>
                <a:latin typeface="맑은 고딕" pitchFamily="50" charset="-127"/>
                <a:ea typeface="맑은 고딕" pitchFamily="50" charset="-127"/>
              </a:rPr>
              <a:t>MyDB</a:t>
            </a:r>
            <a:endParaRPr kumimoji="0" lang="ko-KR" altLang="en-US" sz="1200" b="1" i="0" u="none" strike="noStrike" kern="0" cap="none" spc="0" normalizeH="0" baseline="0" noProof="0" dirty="0">
              <a:ln>
                <a:noFill/>
              </a:ln>
              <a:effectLst/>
              <a:uLnTx/>
              <a:uFillTx/>
              <a:latin typeface="맑은 고딕" pitchFamily="50" charset="-127"/>
              <a:ea typeface="맑은 고딕" pitchFamily="50" charset="-127"/>
            </a:endParaRPr>
          </a:p>
        </p:txBody>
      </p:sp>
      <p:sp>
        <p:nvSpPr>
          <p:cNvPr id="20" name="직사각형 19"/>
          <p:cNvSpPr/>
          <p:nvPr/>
        </p:nvSpPr>
        <p:spPr>
          <a:xfrm>
            <a:off x="3090844" y="3747316"/>
            <a:ext cx="1338281"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MyDB.NDF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pic>
        <p:nvPicPr>
          <p:cNvPr id="21" name="Picture 15" descr="Document_Writing01"/>
          <p:cNvPicPr>
            <a:picLocks noChangeAspect="1" noChangeArrowheads="1"/>
          </p:cNvPicPr>
          <p:nvPr/>
        </p:nvPicPr>
        <p:blipFill>
          <a:blip r:embed="rId4" cstate="print">
            <a:lum contrast="39000"/>
          </a:blip>
          <a:srcRect/>
          <a:stretch>
            <a:fillRect/>
          </a:stretch>
        </p:blipFill>
        <p:spPr bwMode="auto">
          <a:xfrm>
            <a:off x="2606909" y="4204100"/>
            <a:ext cx="450609" cy="732239"/>
          </a:xfrm>
          <a:prstGeom prst="rect">
            <a:avLst/>
          </a:prstGeom>
          <a:noFill/>
        </p:spPr>
      </p:pic>
      <p:pic>
        <p:nvPicPr>
          <p:cNvPr id="22" name="Picture 15" descr="Document_Writing01"/>
          <p:cNvPicPr>
            <a:picLocks noChangeAspect="1" noChangeArrowheads="1"/>
          </p:cNvPicPr>
          <p:nvPr/>
        </p:nvPicPr>
        <p:blipFill>
          <a:blip r:embed="rId4" cstate="print">
            <a:lum contrast="39000"/>
          </a:blip>
          <a:srcRect/>
          <a:stretch>
            <a:fillRect/>
          </a:stretch>
        </p:blipFill>
        <p:spPr bwMode="auto">
          <a:xfrm>
            <a:off x="2392595" y="4204100"/>
            <a:ext cx="450609" cy="732239"/>
          </a:xfrm>
          <a:prstGeom prst="rect">
            <a:avLst/>
          </a:prstGeom>
          <a:noFill/>
        </p:spPr>
      </p:pic>
      <p:pic>
        <p:nvPicPr>
          <p:cNvPr id="23" name="Picture 15" descr="Document_Writing01"/>
          <p:cNvPicPr>
            <a:picLocks noChangeAspect="1" noChangeArrowheads="1"/>
          </p:cNvPicPr>
          <p:nvPr/>
        </p:nvPicPr>
        <p:blipFill>
          <a:blip r:embed="rId4" cstate="print">
            <a:lum contrast="39000"/>
          </a:blip>
          <a:srcRect/>
          <a:stretch>
            <a:fillRect/>
          </a:stretch>
        </p:blipFill>
        <p:spPr bwMode="auto">
          <a:xfrm>
            <a:off x="2178281" y="4213625"/>
            <a:ext cx="450609" cy="732239"/>
          </a:xfrm>
          <a:prstGeom prst="rect">
            <a:avLst/>
          </a:prstGeom>
          <a:noFill/>
        </p:spPr>
      </p:pic>
      <p:pic>
        <p:nvPicPr>
          <p:cNvPr id="24" name="Picture 15" descr="Document_Writing01"/>
          <p:cNvPicPr>
            <a:picLocks noChangeAspect="1" noChangeArrowheads="1"/>
          </p:cNvPicPr>
          <p:nvPr/>
        </p:nvPicPr>
        <p:blipFill>
          <a:blip r:embed="rId4" cstate="print">
            <a:lum contrast="39000"/>
          </a:blip>
          <a:srcRect/>
          <a:stretch>
            <a:fillRect/>
          </a:stretch>
        </p:blipFill>
        <p:spPr bwMode="auto">
          <a:xfrm>
            <a:off x="1963967" y="4205291"/>
            <a:ext cx="450609" cy="732239"/>
          </a:xfrm>
          <a:prstGeom prst="rect">
            <a:avLst/>
          </a:prstGeom>
          <a:noFill/>
        </p:spPr>
      </p:pic>
      <p:pic>
        <p:nvPicPr>
          <p:cNvPr id="25" name="Picture 15" descr="Document_Writing01"/>
          <p:cNvPicPr>
            <a:picLocks noChangeAspect="1" noChangeArrowheads="1"/>
          </p:cNvPicPr>
          <p:nvPr/>
        </p:nvPicPr>
        <p:blipFill>
          <a:blip r:embed="rId4" cstate="print">
            <a:lum contrast="39000"/>
          </a:blip>
          <a:srcRect/>
          <a:stretch>
            <a:fillRect/>
          </a:stretch>
        </p:blipFill>
        <p:spPr bwMode="auto">
          <a:xfrm>
            <a:off x="1749653" y="4205291"/>
            <a:ext cx="450609" cy="732239"/>
          </a:xfrm>
          <a:prstGeom prst="rect">
            <a:avLst/>
          </a:prstGeom>
          <a:noFill/>
        </p:spPr>
      </p:pic>
      <p:pic>
        <p:nvPicPr>
          <p:cNvPr id="26" name="Picture 15" descr="Document_Writing01"/>
          <p:cNvPicPr>
            <a:picLocks noChangeAspect="1" noChangeArrowheads="1"/>
          </p:cNvPicPr>
          <p:nvPr/>
        </p:nvPicPr>
        <p:blipFill>
          <a:blip r:embed="rId4" cstate="print">
            <a:lum contrast="39000"/>
          </a:blip>
          <a:srcRect/>
          <a:stretch>
            <a:fillRect/>
          </a:stretch>
        </p:blipFill>
        <p:spPr bwMode="auto">
          <a:xfrm>
            <a:off x="1535339" y="4205291"/>
            <a:ext cx="450609" cy="732239"/>
          </a:xfrm>
          <a:prstGeom prst="rect">
            <a:avLst/>
          </a:prstGeom>
          <a:noFill/>
        </p:spPr>
      </p:pic>
      <p:sp>
        <p:nvSpPr>
          <p:cNvPr id="30" name="자유형 29"/>
          <p:cNvSpPr/>
          <p:nvPr/>
        </p:nvSpPr>
        <p:spPr bwMode="auto">
          <a:xfrm rot="19626063">
            <a:off x="3222361" y="3594121"/>
            <a:ext cx="1072114" cy="720000"/>
          </a:xfrm>
          <a:custGeom>
            <a:avLst/>
            <a:gdLst>
              <a:gd name="connsiteX0" fmla="*/ 1096963 w 1096963"/>
              <a:gd name="connsiteY0" fmla="*/ 0 h 1375069"/>
              <a:gd name="connsiteX1" fmla="*/ 306388 w 1096963"/>
              <a:gd name="connsiteY1" fmla="*/ 733425 h 1375069"/>
              <a:gd name="connsiteX2" fmla="*/ 677863 w 1096963"/>
              <a:gd name="connsiteY2" fmla="*/ 619125 h 1375069"/>
              <a:gd name="connsiteX3" fmla="*/ 11113 w 1096963"/>
              <a:gd name="connsiteY3" fmla="*/ 1362075 h 1375069"/>
              <a:gd name="connsiteX4" fmla="*/ 58738 w 1096963"/>
              <a:gd name="connsiteY4" fmla="*/ 1343025 h 1375069"/>
              <a:gd name="connsiteX5" fmla="*/ 973138 w 1096963"/>
              <a:gd name="connsiteY5" fmla="*/ 495300 h 1375069"/>
              <a:gd name="connsiteX6" fmla="*/ 649288 w 1096963"/>
              <a:gd name="connsiteY6" fmla="*/ 514350 h 1375069"/>
              <a:gd name="connsiteX7" fmla="*/ 1096963 w 1096963"/>
              <a:gd name="connsiteY7" fmla="*/ 0 h 137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6963" h="1375069">
                <a:moveTo>
                  <a:pt x="1096963" y="0"/>
                </a:moveTo>
                <a:lnTo>
                  <a:pt x="306388" y="733425"/>
                </a:lnTo>
                <a:lnTo>
                  <a:pt x="677863" y="619125"/>
                </a:lnTo>
                <a:cubicBezTo>
                  <a:pt x="455613" y="866775"/>
                  <a:pt x="227393" y="1109194"/>
                  <a:pt x="11113" y="1362075"/>
                </a:cubicBezTo>
                <a:cubicBezTo>
                  <a:pt x="0" y="1375069"/>
                  <a:pt x="58738" y="1343025"/>
                  <a:pt x="58738" y="1343025"/>
                </a:cubicBezTo>
                <a:lnTo>
                  <a:pt x="973138" y="495300"/>
                </a:lnTo>
                <a:lnTo>
                  <a:pt x="649288" y="514350"/>
                </a:lnTo>
                <a:lnTo>
                  <a:pt x="1096963" y="0"/>
                </a:lnTo>
                <a:close/>
              </a:path>
            </a:pathLst>
          </a:custGeom>
          <a:solidFill>
            <a:srgbClr val="FFAC33"/>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ko-KR" altLang="en-US" sz="1800" b="0" i="0" u="none" strike="noStrike" cap="none" normalizeH="0" baseline="0" smtClean="0">
              <a:solidFill>
                <a:schemeClr val="tx1"/>
              </a:solidFill>
              <a:effectLst/>
              <a:latin typeface="Arial" charset="0"/>
            </a:endParaRPr>
          </a:p>
        </p:txBody>
      </p:sp>
      <p:sp>
        <p:nvSpPr>
          <p:cNvPr id="31" name="Freeform 20"/>
          <p:cNvSpPr>
            <a:spLocks/>
          </p:cNvSpPr>
          <p:nvPr/>
        </p:nvSpPr>
        <p:spPr bwMode="auto">
          <a:xfrm rot="4378319" flipH="1">
            <a:off x="4906899" y="3984761"/>
            <a:ext cx="1547859" cy="1211214"/>
          </a:xfrm>
          <a:custGeom>
            <a:avLst/>
            <a:gdLst/>
            <a:ahLst/>
            <a:cxnLst>
              <a:cxn ang="0">
                <a:pos x="18" y="9"/>
              </a:cxn>
              <a:cxn ang="0">
                <a:pos x="55" y="29"/>
              </a:cxn>
              <a:cxn ang="0">
                <a:pos x="119" y="70"/>
              </a:cxn>
              <a:cxn ang="0">
                <a:pos x="167" y="103"/>
              </a:cxn>
              <a:cxn ang="0">
                <a:pos x="242" y="160"/>
              </a:cxn>
              <a:cxn ang="0">
                <a:pos x="322" y="225"/>
              </a:cxn>
              <a:cxn ang="0">
                <a:pos x="376" y="271"/>
              </a:cxn>
              <a:cxn ang="0">
                <a:pos x="481" y="370"/>
              </a:cxn>
              <a:cxn ang="0">
                <a:pos x="534" y="422"/>
              </a:cxn>
              <a:cxn ang="0">
                <a:pos x="583" y="474"/>
              </a:cxn>
              <a:cxn ang="0">
                <a:pos x="631" y="526"/>
              </a:cxn>
              <a:cxn ang="0">
                <a:pos x="674" y="580"/>
              </a:cxn>
              <a:cxn ang="0">
                <a:pos x="713" y="632"/>
              </a:cxn>
              <a:cxn ang="0">
                <a:pos x="748" y="683"/>
              </a:cxn>
              <a:cxn ang="0">
                <a:pos x="754" y="676"/>
              </a:cxn>
              <a:cxn ang="0">
                <a:pos x="789" y="638"/>
              </a:cxn>
              <a:cxn ang="0">
                <a:pos x="841" y="881"/>
              </a:cxn>
              <a:cxn ang="0">
                <a:pos x="839" y="920"/>
              </a:cxn>
              <a:cxn ang="0">
                <a:pos x="732" y="839"/>
              </a:cxn>
              <a:cxn ang="0">
                <a:pos x="613" y="752"/>
              </a:cxn>
              <a:cxn ang="0">
                <a:pos x="664" y="738"/>
              </a:cxn>
              <a:cxn ang="0">
                <a:pos x="661" y="716"/>
              </a:cxn>
              <a:cxn ang="0">
                <a:pos x="629" y="662"/>
              </a:cxn>
              <a:cxn ang="0">
                <a:pos x="593" y="609"/>
              </a:cxn>
              <a:cxn ang="0">
                <a:pos x="548" y="547"/>
              </a:cxn>
              <a:cxn ang="0">
                <a:pos x="493" y="476"/>
              </a:cxn>
              <a:cxn ang="0">
                <a:pos x="429" y="399"/>
              </a:cxn>
              <a:cxn ang="0">
                <a:pos x="381" y="345"/>
              </a:cxn>
              <a:cxn ang="0">
                <a:pos x="329" y="290"/>
              </a:cxn>
              <a:cxn ang="0">
                <a:pos x="273" y="233"/>
              </a:cxn>
              <a:cxn ang="0">
                <a:pos x="210" y="175"/>
              </a:cxn>
              <a:cxn ang="0">
                <a:pos x="110" y="87"/>
              </a:cxn>
              <a:cxn ang="0">
                <a:pos x="38" y="29"/>
              </a:cxn>
            </a:cxnLst>
            <a:rect l="0" t="0" r="r" b="b"/>
            <a:pathLst>
              <a:path w="851" h="926">
                <a:moveTo>
                  <a:pt x="0" y="0"/>
                </a:moveTo>
                <a:lnTo>
                  <a:pt x="18" y="9"/>
                </a:lnTo>
                <a:lnTo>
                  <a:pt x="35" y="19"/>
                </a:lnTo>
                <a:lnTo>
                  <a:pt x="55" y="29"/>
                </a:lnTo>
                <a:lnTo>
                  <a:pt x="76" y="42"/>
                </a:lnTo>
                <a:lnTo>
                  <a:pt x="119" y="70"/>
                </a:lnTo>
                <a:lnTo>
                  <a:pt x="142" y="86"/>
                </a:lnTo>
                <a:lnTo>
                  <a:pt x="167" y="103"/>
                </a:lnTo>
                <a:lnTo>
                  <a:pt x="216" y="139"/>
                </a:lnTo>
                <a:lnTo>
                  <a:pt x="242" y="160"/>
                </a:lnTo>
                <a:lnTo>
                  <a:pt x="268" y="180"/>
                </a:lnTo>
                <a:lnTo>
                  <a:pt x="322" y="225"/>
                </a:lnTo>
                <a:lnTo>
                  <a:pt x="348" y="247"/>
                </a:lnTo>
                <a:lnTo>
                  <a:pt x="376" y="271"/>
                </a:lnTo>
                <a:lnTo>
                  <a:pt x="429" y="319"/>
                </a:lnTo>
                <a:lnTo>
                  <a:pt x="481" y="370"/>
                </a:lnTo>
                <a:lnTo>
                  <a:pt x="507" y="396"/>
                </a:lnTo>
                <a:lnTo>
                  <a:pt x="534" y="422"/>
                </a:lnTo>
                <a:lnTo>
                  <a:pt x="558" y="448"/>
                </a:lnTo>
                <a:lnTo>
                  <a:pt x="583" y="474"/>
                </a:lnTo>
                <a:lnTo>
                  <a:pt x="607" y="500"/>
                </a:lnTo>
                <a:lnTo>
                  <a:pt x="631" y="526"/>
                </a:lnTo>
                <a:lnTo>
                  <a:pt x="652" y="554"/>
                </a:lnTo>
                <a:lnTo>
                  <a:pt x="674" y="580"/>
                </a:lnTo>
                <a:lnTo>
                  <a:pt x="694" y="606"/>
                </a:lnTo>
                <a:lnTo>
                  <a:pt x="713" y="632"/>
                </a:lnTo>
                <a:lnTo>
                  <a:pt x="731" y="658"/>
                </a:lnTo>
                <a:lnTo>
                  <a:pt x="748" y="683"/>
                </a:lnTo>
                <a:lnTo>
                  <a:pt x="750" y="681"/>
                </a:lnTo>
                <a:lnTo>
                  <a:pt x="754" y="676"/>
                </a:lnTo>
                <a:lnTo>
                  <a:pt x="767" y="660"/>
                </a:lnTo>
                <a:lnTo>
                  <a:pt x="789" y="638"/>
                </a:lnTo>
                <a:lnTo>
                  <a:pt x="819" y="783"/>
                </a:lnTo>
                <a:lnTo>
                  <a:pt x="841" y="881"/>
                </a:lnTo>
                <a:lnTo>
                  <a:pt x="851" y="926"/>
                </a:lnTo>
                <a:lnTo>
                  <a:pt x="839" y="920"/>
                </a:lnTo>
                <a:lnTo>
                  <a:pt x="813" y="900"/>
                </a:lnTo>
                <a:lnTo>
                  <a:pt x="732" y="839"/>
                </a:lnTo>
                <a:lnTo>
                  <a:pt x="651" y="780"/>
                </a:lnTo>
                <a:lnTo>
                  <a:pt x="613" y="752"/>
                </a:lnTo>
                <a:lnTo>
                  <a:pt x="645" y="744"/>
                </a:lnTo>
                <a:lnTo>
                  <a:pt x="664" y="738"/>
                </a:lnTo>
                <a:lnTo>
                  <a:pt x="673" y="736"/>
                </a:lnTo>
                <a:lnTo>
                  <a:pt x="661" y="716"/>
                </a:lnTo>
                <a:lnTo>
                  <a:pt x="647" y="691"/>
                </a:lnTo>
                <a:lnTo>
                  <a:pt x="629" y="662"/>
                </a:lnTo>
                <a:lnTo>
                  <a:pt x="606" y="628"/>
                </a:lnTo>
                <a:lnTo>
                  <a:pt x="593" y="609"/>
                </a:lnTo>
                <a:lnTo>
                  <a:pt x="578" y="589"/>
                </a:lnTo>
                <a:lnTo>
                  <a:pt x="548" y="547"/>
                </a:lnTo>
                <a:lnTo>
                  <a:pt x="513" y="500"/>
                </a:lnTo>
                <a:lnTo>
                  <a:pt x="493" y="476"/>
                </a:lnTo>
                <a:lnTo>
                  <a:pt x="473" y="451"/>
                </a:lnTo>
                <a:lnTo>
                  <a:pt x="429" y="399"/>
                </a:lnTo>
                <a:lnTo>
                  <a:pt x="406" y="373"/>
                </a:lnTo>
                <a:lnTo>
                  <a:pt x="381" y="345"/>
                </a:lnTo>
                <a:lnTo>
                  <a:pt x="355" y="318"/>
                </a:lnTo>
                <a:lnTo>
                  <a:pt x="329" y="290"/>
                </a:lnTo>
                <a:lnTo>
                  <a:pt x="302" y="261"/>
                </a:lnTo>
                <a:lnTo>
                  <a:pt x="273" y="233"/>
                </a:lnTo>
                <a:lnTo>
                  <a:pt x="242" y="204"/>
                </a:lnTo>
                <a:lnTo>
                  <a:pt x="210" y="175"/>
                </a:lnTo>
                <a:lnTo>
                  <a:pt x="145" y="118"/>
                </a:lnTo>
                <a:lnTo>
                  <a:pt x="110" y="87"/>
                </a:lnTo>
                <a:lnTo>
                  <a:pt x="76" y="58"/>
                </a:lnTo>
                <a:lnTo>
                  <a:pt x="38" y="29"/>
                </a:lnTo>
                <a:lnTo>
                  <a:pt x="0" y="0"/>
                </a:ln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sp>
        <p:nvSpPr>
          <p:cNvPr id="32" name="Freeform 20"/>
          <p:cNvSpPr>
            <a:spLocks/>
          </p:cNvSpPr>
          <p:nvPr/>
        </p:nvSpPr>
        <p:spPr bwMode="auto">
          <a:xfrm rot="3129393" flipH="1">
            <a:off x="4895850" y="4590255"/>
            <a:ext cx="1111250" cy="865188"/>
          </a:xfrm>
          <a:custGeom>
            <a:avLst/>
            <a:gdLst/>
            <a:ahLst/>
            <a:cxnLst>
              <a:cxn ang="0">
                <a:pos x="18" y="9"/>
              </a:cxn>
              <a:cxn ang="0">
                <a:pos x="55" y="29"/>
              </a:cxn>
              <a:cxn ang="0">
                <a:pos x="119" y="70"/>
              </a:cxn>
              <a:cxn ang="0">
                <a:pos x="167" y="103"/>
              </a:cxn>
              <a:cxn ang="0">
                <a:pos x="242" y="160"/>
              </a:cxn>
              <a:cxn ang="0">
                <a:pos x="322" y="225"/>
              </a:cxn>
              <a:cxn ang="0">
                <a:pos x="376" y="271"/>
              </a:cxn>
              <a:cxn ang="0">
                <a:pos x="481" y="370"/>
              </a:cxn>
              <a:cxn ang="0">
                <a:pos x="534" y="422"/>
              </a:cxn>
              <a:cxn ang="0">
                <a:pos x="583" y="474"/>
              </a:cxn>
              <a:cxn ang="0">
                <a:pos x="631" y="526"/>
              </a:cxn>
              <a:cxn ang="0">
                <a:pos x="674" y="580"/>
              </a:cxn>
              <a:cxn ang="0">
                <a:pos x="713" y="632"/>
              </a:cxn>
              <a:cxn ang="0">
                <a:pos x="748" y="683"/>
              </a:cxn>
              <a:cxn ang="0">
                <a:pos x="754" y="676"/>
              </a:cxn>
              <a:cxn ang="0">
                <a:pos x="789" y="638"/>
              </a:cxn>
              <a:cxn ang="0">
                <a:pos x="841" y="881"/>
              </a:cxn>
              <a:cxn ang="0">
                <a:pos x="839" y="920"/>
              </a:cxn>
              <a:cxn ang="0">
                <a:pos x="732" y="839"/>
              </a:cxn>
              <a:cxn ang="0">
                <a:pos x="613" y="752"/>
              </a:cxn>
              <a:cxn ang="0">
                <a:pos x="664" y="738"/>
              </a:cxn>
              <a:cxn ang="0">
                <a:pos x="661" y="716"/>
              </a:cxn>
              <a:cxn ang="0">
                <a:pos x="629" y="662"/>
              </a:cxn>
              <a:cxn ang="0">
                <a:pos x="593" y="609"/>
              </a:cxn>
              <a:cxn ang="0">
                <a:pos x="548" y="547"/>
              </a:cxn>
              <a:cxn ang="0">
                <a:pos x="493" y="476"/>
              </a:cxn>
              <a:cxn ang="0">
                <a:pos x="429" y="399"/>
              </a:cxn>
              <a:cxn ang="0">
                <a:pos x="381" y="345"/>
              </a:cxn>
              <a:cxn ang="0">
                <a:pos x="329" y="290"/>
              </a:cxn>
              <a:cxn ang="0">
                <a:pos x="273" y="233"/>
              </a:cxn>
              <a:cxn ang="0">
                <a:pos x="210" y="175"/>
              </a:cxn>
              <a:cxn ang="0">
                <a:pos x="110" y="87"/>
              </a:cxn>
              <a:cxn ang="0">
                <a:pos x="38" y="29"/>
              </a:cxn>
            </a:cxnLst>
            <a:rect l="0" t="0" r="r" b="b"/>
            <a:pathLst>
              <a:path w="851" h="926">
                <a:moveTo>
                  <a:pt x="0" y="0"/>
                </a:moveTo>
                <a:lnTo>
                  <a:pt x="18" y="9"/>
                </a:lnTo>
                <a:lnTo>
                  <a:pt x="35" y="19"/>
                </a:lnTo>
                <a:lnTo>
                  <a:pt x="55" y="29"/>
                </a:lnTo>
                <a:lnTo>
                  <a:pt x="76" y="42"/>
                </a:lnTo>
                <a:lnTo>
                  <a:pt x="119" y="70"/>
                </a:lnTo>
                <a:lnTo>
                  <a:pt x="142" y="86"/>
                </a:lnTo>
                <a:lnTo>
                  <a:pt x="167" y="103"/>
                </a:lnTo>
                <a:lnTo>
                  <a:pt x="216" y="139"/>
                </a:lnTo>
                <a:lnTo>
                  <a:pt x="242" y="160"/>
                </a:lnTo>
                <a:lnTo>
                  <a:pt x="268" y="180"/>
                </a:lnTo>
                <a:lnTo>
                  <a:pt x="322" y="225"/>
                </a:lnTo>
                <a:lnTo>
                  <a:pt x="348" y="247"/>
                </a:lnTo>
                <a:lnTo>
                  <a:pt x="376" y="271"/>
                </a:lnTo>
                <a:lnTo>
                  <a:pt x="429" y="319"/>
                </a:lnTo>
                <a:lnTo>
                  <a:pt x="481" y="370"/>
                </a:lnTo>
                <a:lnTo>
                  <a:pt x="507" y="396"/>
                </a:lnTo>
                <a:lnTo>
                  <a:pt x="534" y="422"/>
                </a:lnTo>
                <a:lnTo>
                  <a:pt x="558" y="448"/>
                </a:lnTo>
                <a:lnTo>
                  <a:pt x="583" y="474"/>
                </a:lnTo>
                <a:lnTo>
                  <a:pt x="607" y="500"/>
                </a:lnTo>
                <a:lnTo>
                  <a:pt x="631" y="526"/>
                </a:lnTo>
                <a:lnTo>
                  <a:pt x="652" y="554"/>
                </a:lnTo>
                <a:lnTo>
                  <a:pt x="674" y="580"/>
                </a:lnTo>
                <a:lnTo>
                  <a:pt x="694" y="606"/>
                </a:lnTo>
                <a:lnTo>
                  <a:pt x="713" y="632"/>
                </a:lnTo>
                <a:lnTo>
                  <a:pt x="731" y="658"/>
                </a:lnTo>
                <a:lnTo>
                  <a:pt x="748" y="683"/>
                </a:lnTo>
                <a:lnTo>
                  <a:pt x="750" y="681"/>
                </a:lnTo>
                <a:lnTo>
                  <a:pt x="754" y="676"/>
                </a:lnTo>
                <a:lnTo>
                  <a:pt x="767" y="660"/>
                </a:lnTo>
                <a:lnTo>
                  <a:pt x="789" y="638"/>
                </a:lnTo>
                <a:lnTo>
                  <a:pt x="819" y="783"/>
                </a:lnTo>
                <a:lnTo>
                  <a:pt x="841" y="881"/>
                </a:lnTo>
                <a:lnTo>
                  <a:pt x="851" y="926"/>
                </a:lnTo>
                <a:lnTo>
                  <a:pt x="839" y="920"/>
                </a:lnTo>
                <a:lnTo>
                  <a:pt x="813" y="900"/>
                </a:lnTo>
                <a:lnTo>
                  <a:pt x="732" y="839"/>
                </a:lnTo>
                <a:lnTo>
                  <a:pt x="651" y="780"/>
                </a:lnTo>
                <a:lnTo>
                  <a:pt x="613" y="752"/>
                </a:lnTo>
                <a:lnTo>
                  <a:pt x="645" y="744"/>
                </a:lnTo>
                <a:lnTo>
                  <a:pt x="664" y="738"/>
                </a:lnTo>
                <a:lnTo>
                  <a:pt x="673" y="736"/>
                </a:lnTo>
                <a:lnTo>
                  <a:pt x="661" y="716"/>
                </a:lnTo>
                <a:lnTo>
                  <a:pt x="647" y="691"/>
                </a:lnTo>
                <a:lnTo>
                  <a:pt x="629" y="662"/>
                </a:lnTo>
                <a:lnTo>
                  <a:pt x="606" y="628"/>
                </a:lnTo>
                <a:lnTo>
                  <a:pt x="593" y="609"/>
                </a:lnTo>
                <a:lnTo>
                  <a:pt x="578" y="589"/>
                </a:lnTo>
                <a:lnTo>
                  <a:pt x="548" y="547"/>
                </a:lnTo>
                <a:lnTo>
                  <a:pt x="513" y="500"/>
                </a:lnTo>
                <a:lnTo>
                  <a:pt x="493" y="476"/>
                </a:lnTo>
                <a:lnTo>
                  <a:pt x="473" y="451"/>
                </a:lnTo>
                <a:lnTo>
                  <a:pt x="429" y="399"/>
                </a:lnTo>
                <a:lnTo>
                  <a:pt x="406" y="373"/>
                </a:lnTo>
                <a:lnTo>
                  <a:pt x="381" y="345"/>
                </a:lnTo>
                <a:lnTo>
                  <a:pt x="355" y="318"/>
                </a:lnTo>
                <a:lnTo>
                  <a:pt x="329" y="290"/>
                </a:lnTo>
                <a:lnTo>
                  <a:pt x="302" y="261"/>
                </a:lnTo>
                <a:lnTo>
                  <a:pt x="273" y="233"/>
                </a:lnTo>
                <a:lnTo>
                  <a:pt x="242" y="204"/>
                </a:lnTo>
                <a:lnTo>
                  <a:pt x="210" y="175"/>
                </a:lnTo>
                <a:lnTo>
                  <a:pt x="145" y="118"/>
                </a:lnTo>
                <a:lnTo>
                  <a:pt x="110" y="87"/>
                </a:lnTo>
                <a:lnTo>
                  <a:pt x="76" y="58"/>
                </a:lnTo>
                <a:lnTo>
                  <a:pt x="38" y="29"/>
                </a:lnTo>
                <a:lnTo>
                  <a:pt x="0" y="0"/>
                </a:ln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sp>
        <p:nvSpPr>
          <p:cNvPr id="33" name="Freeform 20"/>
          <p:cNvSpPr>
            <a:spLocks/>
          </p:cNvSpPr>
          <p:nvPr/>
        </p:nvSpPr>
        <p:spPr bwMode="auto">
          <a:xfrm rot="20673945" flipH="1" flipV="1">
            <a:off x="4000948" y="4917326"/>
            <a:ext cx="1716543" cy="728918"/>
          </a:xfrm>
          <a:custGeom>
            <a:avLst/>
            <a:gdLst/>
            <a:ahLst/>
            <a:cxnLst>
              <a:cxn ang="0">
                <a:pos x="18" y="9"/>
              </a:cxn>
              <a:cxn ang="0">
                <a:pos x="55" y="29"/>
              </a:cxn>
              <a:cxn ang="0">
                <a:pos x="119" y="70"/>
              </a:cxn>
              <a:cxn ang="0">
                <a:pos x="167" y="103"/>
              </a:cxn>
              <a:cxn ang="0">
                <a:pos x="242" y="160"/>
              </a:cxn>
              <a:cxn ang="0">
                <a:pos x="322" y="225"/>
              </a:cxn>
              <a:cxn ang="0">
                <a:pos x="376" y="271"/>
              </a:cxn>
              <a:cxn ang="0">
                <a:pos x="481" y="370"/>
              </a:cxn>
              <a:cxn ang="0">
                <a:pos x="534" y="422"/>
              </a:cxn>
              <a:cxn ang="0">
                <a:pos x="583" y="474"/>
              </a:cxn>
              <a:cxn ang="0">
                <a:pos x="631" y="526"/>
              </a:cxn>
              <a:cxn ang="0">
                <a:pos x="674" y="580"/>
              </a:cxn>
              <a:cxn ang="0">
                <a:pos x="713" y="632"/>
              </a:cxn>
              <a:cxn ang="0">
                <a:pos x="748" y="683"/>
              </a:cxn>
              <a:cxn ang="0">
                <a:pos x="754" y="676"/>
              </a:cxn>
              <a:cxn ang="0">
                <a:pos x="789" y="638"/>
              </a:cxn>
              <a:cxn ang="0">
                <a:pos x="841" y="881"/>
              </a:cxn>
              <a:cxn ang="0">
                <a:pos x="839" y="920"/>
              </a:cxn>
              <a:cxn ang="0">
                <a:pos x="732" y="839"/>
              </a:cxn>
              <a:cxn ang="0">
                <a:pos x="613" y="752"/>
              </a:cxn>
              <a:cxn ang="0">
                <a:pos x="664" y="738"/>
              </a:cxn>
              <a:cxn ang="0">
                <a:pos x="661" y="716"/>
              </a:cxn>
              <a:cxn ang="0">
                <a:pos x="629" y="662"/>
              </a:cxn>
              <a:cxn ang="0">
                <a:pos x="593" y="609"/>
              </a:cxn>
              <a:cxn ang="0">
                <a:pos x="548" y="547"/>
              </a:cxn>
              <a:cxn ang="0">
                <a:pos x="493" y="476"/>
              </a:cxn>
              <a:cxn ang="0">
                <a:pos x="429" y="399"/>
              </a:cxn>
              <a:cxn ang="0">
                <a:pos x="381" y="345"/>
              </a:cxn>
              <a:cxn ang="0">
                <a:pos x="329" y="290"/>
              </a:cxn>
              <a:cxn ang="0">
                <a:pos x="273" y="233"/>
              </a:cxn>
              <a:cxn ang="0">
                <a:pos x="210" y="175"/>
              </a:cxn>
              <a:cxn ang="0">
                <a:pos x="110" y="87"/>
              </a:cxn>
              <a:cxn ang="0">
                <a:pos x="38" y="29"/>
              </a:cxn>
            </a:cxnLst>
            <a:rect l="0" t="0" r="r" b="b"/>
            <a:pathLst>
              <a:path w="851" h="926">
                <a:moveTo>
                  <a:pt x="0" y="0"/>
                </a:moveTo>
                <a:lnTo>
                  <a:pt x="18" y="9"/>
                </a:lnTo>
                <a:lnTo>
                  <a:pt x="35" y="19"/>
                </a:lnTo>
                <a:lnTo>
                  <a:pt x="55" y="29"/>
                </a:lnTo>
                <a:lnTo>
                  <a:pt x="76" y="42"/>
                </a:lnTo>
                <a:lnTo>
                  <a:pt x="119" y="70"/>
                </a:lnTo>
                <a:lnTo>
                  <a:pt x="142" y="86"/>
                </a:lnTo>
                <a:lnTo>
                  <a:pt x="167" y="103"/>
                </a:lnTo>
                <a:lnTo>
                  <a:pt x="216" y="139"/>
                </a:lnTo>
                <a:lnTo>
                  <a:pt x="242" y="160"/>
                </a:lnTo>
                <a:lnTo>
                  <a:pt x="268" y="180"/>
                </a:lnTo>
                <a:lnTo>
                  <a:pt x="322" y="225"/>
                </a:lnTo>
                <a:lnTo>
                  <a:pt x="348" y="247"/>
                </a:lnTo>
                <a:lnTo>
                  <a:pt x="376" y="271"/>
                </a:lnTo>
                <a:lnTo>
                  <a:pt x="429" y="319"/>
                </a:lnTo>
                <a:lnTo>
                  <a:pt x="481" y="370"/>
                </a:lnTo>
                <a:lnTo>
                  <a:pt x="507" y="396"/>
                </a:lnTo>
                <a:lnTo>
                  <a:pt x="534" y="422"/>
                </a:lnTo>
                <a:lnTo>
                  <a:pt x="558" y="448"/>
                </a:lnTo>
                <a:lnTo>
                  <a:pt x="583" y="474"/>
                </a:lnTo>
                <a:lnTo>
                  <a:pt x="607" y="500"/>
                </a:lnTo>
                <a:lnTo>
                  <a:pt x="631" y="526"/>
                </a:lnTo>
                <a:lnTo>
                  <a:pt x="652" y="554"/>
                </a:lnTo>
                <a:lnTo>
                  <a:pt x="674" y="580"/>
                </a:lnTo>
                <a:lnTo>
                  <a:pt x="694" y="606"/>
                </a:lnTo>
                <a:lnTo>
                  <a:pt x="713" y="632"/>
                </a:lnTo>
                <a:lnTo>
                  <a:pt x="731" y="658"/>
                </a:lnTo>
                <a:lnTo>
                  <a:pt x="748" y="683"/>
                </a:lnTo>
                <a:lnTo>
                  <a:pt x="750" y="681"/>
                </a:lnTo>
                <a:lnTo>
                  <a:pt x="754" y="676"/>
                </a:lnTo>
                <a:lnTo>
                  <a:pt x="767" y="660"/>
                </a:lnTo>
                <a:lnTo>
                  <a:pt x="789" y="638"/>
                </a:lnTo>
                <a:lnTo>
                  <a:pt x="819" y="783"/>
                </a:lnTo>
                <a:lnTo>
                  <a:pt x="841" y="881"/>
                </a:lnTo>
                <a:lnTo>
                  <a:pt x="851" y="926"/>
                </a:lnTo>
                <a:lnTo>
                  <a:pt x="839" y="920"/>
                </a:lnTo>
                <a:lnTo>
                  <a:pt x="813" y="900"/>
                </a:lnTo>
                <a:lnTo>
                  <a:pt x="732" y="839"/>
                </a:lnTo>
                <a:lnTo>
                  <a:pt x="651" y="780"/>
                </a:lnTo>
                <a:lnTo>
                  <a:pt x="613" y="752"/>
                </a:lnTo>
                <a:lnTo>
                  <a:pt x="645" y="744"/>
                </a:lnTo>
                <a:lnTo>
                  <a:pt x="664" y="738"/>
                </a:lnTo>
                <a:lnTo>
                  <a:pt x="673" y="736"/>
                </a:lnTo>
                <a:lnTo>
                  <a:pt x="661" y="716"/>
                </a:lnTo>
                <a:lnTo>
                  <a:pt x="647" y="691"/>
                </a:lnTo>
                <a:lnTo>
                  <a:pt x="629" y="662"/>
                </a:lnTo>
                <a:lnTo>
                  <a:pt x="606" y="628"/>
                </a:lnTo>
                <a:lnTo>
                  <a:pt x="593" y="609"/>
                </a:lnTo>
                <a:lnTo>
                  <a:pt x="578" y="589"/>
                </a:lnTo>
                <a:lnTo>
                  <a:pt x="548" y="547"/>
                </a:lnTo>
                <a:lnTo>
                  <a:pt x="513" y="500"/>
                </a:lnTo>
                <a:lnTo>
                  <a:pt x="493" y="476"/>
                </a:lnTo>
                <a:lnTo>
                  <a:pt x="473" y="451"/>
                </a:lnTo>
                <a:lnTo>
                  <a:pt x="429" y="399"/>
                </a:lnTo>
                <a:lnTo>
                  <a:pt x="406" y="373"/>
                </a:lnTo>
                <a:lnTo>
                  <a:pt x="381" y="345"/>
                </a:lnTo>
                <a:lnTo>
                  <a:pt x="355" y="318"/>
                </a:lnTo>
                <a:lnTo>
                  <a:pt x="329" y="290"/>
                </a:lnTo>
                <a:lnTo>
                  <a:pt x="302" y="261"/>
                </a:lnTo>
                <a:lnTo>
                  <a:pt x="273" y="233"/>
                </a:lnTo>
                <a:lnTo>
                  <a:pt x="242" y="204"/>
                </a:lnTo>
                <a:lnTo>
                  <a:pt x="210" y="175"/>
                </a:lnTo>
                <a:lnTo>
                  <a:pt x="145" y="118"/>
                </a:lnTo>
                <a:lnTo>
                  <a:pt x="110" y="87"/>
                </a:lnTo>
                <a:lnTo>
                  <a:pt x="76" y="58"/>
                </a:lnTo>
                <a:lnTo>
                  <a:pt x="38" y="29"/>
                </a:lnTo>
                <a:lnTo>
                  <a:pt x="0" y="0"/>
                </a:ln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sp>
        <p:nvSpPr>
          <p:cNvPr id="34" name="AutoShape 17"/>
          <p:cNvSpPr>
            <a:spLocks noChangeArrowheads="1"/>
          </p:cNvSpPr>
          <p:nvPr/>
        </p:nvSpPr>
        <p:spPr bwMode="auto">
          <a:xfrm>
            <a:off x="6005513" y="5242717"/>
            <a:ext cx="2066925" cy="360000"/>
          </a:xfrm>
          <a:prstGeom prst="roundRect">
            <a:avLst>
              <a:gd name="adj" fmla="val 16667"/>
            </a:avLst>
          </a:prstGeom>
          <a:solidFill>
            <a:srgbClr val="FFECD1"/>
          </a:solidFill>
          <a:ln w="9525" algn="ctr">
            <a:solidFill>
              <a:schemeClr val="tx1"/>
            </a:solidFill>
            <a:round/>
            <a:headEnd/>
            <a:tailEnd/>
          </a:ln>
          <a:effectLst>
            <a:outerShdw blurRad="50800" dist="38100" dir="2700000" algn="tl" rotWithShape="0">
              <a:prstClr val="black">
                <a:alpha val="40000"/>
              </a:prstClr>
            </a:outerShdw>
          </a:effectLst>
        </p:spPr>
        <p:txBody>
          <a:bodyPr wrap="square" tIns="0" bIns="0" anchor="ctr">
            <a:spAutoFit/>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pPr>
              <a:lnSpc>
                <a:spcPct val="90000"/>
              </a:lnSpc>
              <a:spcBef>
                <a:spcPct val="40000"/>
              </a:spcBef>
            </a:pPr>
            <a:r>
              <a:rPr lang="ko-KR" altLang="en-US" sz="1400" dirty="0" smtClean="0">
                <a:latin typeface="맑은 고딕" pitchFamily="50" charset="-127"/>
                <a:ea typeface="맑은 고딕" pitchFamily="50" charset="-127"/>
              </a:rPr>
              <a:t>모든 </a:t>
            </a:r>
            <a:r>
              <a:rPr lang="ko-KR" altLang="en-US" sz="1400" smtClean="0">
                <a:latin typeface="맑은 고딕" pitchFamily="50" charset="-127"/>
                <a:ea typeface="맑은 고딕" pitchFamily="50" charset="-127"/>
              </a:rPr>
              <a:t>개체 액세스 </a:t>
            </a:r>
            <a:r>
              <a:rPr lang="ko-KR" altLang="en-US" sz="1400" dirty="0" smtClean="0">
                <a:latin typeface="맑은 고딕" pitchFamily="50" charset="-127"/>
                <a:ea typeface="맑은 고딕" pitchFamily="50" charset="-127"/>
              </a:rPr>
              <a:t>불가</a:t>
            </a:r>
            <a:endParaRPr lang="en-US" altLang="ko-KR" sz="1400" dirty="0" smtClean="0">
              <a:latin typeface="맑은 고딕" pitchFamily="50" charset="-127"/>
              <a:ea typeface="맑은 고딕" pitchFamily="50" charset="-127"/>
            </a:endParaRPr>
          </a:p>
        </p:txBody>
      </p:sp>
      <p:sp>
        <p:nvSpPr>
          <p:cNvPr id="36" name="타원 35"/>
          <p:cNvSpPr/>
          <p:nvPr/>
        </p:nvSpPr>
        <p:spPr bwMode="auto">
          <a:xfrm>
            <a:off x="5219699" y="4705351"/>
            <a:ext cx="561975" cy="519351"/>
          </a:xfrm>
          <a:prstGeom prst="ellipse">
            <a:avLst/>
          </a:prstGeom>
          <a:solidFill>
            <a:srgbClr val="FF3300"/>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perspectiveLeft"/>
            <a:lightRig rig="threePt" dir="t"/>
          </a:scene3d>
          <a:sp3d>
            <a:bevelT/>
          </a:sp3d>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ko-KR"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rPr>
              <a:t>X</a:t>
            </a:r>
            <a:endParaRPr kumimoji="0" lang="ko-KR" altLang="en-US"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endParaRPr>
          </a:p>
        </p:txBody>
      </p:sp>
      <p:sp>
        <p:nvSpPr>
          <p:cNvPr id="37" name="타원 36"/>
          <p:cNvSpPr/>
          <p:nvPr/>
        </p:nvSpPr>
        <p:spPr bwMode="auto">
          <a:xfrm>
            <a:off x="4695824" y="5095876"/>
            <a:ext cx="561975" cy="519351"/>
          </a:xfrm>
          <a:prstGeom prst="ellipse">
            <a:avLst/>
          </a:prstGeom>
          <a:solidFill>
            <a:srgbClr val="FF3300"/>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perspectiveLeft"/>
            <a:lightRig rig="threePt" dir="t"/>
          </a:scene3d>
          <a:sp3d>
            <a:bevelT/>
          </a:sp3d>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ko-KR"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rPr>
              <a:t>X</a:t>
            </a:r>
            <a:endParaRPr kumimoji="0" lang="ko-KR" altLang="en-US"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endParaRPr>
          </a:p>
        </p:txBody>
      </p:sp>
      <p:sp>
        <p:nvSpPr>
          <p:cNvPr id="38" name="타원 37"/>
          <p:cNvSpPr/>
          <p:nvPr/>
        </p:nvSpPr>
        <p:spPr bwMode="auto">
          <a:xfrm>
            <a:off x="5400674" y="4124326"/>
            <a:ext cx="561975" cy="519351"/>
          </a:xfrm>
          <a:prstGeom prst="ellipse">
            <a:avLst/>
          </a:prstGeom>
          <a:solidFill>
            <a:srgbClr val="FF3300"/>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perspectiveLeft"/>
            <a:lightRig rig="threePt" dir="t"/>
          </a:scene3d>
          <a:sp3d>
            <a:bevelT/>
          </a:sp3d>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ko-KR"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rPr>
              <a:t>X</a:t>
            </a:r>
            <a:endParaRPr kumimoji="0" lang="ko-KR" altLang="en-US"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endParaRPr>
          </a:p>
        </p:txBody>
      </p:sp>
      <p:sp>
        <p:nvSpPr>
          <p:cNvPr id="42" name="모서리가 둥근 직사각형 41"/>
          <p:cNvSpPr/>
          <p:nvPr/>
        </p:nvSpPr>
        <p:spPr>
          <a:xfrm>
            <a:off x="1190604" y="3113898"/>
            <a:ext cx="3476645" cy="1848636"/>
          </a:xfrm>
          <a:prstGeom prst="roundRect">
            <a:avLst>
              <a:gd name="adj" fmla="val 10131"/>
            </a:avLst>
          </a:prstGeom>
          <a:solidFill>
            <a:srgbClr val="4F81BD">
              <a:lumMod val="20000"/>
              <a:lumOff val="80000"/>
              <a:alpha val="58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4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500"/>
                                  </p:stCondLst>
                                  <p:childTnLst>
                                    <p:set>
                                      <p:cBhvr>
                                        <p:cTn id="17" dur="1" fill="hold">
                                          <p:stCondLst>
                                            <p:cond delay="0"/>
                                          </p:stCondLst>
                                        </p:cTn>
                                        <p:tgtEl>
                                          <p:spTgt spid="32"/>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500"/>
                                  </p:stCondLst>
                                  <p:childTnLst>
                                    <p:set>
                                      <p:cBhvr>
                                        <p:cTn id="20" dur="1" fill="hold">
                                          <p:stCondLst>
                                            <p:cond delay="0"/>
                                          </p:stCondLst>
                                        </p:cTn>
                                        <p:tgtEl>
                                          <p:spTgt spid="33"/>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500"/>
                                  </p:stCondLst>
                                  <p:childTnLst>
                                    <p:set>
                                      <p:cBhvr>
                                        <p:cTn id="23" dur="1" fill="hold">
                                          <p:stCondLst>
                                            <p:cond delay="0"/>
                                          </p:stCondLst>
                                        </p:cTn>
                                        <p:tgtEl>
                                          <p:spTgt spid="38"/>
                                        </p:tgtEl>
                                        <p:attrNameLst>
                                          <p:attrName>style.visibility</p:attrName>
                                        </p:attrNameLst>
                                      </p:cBhvr>
                                      <p:to>
                                        <p:strVal val="visible"/>
                                      </p:to>
                                    </p:set>
                                  </p:childTnLst>
                                </p:cTn>
                              </p:par>
                            </p:childTnLst>
                          </p:cTn>
                        </p:par>
                        <p:par>
                          <p:cTn id="24" fill="hold">
                            <p:stCondLst>
                              <p:cond delay="1500"/>
                            </p:stCondLst>
                            <p:childTnLst>
                              <p:par>
                                <p:cTn id="25" presetID="1" presetClass="entr" presetSubtype="0" fill="hold" grpId="0" nodeType="afterEffect">
                                  <p:stCondLst>
                                    <p:cond delay="500"/>
                                  </p:stCondLst>
                                  <p:childTnLst>
                                    <p:set>
                                      <p:cBhvr>
                                        <p:cTn id="26" dur="1" fill="hold">
                                          <p:stCondLst>
                                            <p:cond delay="0"/>
                                          </p:stCondLst>
                                        </p:cTn>
                                        <p:tgtEl>
                                          <p:spTgt spid="36"/>
                                        </p:tgtEl>
                                        <p:attrNameLst>
                                          <p:attrName>style.visibility</p:attrName>
                                        </p:attrNameLst>
                                      </p:cBhvr>
                                      <p:to>
                                        <p:strVal val="visible"/>
                                      </p:to>
                                    </p:set>
                                  </p:childTnLst>
                                </p:cTn>
                              </p:par>
                            </p:childTnLst>
                          </p:cTn>
                        </p:par>
                        <p:par>
                          <p:cTn id="27" fill="hold">
                            <p:stCondLst>
                              <p:cond delay="2000"/>
                            </p:stCondLst>
                            <p:childTnLst>
                              <p:par>
                                <p:cTn id="28" presetID="1" presetClass="entr" presetSubtype="0" fill="hold" grpId="0" nodeType="afterEffect">
                                  <p:stCondLst>
                                    <p:cond delay="500"/>
                                  </p:stCondLst>
                                  <p:childTnLst>
                                    <p:set>
                                      <p:cBhvr>
                                        <p:cTn id="29" dur="1" fill="hold">
                                          <p:stCondLst>
                                            <p:cond delay="0"/>
                                          </p:stCondLst>
                                        </p:cTn>
                                        <p:tgtEl>
                                          <p:spTgt spid="37"/>
                                        </p:tgtEl>
                                        <p:attrNameLst>
                                          <p:attrName>style.visibility</p:attrName>
                                        </p:attrNameLst>
                                      </p:cBhvr>
                                      <p:to>
                                        <p:strVal val="visible"/>
                                      </p:to>
                                    </p:set>
                                  </p:childTnLst>
                                </p:cTn>
                              </p:par>
                            </p:childTnLst>
                          </p:cTn>
                        </p:par>
                        <p:par>
                          <p:cTn id="30" fill="hold">
                            <p:stCondLst>
                              <p:cond delay="2500"/>
                            </p:stCondLst>
                            <p:childTnLst>
                              <p:par>
                                <p:cTn id="31" presetID="1" presetClass="entr" presetSubtype="0" fill="hold" grpId="0" nodeType="afterEffect">
                                  <p:stCondLst>
                                    <p:cond delay="1000"/>
                                  </p:stCondLst>
                                  <p:childTnLst>
                                    <p:set>
                                      <p:cBhvr>
                                        <p:cTn id="3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6" grpId="0" animBg="1"/>
      <p:bldP spid="37" grpId="0" animBg="1"/>
      <p:bldP spid="38" grpId="0" animBg="1"/>
      <p:bldP spid="4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Freeform 20"/>
          <p:cNvSpPr>
            <a:spLocks/>
          </p:cNvSpPr>
          <p:nvPr/>
        </p:nvSpPr>
        <p:spPr bwMode="auto">
          <a:xfrm rot="347853" flipH="1" flipV="1">
            <a:off x="937915" y="5086422"/>
            <a:ext cx="1018413" cy="738337"/>
          </a:xfrm>
          <a:custGeom>
            <a:avLst/>
            <a:gdLst/>
            <a:ahLst/>
            <a:cxnLst>
              <a:cxn ang="0">
                <a:pos x="18" y="9"/>
              </a:cxn>
              <a:cxn ang="0">
                <a:pos x="55" y="29"/>
              </a:cxn>
              <a:cxn ang="0">
                <a:pos x="119" y="70"/>
              </a:cxn>
              <a:cxn ang="0">
                <a:pos x="167" y="103"/>
              </a:cxn>
              <a:cxn ang="0">
                <a:pos x="242" y="160"/>
              </a:cxn>
              <a:cxn ang="0">
                <a:pos x="322" y="225"/>
              </a:cxn>
              <a:cxn ang="0">
                <a:pos x="376" y="271"/>
              </a:cxn>
              <a:cxn ang="0">
                <a:pos x="481" y="370"/>
              </a:cxn>
              <a:cxn ang="0">
                <a:pos x="534" y="422"/>
              </a:cxn>
              <a:cxn ang="0">
                <a:pos x="583" y="474"/>
              </a:cxn>
              <a:cxn ang="0">
                <a:pos x="631" y="526"/>
              </a:cxn>
              <a:cxn ang="0">
                <a:pos x="674" y="580"/>
              </a:cxn>
              <a:cxn ang="0">
                <a:pos x="713" y="632"/>
              </a:cxn>
              <a:cxn ang="0">
                <a:pos x="748" y="683"/>
              </a:cxn>
              <a:cxn ang="0">
                <a:pos x="754" y="676"/>
              </a:cxn>
              <a:cxn ang="0">
                <a:pos x="789" y="638"/>
              </a:cxn>
              <a:cxn ang="0">
                <a:pos x="841" y="881"/>
              </a:cxn>
              <a:cxn ang="0">
                <a:pos x="839" y="920"/>
              </a:cxn>
              <a:cxn ang="0">
                <a:pos x="732" y="839"/>
              </a:cxn>
              <a:cxn ang="0">
                <a:pos x="613" y="752"/>
              </a:cxn>
              <a:cxn ang="0">
                <a:pos x="664" y="738"/>
              </a:cxn>
              <a:cxn ang="0">
                <a:pos x="661" y="716"/>
              </a:cxn>
              <a:cxn ang="0">
                <a:pos x="629" y="662"/>
              </a:cxn>
              <a:cxn ang="0">
                <a:pos x="593" y="609"/>
              </a:cxn>
              <a:cxn ang="0">
                <a:pos x="548" y="547"/>
              </a:cxn>
              <a:cxn ang="0">
                <a:pos x="493" y="476"/>
              </a:cxn>
              <a:cxn ang="0">
                <a:pos x="429" y="399"/>
              </a:cxn>
              <a:cxn ang="0">
                <a:pos x="381" y="345"/>
              </a:cxn>
              <a:cxn ang="0">
                <a:pos x="329" y="290"/>
              </a:cxn>
              <a:cxn ang="0">
                <a:pos x="273" y="233"/>
              </a:cxn>
              <a:cxn ang="0">
                <a:pos x="210" y="175"/>
              </a:cxn>
              <a:cxn ang="0">
                <a:pos x="110" y="87"/>
              </a:cxn>
              <a:cxn ang="0">
                <a:pos x="38" y="29"/>
              </a:cxn>
            </a:cxnLst>
            <a:rect l="0" t="0" r="r" b="b"/>
            <a:pathLst>
              <a:path w="851" h="926">
                <a:moveTo>
                  <a:pt x="0" y="0"/>
                </a:moveTo>
                <a:lnTo>
                  <a:pt x="18" y="9"/>
                </a:lnTo>
                <a:lnTo>
                  <a:pt x="35" y="19"/>
                </a:lnTo>
                <a:lnTo>
                  <a:pt x="55" y="29"/>
                </a:lnTo>
                <a:lnTo>
                  <a:pt x="76" y="42"/>
                </a:lnTo>
                <a:lnTo>
                  <a:pt x="119" y="70"/>
                </a:lnTo>
                <a:lnTo>
                  <a:pt x="142" y="86"/>
                </a:lnTo>
                <a:lnTo>
                  <a:pt x="167" y="103"/>
                </a:lnTo>
                <a:lnTo>
                  <a:pt x="216" y="139"/>
                </a:lnTo>
                <a:lnTo>
                  <a:pt x="242" y="160"/>
                </a:lnTo>
                <a:lnTo>
                  <a:pt x="268" y="180"/>
                </a:lnTo>
                <a:lnTo>
                  <a:pt x="322" y="225"/>
                </a:lnTo>
                <a:lnTo>
                  <a:pt x="348" y="247"/>
                </a:lnTo>
                <a:lnTo>
                  <a:pt x="376" y="271"/>
                </a:lnTo>
                <a:lnTo>
                  <a:pt x="429" y="319"/>
                </a:lnTo>
                <a:lnTo>
                  <a:pt x="481" y="370"/>
                </a:lnTo>
                <a:lnTo>
                  <a:pt x="507" y="396"/>
                </a:lnTo>
                <a:lnTo>
                  <a:pt x="534" y="422"/>
                </a:lnTo>
                <a:lnTo>
                  <a:pt x="558" y="448"/>
                </a:lnTo>
                <a:lnTo>
                  <a:pt x="583" y="474"/>
                </a:lnTo>
                <a:lnTo>
                  <a:pt x="607" y="500"/>
                </a:lnTo>
                <a:lnTo>
                  <a:pt x="631" y="526"/>
                </a:lnTo>
                <a:lnTo>
                  <a:pt x="652" y="554"/>
                </a:lnTo>
                <a:lnTo>
                  <a:pt x="674" y="580"/>
                </a:lnTo>
                <a:lnTo>
                  <a:pt x="694" y="606"/>
                </a:lnTo>
                <a:lnTo>
                  <a:pt x="713" y="632"/>
                </a:lnTo>
                <a:lnTo>
                  <a:pt x="731" y="658"/>
                </a:lnTo>
                <a:lnTo>
                  <a:pt x="748" y="683"/>
                </a:lnTo>
                <a:lnTo>
                  <a:pt x="750" y="681"/>
                </a:lnTo>
                <a:lnTo>
                  <a:pt x="754" y="676"/>
                </a:lnTo>
                <a:lnTo>
                  <a:pt x="767" y="660"/>
                </a:lnTo>
                <a:lnTo>
                  <a:pt x="789" y="638"/>
                </a:lnTo>
                <a:lnTo>
                  <a:pt x="819" y="783"/>
                </a:lnTo>
                <a:lnTo>
                  <a:pt x="841" y="881"/>
                </a:lnTo>
                <a:lnTo>
                  <a:pt x="851" y="926"/>
                </a:lnTo>
                <a:lnTo>
                  <a:pt x="839" y="920"/>
                </a:lnTo>
                <a:lnTo>
                  <a:pt x="813" y="900"/>
                </a:lnTo>
                <a:lnTo>
                  <a:pt x="732" y="839"/>
                </a:lnTo>
                <a:lnTo>
                  <a:pt x="651" y="780"/>
                </a:lnTo>
                <a:lnTo>
                  <a:pt x="613" y="752"/>
                </a:lnTo>
                <a:lnTo>
                  <a:pt x="645" y="744"/>
                </a:lnTo>
                <a:lnTo>
                  <a:pt x="664" y="738"/>
                </a:lnTo>
                <a:lnTo>
                  <a:pt x="673" y="736"/>
                </a:lnTo>
                <a:lnTo>
                  <a:pt x="661" y="716"/>
                </a:lnTo>
                <a:lnTo>
                  <a:pt x="647" y="691"/>
                </a:lnTo>
                <a:lnTo>
                  <a:pt x="629" y="662"/>
                </a:lnTo>
                <a:lnTo>
                  <a:pt x="606" y="628"/>
                </a:lnTo>
                <a:lnTo>
                  <a:pt x="593" y="609"/>
                </a:lnTo>
                <a:lnTo>
                  <a:pt x="578" y="589"/>
                </a:lnTo>
                <a:lnTo>
                  <a:pt x="548" y="547"/>
                </a:lnTo>
                <a:lnTo>
                  <a:pt x="513" y="500"/>
                </a:lnTo>
                <a:lnTo>
                  <a:pt x="493" y="476"/>
                </a:lnTo>
                <a:lnTo>
                  <a:pt x="473" y="451"/>
                </a:lnTo>
                <a:lnTo>
                  <a:pt x="429" y="399"/>
                </a:lnTo>
                <a:lnTo>
                  <a:pt x="406" y="373"/>
                </a:lnTo>
                <a:lnTo>
                  <a:pt x="381" y="345"/>
                </a:lnTo>
                <a:lnTo>
                  <a:pt x="355" y="318"/>
                </a:lnTo>
                <a:lnTo>
                  <a:pt x="329" y="290"/>
                </a:lnTo>
                <a:lnTo>
                  <a:pt x="302" y="261"/>
                </a:lnTo>
                <a:lnTo>
                  <a:pt x="273" y="233"/>
                </a:lnTo>
                <a:lnTo>
                  <a:pt x="242" y="204"/>
                </a:lnTo>
                <a:lnTo>
                  <a:pt x="210" y="175"/>
                </a:lnTo>
                <a:lnTo>
                  <a:pt x="145" y="118"/>
                </a:lnTo>
                <a:lnTo>
                  <a:pt x="110" y="87"/>
                </a:lnTo>
                <a:lnTo>
                  <a:pt x="76" y="58"/>
                </a:lnTo>
                <a:lnTo>
                  <a:pt x="38" y="29"/>
                </a:lnTo>
                <a:lnTo>
                  <a:pt x="0" y="0"/>
                </a:ln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cxnSp>
        <p:nvCxnSpPr>
          <p:cNvPr id="66" name="직선 연결선 65"/>
          <p:cNvCxnSpPr/>
          <p:nvPr/>
        </p:nvCxnSpPr>
        <p:spPr>
          <a:xfrm rot="5400000">
            <a:off x="5889614" y="3130563"/>
            <a:ext cx="499272" cy="799"/>
          </a:xfrm>
          <a:prstGeom prst="line">
            <a:avLst/>
          </a:prstGeom>
          <a:noFill/>
          <a:ln w="28575" cap="flat" cmpd="sng" algn="ctr">
            <a:solidFill>
              <a:srgbClr val="FFC000"/>
            </a:solidFill>
            <a:prstDash val="solid"/>
          </a:ln>
          <a:effectLst/>
        </p:spPr>
      </p:cxnSp>
      <p:sp>
        <p:nvSpPr>
          <p:cNvPr id="348162" name="Rectangle 2"/>
          <p:cNvSpPr>
            <a:spLocks noGrp="1" noChangeArrowheads="1"/>
          </p:cNvSpPr>
          <p:nvPr>
            <p:ph type="title"/>
          </p:nvPr>
        </p:nvSpPr>
        <p:spPr/>
        <p:txBody>
          <a:bodyPr/>
          <a:lstStyle/>
          <a:p>
            <a:r>
              <a:rPr lang="ko-KR" altLang="en-US" dirty="0" smtClean="0"/>
              <a:t>파일 그룹과 데이터베이스 복원</a:t>
            </a:r>
            <a:r>
              <a:rPr lang="en-US" altLang="ko-KR" dirty="0" smtClean="0"/>
              <a:t>(3/4)</a:t>
            </a:r>
          </a:p>
        </p:txBody>
      </p:sp>
      <p:sp>
        <p:nvSpPr>
          <p:cNvPr id="83" name="내용 개체 틀 82"/>
          <p:cNvSpPr>
            <a:spLocks noGrp="1"/>
          </p:cNvSpPr>
          <p:nvPr>
            <p:ph idx="1"/>
          </p:nvPr>
        </p:nvSpPr>
        <p:spPr/>
        <p:txBody>
          <a:bodyPr/>
          <a:lstStyle/>
          <a:p>
            <a:r>
              <a:rPr lang="ko-KR" altLang="en-US" dirty="0" smtClean="0"/>
              <a:t>다중 파일 그룹의 예</a:t>
            </a:r>
            <a:endParaRPr lang="ko-KR" altLang="en-US" dirty="0"/>
          </a:p>
        </p:txBody>
      </p:sp>
      <p:cxnSp>
        <p:nvCxnSpPr>
          <p:cNvPr id="5" name="직선 연결선 4"/>
          <p:cNvCxnSpPr/>
          <p:nvPr/>
        </p:nvCxnSpPr>
        <p:spPr>
          <a:xfrm>
            <a:off x="1219200" y="2895600"/>
            <a:ext cx="6800850" cy="9525"/>
          </a:xfrm>
          <a:prstGeom prst="line">
            <a:avLst/>
          </a:prstGeom>
          <a:noFill/>
          <a:ln w="28575" cap="flat" cmpd="sng" algn="ctr">
            <a:solidFill>
              <a:srgbClr val="FFC000"/>
            </a:solidFill>
            <a:prstDash val="solid"/>
          </a:ln>
          <a:effectLst/>
        </p:spPr>
      </p:cxnSp>
      <p:cxnSp>
        <p:nvCxnSpPr>
          <p:cNvPr id="6" name="직선 연결선 5"/>
          <p:cNvCxnSpPr/>
          <p:nvPr/>
        </p:nvCxnSpPr>
        <p:spPr>
          <a:xfrm rot="5400000">
            <a:off x="974714" y="3149613"/>
            <a:ext cx="499272" cy="799"/>
          </a:xfrm>
          <a:prstGeom prst="line">
            <a:avLst/>
          </a:prstGeom>
          <a:noFill/>
          <a:ln w="28575" cap="flat" cmpd="sng" algn="ctr">
            <a:solidFill>
              <a:srgbClr val="FFC000"/>
            </a:solidFill>
            <a:prstDash val="solid"/>
          </a:ln>
          <a:effectLst/>
        </p:spPr>
      </p:cxnSp>
      <p:cxnSp>
        <p:nvCxnSpPr>
          <p:cNvPr id="7" name="직선 연결선 6"/>
          <p:cNvCxnSpPr/>
          <p:nvPr/>
        </p:nvCxnSpPr>
        <p:spPr>
          <a:xfrm rot="5400000">
            <a:off x="7516025" y="3380599"/>
            <a:ext cx="999338" cy="794"/>
          </a:xfrm>
          <a:prstGeom prst="line">
            <a:avLst/>
          </a:prstGeom>
          <a:noFill/>
          <a:ln w="28575" cap="flat" cmpd="sng" algn="ctr">
            <a:solidFill>
              <a:srgbClr val="FFC000"/>
            </a:solidFill>
            <a:prstDash val="solid"/>
          </a:ln>
          <a:effectLst/>
        </p:spPr>
      </p:cxnSp>
      <p:cxnSp>
        <p:nvCxnSpPr>
          <p:cNvPr id="8" name="직선 연결선 7"/>
          <p:cNvCxnSpPr/>
          <p:nvPr/>
        </p:nvCxnSpPr>
        <p:spPr>
          <a:xfrm rot="5400000">
            <a:off x="4270372" y="2577318"/>
            <a:ext cx="642942" cy="1588"/>
          </a:xfrm>
          <a:prstGeom prst="line">
            <a:avLst/>
          </a:prstGeom>
          <a:noFill/>
          <a:ln w="28575" cap="flat" cmpd="sng" algn="ctr">
            <a:solidFill>
              <a:srgbClr val="FFC000"/>
            </a:solidFill>
            <a:prstDash val="solid"/>
          </a:ln>
          <a:effectLst/>
        </p:spPr>
      </p:cxnSp>
      <p:sp>
        <p:nvSpPr>
          <p:cNvPr id="9" name="모서리가 둥근 직사각형 8"/>
          <p:cNvSpPr/>
          <p:nvPr/>
        </p:nvSpPr>
        <p:spPr>
          <a:xfrm>
            <a:off x="400030" y="3113898"/>
            <a:ext cx="1628796" cy="1848636"/>
          </a:xfrm>
          <a:prstGeom prst="roundRect">
            <a:avLst>
              <a:gd name="adj" fmla="val 10131"/>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smtClean="0">
                <a:ln>
                  <a:noFill/>
                </a:ln>
                <a:effectLst/>
                <a:uLnTx/>
                <a:uFillTx/>
                <a:latin typeface="맑은 고딕" pitchFamily="50" charset="-127"/>
                <a:ea typeface="맑은 고딕" pitchFamily="50" charset="-127"/>
                <a:cs typeface="+mn-cs"/>
              </a:rPr>
              <a:t>PRIMARY</a:t>
            </a:r>
            <a:endParaRPr kumimoji="0" lang="ko-KR" altLang="en-US" sz="14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
        <p:nvSpPr>
          <p:cNvPr id="10" name="직사각형 9"/>
          <p:cNvSpPr/>
          <p:nvPr/>
        </p:nvSpPr>
        <p:spPr>
          <a:xfrm>
            <a:off x="642920" y="3756841"/>
            <a:ext cx="1176356"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err="1" smtClean="0">
                <a:ln>
                  <a:noFill/>
                </a:ln>
                <a:effectLst/>
                <a:uLnTx/>
                <a:uFillTx/>
                <a:latin typeface="맑은 고딕" pitchFamily="50" charset="-127"/>
                <a:ea typeface="맑은 고딕" pitchFamily="50" charset="-127"/>
                <a:cs typeface="+mn-cs"/>
              </a:rPr>
              <a:t>MyDB</a:t>
            </a:r>
            <a:r>
              <a:rPr kumimoji="0" lang="en-US" altLang="ko-KR" sz="1100" b="1" kern="0" dirty="0" smtClean="0">
                <a:latin typeface="맑은 고딕" pitchFamily="50" charset="-127"/>
                <a:ea typeface="맑은 고딕" pitchFamily="50" charset="-127"/>
                <a:cs typeface="+mn-cs"/>
              </a:rPr>
              <a:t>_01</a:t>
            </a: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.MDF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
        <p:nvSpPr>
          <p:cNvPr id="11" name="직사각형 10"/>
          <p:cNvSpPr/>
          <p:nvPr/>
        </p:nvSpPr>
        <p:spPr>
          <a:xfrm>
            <a:off x="7324730" y="3613965"/>
            <a:ext cx="1285884"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MyDB_Log.LDF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pic>
        <p:nvPicPr>
          <p:cNvPr id="12" name="Picture 5" descr="Database01"/>
          <p:cNvPicPr>
            <a:picLocks noChangeAspect="1" noChangeArrowheads="1"/>
          </p:cNvPicPr>
          <p:nvPr/>
        </p:nvPicPr>
        <p:blipFill>
          <a:blip r:embed="rId3"/>
          <a:srcRect/>
          <a:stretch>
            <a:fillRect/>
          </a:stretch>
        </p:blipFill>
        <p:spPr bwMode="auto">
          <a:xfrm>
            <a:off x="3950845" y="1638299"/>
            <a:ext cx="1283136" cy="1035845"/>
          </a:xfrm>
          <a:prstGeom prst="rect">
            <a:avLst/>
          </a:prstGeom>
          <a:noFill/>
        </p:spPr>
      </p:pic>
      <p:pic>
        <p:nvPicPr>
          <p:cNvPr id="18" name="Picture 15" descr="Document_Writing01"/>
          <p:cNvPicPr>
            <a:picLocks noChangeAspect="1" noChangeArrowheads="1"/>
          </p:cNvPicPr>
          <p:nvPr/>
        </p:nvPicPr>
        <p:blipFill>
          <a:blip r:embed="rId4" cstate="print">
            <a:lum contrast="39000"/>
          </a:blip>
          <a:srcRect/>
          <a:stretch>
            <a:fillRect/>
          </a:stretch>
        </p:blipFill>
        <p:spPr bwMode="auto">
          <a:xfrm>
            <a:off x="1411514" y="4205291"/>
            <a:ext cx="450609" cy="732239"/>
          </a:xfrm>
          <a:prstGeom prst="rect">
            <a:avLst/>
          </a:prstGeom>
          <a:noFill/>
        </p:spPr>
      </p:pic>
      <p:sp>
        <p:nvSpPr>
          <p:cNvPr id="19" name="TextBox 18"/>
          <p:cNvSpPr txBox="1"/>
          <p:nvPr/>
        </p:nvSpPr>
        <p:spPr>
          <a:xfrm>
            <a:off x="4248103" y="1804196"/>
            <a:ext cx="628698"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err="1" smtClean="0">
                <a:ln>
                  <a:noFill/>
                </a:ln>
                <a:effectLst/>
                <a:uLnTx/>
                <a:uFillTx/>
                <a:latin typeface="맑은 고딕" pitchFamily="50" charset="-127"/>
                <a:ea typeface="맑은 고딕" pitchFamily="50" charset="-127"/>
              </a:rPr>
              <a:t>MyDB</a:t>
            </a:r>
            <a:endParaRPr kumimoji="0" lang="ko-KR" altLang="en-US" sz="1200" b="1" i="0" u="none" strike="noStrike" kern="0" cap="none" spc="0" normalizeH="0" baseline="0" noProof="0" dirty="0">
              <a:ln>
                <a:noFill/>
              </a:ln>
              <a:effectLst/>
              <a:uLnTx/>
              <a:uFillTx/>
              <a:latin typeface="맑은 고딕" pitchFamily="50" charset="-127"/>
              <a:ea typeface="맑은 고딕" pitchFamily="50" charset="-127"/>
            </a:endParaRPr>
          </a:p>
        </p:txBody>
      </p:sp>
      <p:pic>
        <p:nvPicPr>
          <p:cNvPr id="21" name="Picture 15" descr="Document_Writing01"/>
          <p:cNvPicPr>
            <a:picLocks noChangeAspect="1" noChangeArrowheads="1"/>
          </p:cNvPicPr>
          <p:nvPr/>
        </p:nvPicPr>
        <p:blipFill>
          <a:blip r:embed="rId4" cstate="print">
            <a:lum contrast="39000"/>
          </a:blip>
          <a:srcRect/>
          <a:stretch>
            <a:fillRect/>
          </a:stretch>
        </p:blipFill>
        <p:spPr bwMode="auto">
          <a:xfrm>
            <a:off x="1206734" y="4204100"/>
            <a:ext cx="450609" cy="732239"/>
          </a:xfrm>
          <a:prstGeom prst="rect">
            <a:avLst/>
          </a:prstGeom>
          <a:noFill/>
        </p:spPr>
      </p:pic>
      <p:pic>
        <p:nvPicPr>
          <p:cNvPr id="22" name="Picture 15" descr="Document_Writing01"/>
          <p:cNvPicPr>
            <a:picLocks noChangeAspect="1" noChangeArrowheads="1"/>
          </p:cNvPicPr>
          <p:nvPr/>
        </p:nvPicPr>
        <p:blipFill>
          <a:blip r:embed="rId4" cstate="print">
            <a:lum contrast="39000"/>
          </a:blip>
          <a:srcRect/>
          <a:stretch>
            <a:fillRect/>
          </a:stretch>
        </p:blipFill>
        <p:spPr bwMode="auto">
          <a:xfrm>
            <a:off x="992420" y="4204100"/>
            <a:ext cx="450609" cy="732239"/>
          </a:xfrm>
          <a:prstGeom prst="rect">
            <a:avLst/>
          </a:prstGeom>
          <a:noFill/>
        </p:spPr>
      </p:pic>
      <p:pic>
        <p:nvPicPr>
          <p:cNvPr id="23" name="Picture 15" descr="Document_Writing01"/>
          <p:cNvPicPr>
            <a:picLocks noChangeAspect="1" noChangeArrowheads="1"/>
          </p:cNvPicPr>
          <p:nvPr/>
        </p:nvPicPr>
        <p:blipFill>
          <a:blip r:embed="rId4" cstate="print">
            <a:lum contrast="39000"/>
          </a:blip>
          <a:srcRect/>
          <a:stretch>
            <a:fillRect/>
          </a:stretch>
        </p:blipFill>
        <p:spPr bwMode="auto">
          <a:xfrm>
            <a:off x="778106" y="4213625"/>
            <a:ext cx="450609" cy="732239"/>
          </a:xfrm>
          <a:prstGeom prst="rect">
            <a:avLst/>
          </a:prstGeom>
          <a:noFill/>
        </p:spPr>
      </p:pic>
      <p:pic>
        <p:nvPicPr>
          <p:cNvPr id="24" name="Picture 15" descr="Document_Writing01"/>
          <p:cNvPicPr>
            <a:picLocks noChangeAspect="1" noChangeArrowheads="1"/>
          </p:cNvPicPr>
          <p:nvPr/>
        </p:nvPicPr>
        <p:blipFill>
          <a:blip r:embed="rId4" cstate="print">
            <a:lum contrast="39000"/>
          </a:blip>
          <a:srcRect/>
          <a:stretch>
            <a:fillRect/>
          </a:stretch>
        </p:blipFill>
        <p:spPr bwMode="auto">
          <a:xfrm>
            <a:off x="563792" y="4205291"/>
            <a:ext cx="450609" cy="732239"/>
          </a:xfrm>
          <a:prstGeom prst="rect">
            <a:avLst/>
          </a:prstGeom>
          <a:noFill/>
        </p:spPr>
      </p:pic>
      <p:cxnSp>
        <p:nvCxnSpPr>
          <p:cNvPr id="35" name="직선 연결선 34"/>
          <p:cNvCxnSpPr/>
          <p:nvPr/>
        </p:nvCxnSpPr>
        <p:spPr>
          <a:xfrm rot="5400000">
            <a:off x="3460739" y="3140088"/>
            <a:ext cx="499272" cy="799"/>
          </a:xfrm>
          <a:prstGeom prst="line">
            <a:avLst/>
          </a:prstGeom>
          <a:noFill/>
          <a:ln w="28575" cap="flat" cmpd="sng" algn="ctr">
            <a:solidFill>
              <a:srgbClr val="FFC000"/>
            </a:solidFill>
            <a:prstDash val="solid"/>
          </a:ln>
          <a:effectLst/>
        </p:spPr>
      </p:cxnSp>
      <p:sp>
        <p:nvSpPr>
          <p:cNvPr id="39" name="모서리가 둥근 직사각형 38"/>
          <p:cNvSpPr/>
          <p:nvPr/>
        </p:nvSpPr>
        <p:spPr>
          <a:xfrm>
            <a:off x="2238354" y="3104373"/>
            <a:ext cx="2857521" cy="1848636"/>
          </a:xfrm>
          <a:prstGeom prst="roundRect">
            <a:avLst>
              <a:gd name="adj" fmla="val 10131"/>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smtClean="0">
                <a:ln>
                  <a:noFill/>
                </a:ln>
                <a:effectLst/>
                <a:uLnTx/>
                <a:uFillTx/>
                <a:latin typeface="맑은 고딕" pitchFamily="50" charset="-127"/>
                <a:ea typeface="맑은 고딕" pitchFamily="50" charset="-127"/>
                <a:cs typeface="+mn-cs"/>
              </a:rPr>
              <a:t>TRAN_GRP</a:t>
            </a:r>
            <a:endParaRPr kumimoji="0" lang="ko-KR" altLang="en-US" sz="14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
        <p:nvSpPr>
          <p:cNvPr id="40" name="직사각형 39"/>
          <p:cNvSpPr/>
          <p:nvPr/>
        </p:nvSpPr>
        <p:spPr>
          <a:xfrm>
            <a:off x="2405044" y="3747316"/>
            <a:ext cx="1185881"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MyDB_02.NDF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pic>
        <p:nvPicPr>
          <p:cNvPr id="41" name="Picture 15" descr="Document_Writing01"/>
          <p:cNvPicPr>
            <a:picLocks noChangeAspect="1" noChangeArrowheads="1"/>
          </p:cNvPicPr>
          <p:nvPr/>
        </p:nvPicPr>
        <p:blipFill>
          <a:blip r:embed="rId4" cstate="print">
            <a:lum contrast="39000"/>
          </a:blip>
          <a:srcRect/>
          <a:stretch>
            <a:fillRect/>
          </a:stretch>
        </p:blipFill>
        <p:spPr bwMode="auto">
          <a:xfrm>
            <a:off x="4016609" y="4213625"/>
            <a:ext cx="450609" cy="732239"/>
          </a:xfrm>
          <a:prstGeom prst="rect">
            <a:avLst/>
          </a:prstGeom>
          <a:noFill/>
        </p:spPr>
      </p:pic>
      <p:pic>
        <p:nvPicPr>
          <p:cNvPr id="42" name="Picture 15" descr="Document_Writing01"/>
          <p:cNvPicPr>
            <a:picLocks noChangeAspect="1" noChangeArrowheads="1"/>
          </p:cNvPicPr>
          <p:nvPr/>
        </p:nvPicPr>
        <p:blipFill>
          <a:blip r:embed="rId4" cstate="print">
            <a:lum contrast="39000"/>
          </a:blip>
          <a:srcRect/>
          <a:stretch>
            <a:fillRect/>
          </a:stretch>
        </p:blipFill>
        <p:spPr bwMode="auto">
          <a:xfrm>
            <a:off x="3802295" y="4213625"/>
            <a:ext cx="450609" cy="732239"/>
          </a:xfrm>
          <a:prstGeom prst="rect">
            <a:avLst/>
          </a:prstGeom>
          <a:noFill/>
        </p:spPr>
      </p:pic>
      <p:pic>
        <p:nvPicPr>
          <p:cNvPr id="43" name="Picture 15" descr="Document_Writing01"/>
          <p:cNvPicPr>
            <a:picLocks noChangeAspect="1" noChangeArrowheads="1"/>
          </p:cNvPicPr>
          <p:nvPr/>
        </p:nvPicPr>
        <p:blipFill>
          <a:blip r:embed="rId4" cstate="print">
            <a:lum contrast="39000"/>
          </a:blip>
          <a:srcRect/>
          <a:stretch>
            <a:fillRect/>
          </a:stretch>
        </p:blipFill>
        <p:spPr bwMode="auto">
          <a:xfrm>
            <a:off x="3587981" y="4213625"/>
            <a:ext cx="450609" cy="732239"/>
          </a:xfrm>
          <a:prstGeom prst="rect">
            <a:avLst/>
          </a:prstGeom>
          <a:noFill/>
        </p:spPr>
      </p:pic>
      <p:pic>
        <p:nvPicPr>
          <p:cNvPr id="44" name="Picture 15" descr="Document_Writing01"/>
          <p:cNvPicPr>
            <a:picLocks noChangeAspect="1" noChangeArrowheads="1"/>
          </p:cNvPicPr>
          <p:nvPr/>
        </p:nvPicPr>
        <p:blipFill>
          <a:blip r:embed="rId4" cstate="print">
            <a:lum contrast="39000"/>
          </a:blip>
          <a:srcRect/>
          <a:stretch>
            <a:fillRect/>
          </a:stretch>
        </p:blipFill>
        <p:spPr bwMode="auto">
          <a:xfrm>
            <a:off x="3373667" y="4195766"/>
            <a:ext cx="450609" cy="732239"/>
          </a:xfrm>
          <a:prstGeom prst="rect">
            <a:avLst/>
          </a:prstGeom>
          <a:noFill/>
        </p:spPr>
      </p:pic>
      <p:pic>
        <p:nvPicPr>
          <p:cNvPr id="45" name="Picture 15" descr="Document_Writing01"/>
          <p:cNvPicPr>
            <a:picLocks noChangeAspect="1" noChangeArrowheads="1"/>
          </p:cNvPicPr>
          <p:nvPr/>
        </p:nvPicPr>
        <p:blipFill>
          <a:blip r:embed="rId4" cstate="print">
            <a:lum contrast="39000"/>
          </a:blip>
          <a:srcRect/>
          <a:stretch>
            <a:fillRect/>
          </a:stretch>
        </p:blipFill>
        <p:spPr bwMode="auto">
          <a:xfrm>
            <a:off x="3159353" y="4195766"/>
            <a:ext cx="450609" cy="732239"/>
          </a:xfrm>
          <a:prstGeom prst="rect">
            <a:avLst/>
          </a:prstGeom>
          <a:noFill/>
        </p:spPr>
      </p:pic>
      <p:sp>
        <p:nvSpPr>
          <p:cNvPr id="47" name="직사각형 46"/>
          <p:cNvSpPr/>
          <p:nvPr/>
        </p:nvSpPr>
        <p:spPr>
          <a:xfrm>
            <a:off x="3738544" y="3737791"/>
            <a:ext cx="1185881"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MyDB_03.NDF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
        <p:nvSpPr>
          <p:cNvPr id="58" name="모서리가 둥근 직사각형 57"/>
          <p:cNvSpPr/>
          <p:nvPr/>
        </p:nvSpPr>
        <p:spPr>
          <a:xfrm>
            <a:off x="5276830" y="3123423"/>
            <a:ext cx="1628796" cy="1848636"/>
          </a:xfrm>
          <a:prstGeom prst="roundRect">
            <a:avLst>
              <a:gd name="adj" fmla="val 10131"/>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smtClean="0">
                <a:ln>
                  <a:noFill/>
                </a:ln>
                <a:effectLst/>
                <a:uLnTx/>
                <a:uFillTx/>
                <a:latin typeface="맑은 고딕" pitchFamily="50" charset="-127"/>
                <a:ea typeface="맑은 고딕" pitchFamily="50" charset="-127"/>
                <a:cs typeface="+mn-cs"/>
              </a:rPr>
              <a:t>HIST_GRP</a:t>
            </a:r>
            <a:endParaRPr kumimoji="0" lang="ko-KR" altLang="en-US" sz="14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
        <p:nvSpPr>
          <p:cNvPr id="59" name="직사각형 58"/>
          <p:cNvSpPr/>
          <p:nvPr/>
        </p:nvSpPr>
        <p:spPr>
          <a:xfrm>
            <a:off x="5500669" y="3766366"/>
            <a:ext cx="1185881"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err="1" smtClean="0">
                <a:ln>
                  <a:noFill/>
                </a:ln>
                <a:effectLst/>
                <a:uLnTx/>
                <a:uFillTx/>
                <a:latin typeface="맑은 고딕" pitchFamily="50" charset="-127"/>
                <a:ea typeface="맑은 고딕" pitchFamily="50" charset="-127"/>
                <a:cs typeface="+mn-cs"/>
              </a:rPr>
              <a:t>MyDB</a:t>
            </a:r>
            <a:r>
              <a:rPr kumimoji="0" lang="en-US" altLang="ko-KR" sz="1100" b="1" kern="0" dirty="0" smtClean="0">
                <a:latin typeface="맑은 고딕" pitchFamily="50" charset="-127"/>
                <a:ea typeface="맑은 고딕" pitchFamily="50" charset="-127"/>
                <a:cs typeface="+mn-cs"/>
              </a:rPr>
              <a:t>_04</a:t>
            </a: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.NDF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pic>
        <p:nvPicPr>
          <p:cNvPr id="60" name="Picture 15" descr="Document_Writing01"/>
          <p:cNvPicPr>
            <a:picLocks noChangeAspect="1" noChangeArrowheads="1"/>
          </p:cNvPicPr>
          <p:nvPr/>
        </p:nvPicPr>
        <p:blipFill>
          <a:blip r:embed="rId4" cstate="print">
            <a:lum contrast="39000"/>
          </a:blip>
          <a:srcRect/>
          <a:stretch>
            <a:fillRect/>
          </a:stretch>
        </p:blipFill>
        <p:spPr bwMode="auto">
          <a:xfrm>
            <a:off x="6202589" y="4214816"/>
            <a:ext cx="450609" cy="732239"/>
          </a:xfrm>
          <a:prstGeom prst="rect">
            <a:avLst/>
          </a:prstGeom>
          <a:noFill/>
        </p:spPr>
      </p:pic>
      <p:pic>
        <p:nvPicPr>
          <p:cNvPr id="61" name="Picture 15" descr="Document_Writing01"/>
          <p:cNvPicPr>
            <a:picLocks noChangeAspect="1" noChangeArrowheads="1"/>
          </p:cNvPicPr>
          <p:nvPr/>
        </p:nvPicPr>
        <p:blipFill>
          <a:blip r:embed="rId4" cstate="print">
            <a:lum contrast="39000"/>
          </a:blip>
          <a:srcRect/>
          <a:stretch>
            <a:fillRect/>
          </a:stretch>
        </p:blipFill>
        <p:spPr bwMode="auto">
          <a:xfrm>
            <a:off x="5997809" y="4213625"/>
            <a:ext cx="450609" cy="732239"/>
          </a:xfrm>
          <a:prstGeom prst="rect">
            <a:avLst/>
          </a:prstGeom>
          <a:noFill/>
        </p:spPr>
      </p:pic>
      <p:pic>
        <p:nvPicPr>
          <p:cNvPr id="62" name="Picture 15" descr="Document_Writing01"/>
          <p:cNvPicPr>
            <a:picLocks noChangeAspect="1" noChangeArrowheads="1"/>
          </p:cNvPicPr>
          <p:nvPr/>
        </p:nvPicPr>
        <p:blipFill>
          <a:blip r:embed="rId4" cstate="print">
            <a:lum contrast="39000"/>
          </a:blip>
          <a:srcRect/>
          <a:stretch>
            <a:fillRect/>
          </a:stretch>
        </p:blipFill>
        <p:spPr bwMode="auto">
          <a:xfrm>
            <a:off x="5783495" y="4213625"/>
            <a:ext cx="450609" cy="732239"/>
          </a:xfrm>
          <a:prstGeom prst="rect">
            <a:avLst/>
          </a:prstGeom>
          <a:noFill/>
        </p:spPr>
      </p:pic>
      <p:pic>
        <p:nvPicPr>
          <p:cNvPr id="63" name="Picture 15" descr="Document_Writing01"/>
          <p:cNvPicPr>
            <a:picLocks noChangeAspect="1" noChangeArrowheads="1"/>
          </p:cNvPicPr>
          <p:nvPr/>
        </p:nvPicPr>
        <p:blipFill>
          <a:blip r:embed="rId4" cstate="print">
            <a:lum contrast="39000"/>
          </a:blip>
          <a:srcRect/>
          <a:stretch>
            <a:fillRect/>
          </a:stretch>
        </p:blipFill>
        <p:spPr bwMode="auto">
          <a:xfrm>
            <a:off x="5569181" y="4223150"/>
            <a:ext cx="450609" cy="732239"/>
          </a:xfrm>
          <a:prstGeom prst="rect">
            <a:avLst/>
          </a:prstGeom>
          <a:noFill/>
        </p:spPr>
      </p:pic>
      <p:sp>
        <p:nvSpPr>
          <p:cNvPr id="30" name="자유형 29"/>
          <p:cNvSpPr/>
          <p:nvPr/>
        </p:nvSpPr>
        <p:spPr bwMode="auto">
          <a:xfrm rot="19626063">
            <a:off x="2288911" y="3536972"/>
            <a:ext cx="1072114" cy="720000"/>
          </a:xfrm>
          <a:custGeom>
            <a:avLst/>
            <a:gdLst>
              <a:gd name="connsiteX0" fmla="*/ 1096963 w 1096963"/>
              <a:gd name="connsiteY0" fmla="*/ 0 h 1375069"/>
              <a:gd name="connsiteX1" fmla="*/ 306388 w 1096963"/>
              <a:gd name="connsiteY1" fmla="*/ 733425 h 1375069"/>
              <a:gd name="connsiteX2" fmla="*/ 677863 w 1096963"/>
              <a:gd name="connsiteY2" fmla="*/ 619125 h 1375069"/>
              <a:gd name="connsiteX3" fmla="*/ 11113 w 1096963"/>
              <a:gd name="connsiteY3" fmla="*/ 1362075 h 1375069"/>
              <a:gd name="connsiteX4" fmla="*/ 58738 w 1096963"/>
              <a:gd name="connsiteY4" fmla="*/ 1343025 h 1375069"/>
              <a:gd name="connsiteX5" fmla="*/ 973138 w 1096963"/>
              <a:gd name="connsiteY5" fmla="*/ 495300 h 1375069"/>
              <a:gd name="connsiteX6" fmla="*/ 649288 w 1096963"/>
              <a:gd name="connsiteY6" fmla="*/ 514350 h 1375069"/>
              <a:gd name="connsiteX7" fmla="*/ 1096963 w 1096963"/>
              <a:gd name="connsiteY7" fmla="*/ 0 h 137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6963" h="1375069">
                <a:moveTo>
                  <a:pt x="1096963" y="0"/>
                </a:moveTo>
                <a:lnTo>
                  <a:pt x="306388" y="733425"/>
                </a:lnTo>
                <a:lnTo>
                  <a:pt x="677863" y="619125"/>
                </a:lnTo>
                <a:cubicBezTo>
                  <a:pt x="455613" y="866775"/>
                  <a:pt x="227393" y="1109194"/>
                  <a:pt x="11113" y="1362075"/>
                </a:cubicBezTo>
                <a:cubicBezTo>
                  <a:pt x="0" y="1375069"/>
                  <a:pt x="58738" y="1343025"/>
                  <a:pt x="58738" y="1343025"/>
                </a:cubicBezTo>
                <a:lnTo>
                  <a:pt x="973138" y="495300"/>
                </a:lnTo>
                <a:lnTo>
                  <a:pt x="649288" y="514350"/>
                </a:lnTo>
                <a:lnTo>
                  <a:pt x="1096963" y="0"/>
                </a:lnTo>
                <a:close/>
              </a:path>
            </a:pathLst>
          </a:custGeom>
          <a:solidFill>
            <a:srgbClr val="FFAC33"/>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ko-KR" altLang="en-US" sz="1800" b="0" i="0" u="none" strike="noStrike" cap="none" normalizeH="0" baseline="0" smtClean="0">
              <a:solidFill>
                <a:schemeClr val="tx1"/>
              </a:solidFill>
              <a:effectLst/>
              <a:latin typeface="Arial" charset="0"/>
            </a:endParaRPr>
          </a:p>
        </p:txBody>
      </p:sp>
      <p:pic>
        <p:nvPicPr>
          <p:cNvPr id="69" name="Picture 15" descr="Document_Writing01"/>
          <p:cNvPicPr>
            <a:picLocks noChangeAspect="1" noChangeArrowheads="1"/>
          </p:cNvPicPr>
          <p:nvPr/>
        </p:nvPicPr>
        <p:blipFill>
          <a:blip r:embed="rId4" cstate="print">
            <a:lum contrast="39000"/>
          </a:blip>
          <a:srcRect/>
          <a:stretch>
            <a:fillRect/>
          </a:stretch>
        </p:blipFill>
        <p:spPr bwMode="auto">
          <a:xfrm>
            <a:off x="3883259" y="4223150"/>
            <a:ext cx="450609" cy="732239"/>
          </a:xfrm>
          <a:prstGeom prst="rect">
            <a:avLst/>
          </a:prstGeom>
          <a:noFill/>
        </p:spPr>
      </p:pic>
      <p:pic>
        <p:nvPicPr>
          <p:cNvPr id="70" name="Picture 15" descr="Document_Writing01"/>
          <p:cNvPicPr>
            <a:picLocks noChangeAspect="1" noChangeArrowheads="1"/>
          </p:cNvPicPr>
          <p:nvPr/>
        </p:nvPicPr>
        <p:blipFill>
          <a:blip r:embed="rId4" cstate="print">
            <a:lum contrast="39000"/>
          </a:blip>
          <a:srcRect/>
          <a:stretch>
            <a:fillRect/>
          </a:stretch>
        </p:blipFill>
        <p:spPr bwMode="auto">
          <a:xfrm>
            <a:off x="3668945" y="4223150"/>
            <a:ext cx="450609" cy="732239"/>
          </a:xfrm>
          <a:prstGeom prst="rect">
            <a:avLst/>
          </a:prstGeom>
          <a:noFill/>
        </p:spPr>
      </p:pic>
      <p:pic>
        <p:nvPicPr>
          <p:cNvPr id="71" name="Picture 15" descr="Document_Writing01"/>
          <p:cNvPicPr>
            <a:picLocks noChangeAspect="1" noChangeArrowheads="1"/>
          </p:cNvPicPr>
          <p:nvPr/>
        </p:nvPicPr>
        <p:blipFill>
          <a:blip r:embed="rId4" cstate="print">
            <a:lum contrast="39000"/>
          </a:blip>
          <a:srcRect/>
          <a:stretch>
            <a:fillRect/>
          </a:stretch>
        </p:blipFill>
        <p:spPr bwMode="auto">
          <a:xfrm>
            <a:off x="3454631" y="4223150"/>
            <a:ext cx="450609" cy="732239"/>
          </a:xfrm>
          <a:prstGeom prst="rect">
            <a:avLst/>
          </a:prstGeom>
          <a:noFill/>
        </p:spPr>
      </p:pic>
      <p:sp>
        <p:nvSpPr>
          <p:cNvPr id="72" name="Freeform 20"/>
          <p:cNvSpPr>
            <a:spLocks/>
          </p:cNvSpPr>
          <p:nvPr/>
        </p:nvSpPr>
        <p:spPr bwMode="auto">
          <a:xfrm rot="4378319" flipH="1">
            <a:off x="6872440" y="4872100"/>
            <a:ext cx="979800" cy="816647"/>
          </a:xfrm>
          <a:custGeom>
            <a:avLst/>
            <a:gdLst/>
            <a:ahLst/>
            <a:cxnLst>
              <a:cxn ang="0">
                <a:pos x="18" y="9"/>
              </a:cxn>
              <a:cxn ang="0">
                <a:pos x="55" y="29"/>
              </a:cxn>
              <a:cxn ang="0">
                <a:pos x="119" y="70"/>
              </a:cxn>
              <a:cxn ang="0">
                <a:pos x="167" y="103"/>
              </a:cxn>
              <a:cxn ang="0">
                <a:pos x="242" y="160"/>
              </a:cxn>
              <a:cxn ang="0">
                <a:pos x="322" y="225"/>
              </a:cxn>
              <a:cxn ang="0">
                <a:pos x="376" y="271"/>
              </a:cxn>
              <a:cxn ang="0">
                <a:pos x="481" y="370"/>
              </a:cxn>
              <a:cxn ang="0">
                <a:pos x="534" y="422"/>
              </a:cxn>
              <a:cxn ang="0">
                <a:pos x="583" y="474"/>
              </a:cxn>
              <a:cxn ang="0">
                <a:pos x="631" y="526"/>
              </a:cxn>
              <a:cxn ang="0">
                <a:pos x="674" y="580"/>
              </a:cxn>
              <a:cxn ang="0">
                <a:pos x="713" y="632"/>
              </a:cxn>
              <a:cxn ang="0">
                <a:pos x="748" y="683"/>
              </a:cxn>
              <a:cxn ang="0">
                <a:pos x="754" y="676"/>
              </a:cxn>
              <a:cxn ang="0">
                <a:pos x="789" y="638"/>
              </a:cxn>
              <a:cxn ang="0">
                <a:pos x="841" y="881"/>
              </a:cxn>
              <a:cxn ang="0">
                <a:pos x="839" y="920"/>
              </a:cxn>
              <a:cxn ang="0">
                <a:pos x="732" y="839"/>
              </a:cxn>
              <a:cxn ang="0">
                <a:pos x="613" y="752"/>
              </a:cxn>
              <a:cxn ang="0">
                <a:pos x="664" y="738"/>
              </a:cxn>
              <a:cxn ang="0">
                <a:pos x="661" y="716"/>
              </a:cxn>
              <a:cxn ang="0">
                <a:pos x="629" y="662"/>
              </a:cxn>
              <a:cxn ang="0">
                <a:pos x="593" y="609"/>
              </a:cxn>
              <a:cxn ang="0">
                <a:pos x="548" y="547"/>
              </a:cxn>
              <a:cxn ang="0">
                <a:pos x="493" y="476"/>
              </a:cxn>
              <a:cxn ang="0">
                <a:pos x="429" y="399"/>
              </a:cxn>
              <a:cxn ang="0">
                <a:pos x="381" y="345"/>
              </a:cxn>
              <a:cxn ang="0">
                <a:pos x="329" y="290"/>
              </a:cxn>
              <a:cxn ang="0">
                <a:pos x="273" y="233"/>
              </a:cxn>
              <a:cxn ang="0">
                <a:pos x="210" y="175"/>
              </a:cxn>
              <a:cxn ang="0">
                <a:pos x="110" y="87"/>
              </a:cxn>
              <a:cxn ang="0">
                <a:pos x="38" y="29"/>
              </a:cxn>
            </a:cxnLst>
            <a:rect l="0" t="0" r="r" b="b"/>
            <a:pathLst>
              <a:path w="851" h="926">
                <a:moveTo>
                  <a:pt x="0" y="0"/>
                </a:moveTo>
                <a:lnTo>
                  <a:pt x="18" y="9"/>
                </a:lnTo>
                <a:lnTo>
                  <a:pt x="35" y="19"/>
                </a:lnTo>
                <a:lnTo>
                  <a:pt x="55" y="29"/>
                </a:lnTo>
                <a:lnTo>
                  <a:pt x="76" y="42"/>
                </a:lnTo>
                <a:lnTo>
                  <a:pt x="119" y="70"/>
                </a:lnTo>
                <a:lnTo>
                  <a:pt x="142" y="86"/>
                </a:lnTo>
                <a:lnTo>
                  <a:pt x="167" y="103"/>
                </a:lnTo>
                <a:lnTo>
                  <a:pt x="216" y="139"/>
                </a:lnTo>
                <a:lnTo>
                  <a:pt x="242" y="160"/>
                </a:lnTo>
                <a:lnTo>
                  <a:pt x="268" y="180"/>
                </a:lnTo>
                <a:lnTo>
                  <a:pt x="322" y="225"/>
                </a:lnTo>
                <a:lnTo>
                  <a:pt x="348" y="247"/>
                </a:lnTo>
                <a:lnTo>
                  <a:pt x="376" y="271"/>
                </a:lnTo>
                <a:lnTo>
                  <a:pt x="429" y="319"/>
                </a:lnTo>
                <a:lnTo>
                  <a:pt x="481" y="370"/>
                </a:lnTo>
                <a:lnTo>
                  <a:pt x="507" y="396"/>
                </a:lnTo>
                <a:lnTo>
                  <a:pt x="534" y="422"/>
                </a:lnTo>
                <a:lnTo>
                  <a:pt x="558" y="448"/>
                </a:lnTo>
                <a:lnTo>
                  <a:pt x="583" y="474"/>
                </a:lnTo>
                <a:lnTo>
                  <a:pt x="607" y="500"/>
                </a:lnTo>
                <a:lnTo>
                  <a:pt x="631" y="526"/>
                </a:lnTo>
                <a:lnTo>
                  <a:pt x="652" y="554"/>
                </a:lnTo>
                <a:lnTo>
                  <a:pt x="674" y="580"/>
                </a:lnTo>
                <a:lnTo>
                  <a:pt x="694" y="606"/>
                </a:lnTo>
                <a:lnTo>
                  <a:pt x="713" y="632"/>
                </a:lnTo>
                <a:lnTo>
                  <a:pt x="731" y="658"/>
                </a:lnTo>
                <a:lnTo>
                  <a:pt x="748" y="683"/>
                </a:lnTo>
                <a:lnTo>
                  <a:pt x="750" y="681"/>
                </a:lnTo>
                <a:lnTo>
                  <a:pt x="754" y="676"/>
                </a:lnTo>
                <a:lnTo>
                  <a:pt x="767" y="660"/>
                </a:lnTo>
                <a:lnTo>
                  <a:pt x="789" y="638"/>
                </a:lnTo>
                <a:lnTo>
                  <a:pt x="819" y="783"/>
                </a:lnTo>
                <a:lnTo>
                  <a:pt x="841" y="881"/>
                </a:lnTo>
                <a:lnTo>
                  <a:pt x="851" y="926"/>
                </a:lnTo>
                <a:lnTo>
                  <a:pt x="839" y="920"/>
                </a:lnTo>
                <a:lnTo>
                  <a:pt x="813" y="900"/>
                </a:lnTo>
                <a:lnTo>
                  <a:pt x="732" y="839"/>
                </a:lnTo>
                <a:lnTo>
                  <a:pt x="651" y="780"/>
                </a:lnTo>
                <a:lnTo>
                  <a:pt x="613" y="752"/>
                </a:lnTo>
                <a:lnTo>
                  <a:pt x="645" y="744"/>
                </a:lnTo>
                <a:lnTo>
                  <a:pt x="664" y="738"/>
                </a:lnTo>
                <a:lnTo>
                  <a:pt x="673" y="736"/>
                </a:lnTo>
                <a:lnTo>
                  <a:pt x="661" y="716"/>
                </a:lnTo>
                <a:lnTo>
                  <a:pt x="647" y="691"/>
                </a:lnTo>
                <a:lnTo>
                  <a:pt x="629" y="662"/>
                </a:lnTo>
                <a:lnTo>
                  <a:pt x="606" y="628"/>
                </a:lnTo>
                <a:lnTo>
                  <a:pt x="593" y="609"/>
                </a:lnTo>
                <a:lnTo>
                  <a:pt x="578" y="589"/>
                </a:lnTo>
                <a:lnTo>
                  <a:pt x="548" y="547"/>
                </a:lnTo>
                <a:lnTo>
                  <a:pt x="513" y="500"/>
                </a:lnTo>
                <a:lnTo>
                  <a:pt x="493" y="476"/>
                </a:lnTo>
                <a:lnTo>
                  <a:pt x="473" y="451"/>
                </a:lnTo>
                <a:lnTo>
                  <a:pt x="429" y="399"/>
                </a:lnTo>
                <a:lnTo>
                  <a:pt x="406" y="373"/>
                </a:lnTo>
                <a:lnTo>
                  <a:pt x="381" y="345"/>
                </a:lnTo>
                <a:lnTo>
                  <a:pt x="355" y="318"/>
                </a:lnTo>
                <a:lnTo>
                  <a:pt x="329" y="290"/>
                </a:lnTo>
                <a:lnTo>
                  <a:pt x="302" y="261"/>
                </a:lnTo>
                <a:lnTo>
                  <a:pt x="273" y="233"/>
                </a:lnTo>
                <a:lnTo>
                  <a:pt x="242" y="204"/>
                </a:lnTo>
                <a:lnTo>
                  <a:pt x="210" y="175"/>
                </a:lnTo>
                <a:lnTo>
                  <a:pt x="145" y="118"/>
                </a:lnTo>
                <a:lnTo>
                  <a:pt x="110" y="87"/>
                </a:lnTo>
                <a:lnTo>
                  <a:pt x="76" y="58"/>
                </a:lnTo>
                <a:lnTo>
                  <a:pt x="38" y="29"/>
                </a:lnTo>
                <a:lnTo>
                  <a:pt x="0" y="0"/>
                </a:ln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sp>
        <p:nvSpPr>
          <p:cNvPr id="73" name="Freeform 20"/>
          <p:cNvSpPr>
            <a:spLocks/>
          </p:cNvSpPr>
          <p:nvPr/>
        </p:nvSpPr>
        <p:spPr bwMode="auto">
          <a:xfrm rot="347853" flipH="1" flipV="1">
            <a:off x="3490615" y="5076896"/>
            <a:ext cx="1018413" cy="738337"/>
          </a:xfrm>
          <a:custGeom>
            <a:avLst/>
            <a:gdLst/>
            <a:ahLst/>
            <a:cxnLst>
              <a:cxn ang="0">
                <a:pos x="18" y="9"/>
              </a:cxn>
              <a:cxn ang="0">
                <a:pos x="55" y="29"/>
              </a:cxn>
              <a:cxn ang="0">
                <a:pos x="119" y="70"/>
              </a:cxn>
              <a:cxn ang="0">
                <a:pos x="167" y="103"/>
              </a:cxn>
              <a:cxn ang="0">
                <a:pos x="242" y="160"/>
              </a:cxn>
              <a:cxn ang="0">
                <a:pos x="322" y="225"/>
              </a:cxn>
              <a:cxn ang="0">
                <a:pos x="376" y="271"/>
              </a:cxn>
              <a:cxn ang="0">
                <a:pos x="481" y="370"/>
              </a:cxn>
              <a:cxn ang="0">
                <a:pos x="534" y="422"/>
              </a:cxn>
              <a:cxn ang="0">
                <a:pos x="583" y="474"/>
              </a:cxn>
              <a:cxn ang="0">
                <a:pos x="631" y="526"/>
              </a:cxn>
              <a:cxn ang="0">
                <a:pos x="674" y="580"/>
              </a:cxn>
              <a:cxn ang="0">
                <a:pos x="713" y="632"/>
              </a:cxn>
              <a:cxn ang="0">
                <a:pos x="748" y="683"/>
              </a:cxn>
              <a:cxn ang="0">
                <a:pos x="754" y="676"/>
              </a:cxn>
              <a:cxn ang="0">
                <a:pos x="789" y="638"/>
              </a:cxn>
              <a:cxn ang="0">
                <a:pos x="841" y="881"/>
              </a:cxn>
              <a:cxn ang="0">
                <a:pos x="839" y="920"/>
              </a:cxn>
              <a:cxn ang="0">
                <a:pos x="732" y="839"/>
              </a:cxn>
              <a:cxn ang="0">
                <a:pos x="613" y="752"/>
              </a:cxn>
              <a:cxn ang="0">
                <a:pos x="664" y="738"/>
              </a:cxn>
              <a:cxn ang="0">
                <a:pos x="661" y="716"/>
              </a:cxn>
              <a:cxn ang="0">
                <a:pos x="629" y="662"/>
              </a:cxn>
              <a:cxn ang="0">
                <a:pos x="593" y="609"/>
              </a:cxn>
              <a:cxn ang="0">
                <a:pos x="548" y="547"/>
              </a:cxn>
              <a:cxn ang="0">
                <a:pos x="493" y="476"/>
              </a:cxn>
              <a:cxn ang="0">
                <a:pos x="429" y="399"/>
              </a:cxn>
              <a:cxn ang="0">
                <a:pos x="381" y="345"/>
              </a:cxn>
              <a:cxn ang="0">
                <a:pos x="329" y="290"/>
              </a:cxn>
              <a:cxn ang="0">
                <a:pos x="273" y="233"/>
              </a:cxn>
              <a:cxn ang="0">
                <a:pos x="210" y="175"/>
              </a:cxn>
              <a:cxn ang="0">
                <a:pos x="110" y="87"/>
              </a:cxn>
              <a:cxn ang="0">
                <a:pos x="38" y="29"/>
              </a:cxn>
            </a:cxnLst>
            <a:rect l="0" t="0" r="r" b="b"/>
            <a:pathLst>
              <a:path w="851" h="926">
                <a:moveTo>
                  <a:pt x="0" y="0"/>
                </a:moveTo>
                <a:lnTo>
                  <a:pt x="18" y="9"/>
                </a:lnTo>
                <a:lnTo>
                  <a:pt x="35" y="19"/>
                </a:lnTo>
                <a:lnTo>
                  <a:pt x="55" y="29"/>
                </a:lnTo>
                <a:lnTo>
                  <a:pt x="76" y="42"/>
                </a:lnTo>
                <a:lnTo>
                  <a:pt x="119" y="70"/>
                </a:lnTo>
                <a:lnTo>
                  <a:pt x="142" y="86"/>
                </a:lnTo>
                <a:lnTo>
                  <a:pt x="167" y="103"/>
                </a:lnTo>
                <a:lnTo>
                  <a:pt x="216" y="139"/>
                </a:lnTo>
                <a:lnTo>
                  <a:pt x="242" y="160"/>
                </a:lnTo>
                <a:lnTo>
                  <a:pt x="268" y="180"/>
                </a:lnTo>
                <a:lnTo>
                  <a:pt x="322" y="225"/>
                </a:lnTo>
                <a:lnTo>
                  <a:pt x="348" y="247"/>
                </a:lnTo>
                <a:lnTo>
                  <a:pt x="376" y="271"/>
                </a:lnTo>
                <a:lnTo>
                  <a:pt x="429" y="319"/>
                </a:lnTo>
                <a:lnTo>
                  <a:pt x="481" y="370"/>
                </a:lnTo>
                <a:lnTo>
                  <a:pt x="507" y="396"/>
                </a:lnTo>
                <a:lnTo>
                  <a:pt x="534" y="422"/>
                </a:lnTo>
                <a:lnTo>
                  <a:pt x="558" y="448"/>
                </a:lnTo>
                <a:lnTo>
                  <a:pt x="583" y="474"/>
                </a:lnTo>
                <a:lnTo>
                  <a:pt x="607" y="500"/>
                </a:lnTo>
                <a:lnTo>
                  <a:pt x="631" y="526"/>
                </a:lnTo>
                <a:lnTo>
                  <a:pt x="652" y="554"/>
                </a:lnTo>
                <a:lnTo>
                  <a:pt x="674" y="580"/>
                </a:lnTo>
                <a:lnTo>
                  <a:pt x="694" y="606"/>
                </a:lnTo>
                <a:lnTo>
                  <a:pt x="713" y="632"/>
                </a:lnTo>
                <a:lnTo>
                  <a:pt x="731" y="658"/>
                </a:lnTo>
                <a:lnTo>
                  <a:pt x="748" y="683"/>
                </a:lnTo>
                <a:lnTo>
                  <a:pt x="750" y="681"/>
                </a:lnTo>
                <a:lnTo>
                  <a:pt x="754" y="676"/>
                </a:lnTo>
                <a:lnTo>
                  <a:pt x="767" y="660"/>
                </a:lnTo>
                <a:lnTo>
                  <a:pt x="789" y="638"/>
                </a:lnTo>
                <a:lnTo>
                  <a:pt x="819" y="783"/>
                </a:lnTo>
                <a:lnTo>
                  <a:pt x="841" y="881"/>
                </a:lnTo>
                <a:lnTo>
                  <a:pt x="851" y="926"/>
                </a:lnTo>
                <a:lnTo>
                  <a:pt x="839" y="920"/>
                </a:lnTo>
                <a:lnTo>
                  <a:pt x="813" y="900"/>
                </a:lnTo>
                <a:lnTo>
                  <a:pt x="732" y="839"/>
                </a:lnTo>
                <a:lnTo>
                  <a:pt x="651" y="780"/>
                </a:lnTo>
                <a:lnTo>
                  <a:pt x="613" y="752"/>
                </a:lnTo>
                <a:lnTo>
                  <a:pt x="645" y="744"/>
                </a:lnTo>
                <a:lnTo>
                  <a:pt x="664" y="738"/>
                </a:lnTo>
                <a:lnTo>
                  <a:pt x="673" y="736"/>
                </a:lnTo>
                <a:lnTo>
                  <a:pt x="661" y="716"/>
                </a:lnTo>
                <a:lnTo>
                  <a:pt x="647" y="691"/>
                </a:lnTo>
                <a:lnTo>
                  <a:pt x="629" y="662"/>
                </a:lnTo>
                <a:lnTo>
                  <a:pt x="606" y="628"/>
                </a:lnTo>
                <a:lnTo>
                  <a:pt x="593" y="609"/>
                </a:lnTo>
                <a:lnTo>
                  <a:pt x="578" y="589"/>
                </a:lnTo>
                <a:lnTo>
                  <a:pt x="548" y="547"/>
                </a:lnTo>
                <a:lnTo>
                  <a:pt x="513" y="500"/>
                </a:lnTo>
                <a:lnTo>
                  <a:pt x="493" y="476"/>
                </a:lnTo>
                <a:lnTo>
                  <a:pt x="473" y="451"/>
                </a:lnTo>
                <a:lnTo>
                  <a:pt x="429" y="399"/>
                </a:lnTo>
                <a:lnTo>
                  <a:pt x="406" y="373"/>
                </a:lnTo>
                <a:lnTo>
                  <a:pt x="381" y="345"/>
                </a:lnTo>
                <a:lnTo>
                  <a:pt x="355" y="318"/>
                </a:lnTo>
                <a:lnTo>
                  <a:pt x="329" y="290"/>
                </a:lnTo>
                <a:lnTo>
                  <a:pt x="302" y="261"/>
                </a:lnTo>
                <a:lnTo>
                  <a:pt x="273" y="233"/>
                </a:lnTo>
                <a:lnTo>
                  <a:pt x="242" y="204"/>
                </a:lnTo>
                <a:lnTo>
                  <a:pt x="210" y="175"/>
                </a:lnTo>
                <a:lnTo>
                  <a:pt x="145" y="118"/>
                </a:lnTo>
                <a:lnTo>
                  <a:pt x="110" y="87"/>
                </a:lnTo>
                <a:lnTo>
                  <a:pt x="76" y="58"/>
                </a:lnTo>
                <a:lnTo>
                  <a:pt x="38" y="29"/>
                </a:lnTo>
                <a:lnTo>
                  <a:pt x="0" y="0"/>
                </a:ln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sp>
        <p:nvSpPr>
          <p:cNvPr id="75" name="AutoShape 17"/>
          <p:cNvSpPr>
            <a:spLocks noChangeArrowheads="1"/>
          </p:cNvSpPr>
          <p:nvPr/>
        </p:nvSpPr>
        <p:spPr bwMode="auto">
          <a:xfrm>
            <a:off x="4443414" y="5633241"/>
            <a:ext cx="1440000" cy="360000"/>
          </a:xfrm>
          <a:prstGeom prst="roundRect">
            <a:avLst>
              <a:gd name="adj" fmla="val 16667"/>
            </a:avLst>
          </a:prstGeom>
          <a:solidFill>
            <a:srgbClr val="FFECD1"/>
          </a:solidFill>
          <a:ln w="9525" algn="ctr">
            <a:solidFill>
              <a:schemeClr val="tx1"/>
            </a:solidFill>
            <a:round/>
            <a:headEnd/>
            <a:tailEnd/>
          </a:ln>
          <a:effectLst>
            <a:outerShdw blurRad="50800" dist="38100" dir="2700000" algn="tl" rotWithShape="0">
              <a:prstClr val="black">
                <a:alpha val="40000"/>
              </a:prstClr>
            </a:outerShdw>
          </a:effectLst>
        </p:spPr>
        <p:txBody>
          <a:bodyPr wrap="square" tIns="0" bIns="0" anchor="ctr">
            <a:spAutoFit/>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pPr>
              <a:lnSpc>
                <a:spcPct val="90000"/>
              </a:lnSpc>
              <a:spcBef>
                <a:spcPct val="40000"/>
              </a:spcBef>
            </a:pPr>
            <a:r>
              <a:rPr lang="ko-KR" altLang="en-US" sz="1400" dirty="0" smtClean="0">
                <a:latin typeface="맑은 고딕" pitchFamily="50" charset="-127"/>
                <a:ea typeface="맑은 고딕" pitchFamily="50" charset="-127"/>
              </a:rPr>
              <a:t>액세스 불가</a:t>
            </a:r>
            <a:endParaRPr lang="en-US" altLang="ko-KR" sz="1400" dirty="0" smtClean="0">
              <a:latin typeface="맑은 고딕" pitchFamily="50" charset="-127"/>
              <a:ea typeface="맑은 고딕" pitchFamily="50" charset="-127"/>
            </a:endParaRPr>
          </a:p>
        </p:txBody>
      </p:sp>
      <p:sp>
        <p:nvSpPr>
          <p:cNvPr id="76" name="타원 75"/>
          <p:cNvSpPr/>
          <p:nvPr/>
        </p:nvSpPr>
        <p:spPr bwMode="auto">
          <a:xfrm>
            <a:off x="3667124" y="5200651"/>
            <a:ext cx="561975" cy="519351"/>
          </a:xfrm>
          <a:prstGeom prst="ellipse">
            <a:avLst/>
          </a:prstGeom>
          <a:solidFill>
            <a:srgbClr val="FF3300"/>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perspectiveLeft"/>
            <a:lightRig rig="threePt" dir="t"/>
          </a:scene3d>
          <a:sp3d>
            <a:bevelT/>
          </a:sp3d>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ko-KR"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rPr>
              <a:t>X</a:t>
            </a:r>
            <a:endParaRPr kumimoji="0" lang="ko-KR" altLang="en-US"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endParaRPr>
          </a:p>
        </p:txBody>
      </p:sp>
      <p:sp>
        <p:nvSpPr>
          <p:cNvPr id="77" name="타원 76"/>
          <p:cNvSpPr/>
          <p:nvPr/>
        </p:nvSpPr>
        <p:spPr bwMode="auto">
          <a:xfrm>
            <a:off x="1095374" y="5229226"/>
            <a:ext cx="561975" cy="519351"/>
          </a:xfrm>
          <a:prstGeom prst="ellipse">
            <a:avLst/>
          </a:prstGeom>
          <a:solidFill>
            <a:srgbClr val="FF3300"/>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perspectiveLeft"/>
            <a:lightRig rig="threePt" dir="t"/>
          </a:scene3d>
          <a:sp3d>
            <a:bevelT/>
          </a:sp3d>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ko-KR" sz="2400" b="1" dirty="0" smtClean="0">
                <a:solidFill>
                  <a:schemeClr val="bg1"/>
                </a:solidFill>
                <a:effectLst>
                  <a:outerShdw blurRad="50800" dist="38100" algn="l" rotWithShape="0">
                    <a:prstClr val="black">
                      <a:alpha val="40000"/>
                    </a:prstClr>
                  </a:outerShdw>
                </a:effectLst>
                <a:latin typeface="Arial Black" pitchFamily="34" charset="0"/>
              </a:rPr>
              <a:t>O</a:t>
            </a:r>
            <a:endParaRPr kumimoji="0" lang="ko-KR" altLang="en-US"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endParaRPr>
          </a:p>
        </p:txBody>
      </p:sp>
      <p:sp>
        <p:nvSpPr>
          <p:cNvPr id="78" name="타원 77"/>
          <p:cNvSpPr/>
          <p:nvPr/>
        </p:nvSpPr>
        <p:spPr bwMode="auto">
          <a:xfrm>
            <a:off x="7105649" y="5000626"/>
            <a:ext cx="561975" cy="519351"/>
          </a:xfrm>
          <a:prstGeom prst="ellipse">
            <a:avLst/>
          </a:prstGeom>
          <a:solidFill>
            <a:srgbClr val="FF3300"/>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perspectiveLeft"/>
            <a:lightRig rig="threePt" dir="t"/>
          </a:scene3d>
          <a:sp3d>
            <a:bevelT/>
          </a:sp3d>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ko-KR"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rPr>
              <a:t>O</a:t>
            </a:r>
            <a:endParaRPr kumimoji="0" lang="ko-KR" altLang="en-US" sz="2400" b="1" i="0" u="none" strike="noStrike" cap="none" normalizeH="0" baseline="0" dirty="0" smtClean="0">
              <a:solidFill>
                <a:schemeClr val="bg1"/>
              </a:solidFill>
              <a:effectLst>
                <a:outerShdw blurRad="50800" dist="38100" algn="l" rotWithShape="0">
                  <a:prstClr val="black">
                    <a:alpha val="40000"/>
                  </a:prstClr>
                </a:outerShdw>
              </a:effectLst>
              <a:latin typeface="Arial Black" pitchFamily="34" charset="0"/>
            </a:endParaRPr>
          </a:p>
        </p:txBody>
      </p:sp>
      <p:sp>
        <p:nvSpPr>
          <p:cNvPr id="79" name="AutoShape 17"/>
          <p:cNvSpPr>
            <a:spLocks noChangeArrowheads="1"/>
          </p:cNvSpPr>
          <p:nvPr/>
        </p:nvSpPr>
        <p:spPr bwMode="auto">
          <a:xfrm>
            <a:off x="1804988" y="5633242"/>
            <a:ext cx="1440000" cy="360000"/>
          </a:xfrm>
          <a:prstGeom prst="roundRect">
            <a:avLst>
              <a:gd name="adj" fmla="val 16667"/>
            </a:avLst>
          </a:prstGeom>
          <a:solidFill>
            <a:srgbClr val="FFECD1"/>
          </a:solidFill>
          <a:ln w="9525" algn="ctr">
            <a:solidFill>
              <a:schemeClr val="tx1"/>
            </a:solidFill>
            <a:round/>
            <a:headEnd/>
            <a:tailEnd/>
          </a:ln>
          <a:effectLst>
            <a:outerShdw blurRad="50800" dist="38100" dir="2700000" algn="tl" rotWithShape="0">
              <a:prstClr val="black">
                <a:alpha val="40000"/>
              </a:prstClr>
            </a:outerShdw>
          </a:effectLst>
        </p:spPr>
        <p:txBody>
          <a:bodyPr wrap="square" tIns="0" bIns="0" anchor="ctr">
            <a:spAutoFit/>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pPr>
              <a:lnSpc>
                <a:spcPct val="90000"/>
              </a:lnSpc>
              <a:spcBef>
                <a:spcPct val="40000"/>
              </a:spcBef>
            </a:pPr>
            <a:r>
              <a:rPr lang="ko-KR" altLang="en-US" sz="1400" dirty="0" smtClean="0">
                <a:latin typeface="맑은 고딕" pitchFamily="50" charset="-127"/>
                <a:ea typeface="맑은 고딕" pitchFamily="50" charset="-127"/>
              </a:rPr>
              <a:t>액세스 가능</a:t>
            </a:r>
            <a:endParaRPr lang="en-US" altLang="ko-KR" sz="1400" dirty="0" smtClean="0">
              <a:latin typeface="맑은 고딕" pitchFamily="50" charset="-127"/>
              <a:ea typeface="맑은 고딕" pitchFamily="50" charset="-127"/>
            </a:endParaRPr>
          </a:p>
        </p:txBody>
      </p:sp>
      <p:sp>
        <p:nvSpPr>
          <p:cNvPr id="80" name="AutoShape 17"/>
          <p:cNvSpPr>
            <a:spLocks noChangeArrowheads="1"/>
          </p:cNvSpPr>
          <p:nvPr/>
        </p:nvSpPr>
        <p:spPr bwMode="auto">
          <a:xfrm>
            <a:off x="7272338" y="5633242"/>
            <a:ext cx="1440000" cy="360000"/>
          </a:xfrm>
          <a:prstGeom prst="roundRect">
            <a:avLst>
              <a:gd name="adj" fmla="val 16667"/>
            </a:avLst>
          </a:prstGeom>
          <a:solidFill>
            <a:srgbClr val="FFECD1"/>
          </a:solidFill>
          <a:ln w="9525" algn="ctr">
            <a:solidFill>
              <a:schemeClr val="tx1"/>
            </a:solidFill>
            <a:round/>
            <a:headEnd/>
            <a:tailEnd/>
          </a:ln>
          <a:effectLst>
            <a:outerShdw blurRad="50800" dist="38100" dir="2700000" algn="tl" rotWithShape="0">
              <a:prstClr val="black">
                <a:alpha val="40000"/>
              </a:prstClr>
            </a:outerShdw>
          </a:effectLst>
        </p:spPr>
        <p:txBody>
          <a:bodyPr wrap="square" tIns="0" bIns="0" anchor="ctr">
            <a:spAutoFit/>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pPr>
              <a:lnSpc>
                <a:spcPct val="90000"/>
              </a:lnSpc>
              <a:spcBef>
                <a:spcPct val="40000"/>
              </a:spcBef>
            </a:pPr>
            <a:r>
              <a:rPr lang="ko-KR" altLang="en-US" sz="1400" dirty="0" smtClean="0">
                <a:latin typeface="맑은 고딕" pitchFamily="50" charset="-127"/>
                <a:ea typeface="맑은 고딕" pitchFamily="50" charset="-127"/>
              </a:rPr>
              <a:t>액세스 가능</a:t>
            </a:r>
            <a:endParaRPr lang="en-US" altLang="ko-KR" sz="1400" dirty="0" smtClean="0">
              <a:latin typeface="맑은 고딕" pitchFamily="50" charset="-127"/>
              <a:ea typeface="맑은 고딕" pitchFamily="50" charset="-127"/>
            </a:endParaRPr>
          </a:p>
        </p:txBody>
      </p:sp>
      <p:sp>
        <p:nvSpPr>
          <p:cNvPr id="84" name="모서리가 둥근 직사각형 83"/>
          <p:cNvSpPr/>
          <p:nvPr/>
        </p:nvSpPr>
        <p:spPr>
          <a:xfrm>
            <a:off x="2238354" y="3113898"/>
            <a:ext cx="2857521" cy="1848636"/>
          </a:xfrm>
          <a:prstGeom prst="roundRect">
            <a:avLst>
              <a:gd name="adj" fmla="val 10131"/>
            </a:avLst>
          </a:prstGeom>
          <a:solidFill>
            <a:srgbClr val="4F81BD">
              <a:lumMod val="20000"/>
              <a:lumOff val="80000"/>
              <a:alpha val="63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4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500"/>
                                  </p:stCondLst>
                                  <p:childTnLst>
                                    <p:set>
                                      <p:cBhvr>
                                        <p:cTn id="17" dur="1" fill="hold">
                                          <p:stCondLst>
                                            <p:cond delay="0"/>
                                          </p:stCondLst>
                                        </p:cTn>
                                        <p:tgtEl>
                                          <p:spTgt spid="77"/>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1000"/>
                                  </p:stCondLst>
                                  <p:childTnLst>
                                    <p:set>
                                      <p:cBhvr>
                                        <p:cTn id="20" dur="1" fill="hold">
                                          <p:stCondLst>
                                            <p:cond delay="0"/>
                                          </p:stCondLst>
                                        </p:cTn>
                                        <p:tgtEl>
                                          <p:spTgt spid="72"/>
                                        </p:tgtEl>
                                        <p:attrNameLst>
                                          <p:attrName>style.visibility</p:attrName>
                                        </p:attrNameLst>
                                      </p:cBhvr>
                                      <p:to>
                                        <p:strVal val="visible"/>
                                      </p:to>
                                    </p:set>
                                  </p:childTnLst>
                                </p:cTn>
                              </p:par>
                            </p:childTnLst>
                          </p:cTn>
                        </p:par>
                        <p:par>
                          <p:cTn id="21" fill="hold">
                            <p:stCondLst>
                              <p:cond delay="1500"/>
                            </p:stCondLst>
                            <p:childTnLst>
                              <p:par>
                                <p:cTn id="22" presetID="1" presetClass="entr" presetSubtype="0" fill="hold" grpId="0" nodeType="afterEffect">
                                  <p:stCondLst>
                                    <p:cond delay="500"/>
                                  </p:stCondLst>
                                  <p:childTnLst>
                                    <p:set>
                                      <p:cBhvr>
                                        <p:cTn id="23" dur="1" fill="hold">
                                          <p:stCondLst>
                                            <p:cond delay="0"/>
                                          </p:stCondLst>
                                        </p:cTn>
                                        <p:tgtEl>
                                          <p:spTgt spid="78"/>
                                        </p:tgtEl>
                                        <p:attrNameLst>
                                          <p:attrName>style.visibility</p:attrName>
                                        </p:attrNameLst>
                                      </p:cBhvr>
                                      <p:to>
                                        <p:strVal val="visible"/>
                                      </p:to>
                                    </p:set>
                                  </p:childTnLst>
                                </p:cTn>
                              </p:par>
                            </p:childTnLst>
                          </p:cTn>
                        </p:par>
                        <p:par>
                          <p:cTn id="24" fill="hold">
                            <p:stCondLst>
                              <p:cond delay="2000"/>
                            </p:stCondLst>
                            <p:childTnLst>
                              <p:par>
                                <p:cTn id="25" presetID="1" presetClass="entr" presetSubtype="0" fill="hold" grpId="0" nodeType="afterEffect">
                                  <p:stCondLst>
                                    <p:cond delay="1000"/>
                                  </p:stCondLst>
                                  <p:childTnLst>
                                    <p:set>
                                      <p:cBhvr>
                                        <p:cTn id="26" dur="1" fill="hold">
                                          <p:stCondLst>
                                            <p:cond delay="0"/>
                                          </p:stCondLst>
                                        </p:cTn>
                                        <p:tgtEl>
                                          <p:spTgt spid="73"/>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500"/>
                                  </p:stCondLst>
                                  <p:childTnLst>
                                    <p:set>
                                      <p:cBhvr>
                                        <p:cTn id="29" dur="1" fill="hold">
                                          <p:stCondLst>
                                            <p:cond delay="0"/>
                                          </p:stCondLst>
                                        </p:cTn>
                                        <p:tgtEl>
                                          <p:spTgt spid="76"/>
                                        </p:tgtEl>
                                        <p:attrNameLst>
                                          <p:attrName>style.visibility</p:attrName>
                                        </p:attrNameLst>
                                      </p:cBhvr>
                                      <p:to>
                                        <p:strVal val="visible"/>
                                      </p:to>
                                    </p:set>
                                  </p:childTnLst>
                                </p:cTn>
                              </p:par>
                            </p:childTnLst>
                          </p:cTn>
                        </p:par>
                        <p:par>
                          <p:cTn id="30" fill="hold">
                            <p:stCondLst>
                              <p:cond delay="3500"/>
                            </p:stCondLst>
                            <p:childTnLst>
                              <p:par>
                                <p:cTn id="31" presetID="1" presetClass="entr" presetSubtype="0" fill="hold" grpId="0" nodeType="afterEffect">
                                  <p:stCondLst>
                                    <p:cond delay="1000"/>
                                  </p:stCondLst>
                                  <p:childTnLst>
                                    <p:set>
                                      <p:cBhvr>
                                        <p:cTn id="32" dur="1" fill="hold">
                                          <p:stCondLst>
                                            <p:cond delay="0"/>
                                          </p:stCondLst>
                                        </p:cTn>
                                        <p:tgtEl>
                                          <p:spTgt spid="79"/>
                                        </p:tgtEl>
                                        <p:attrNameLst>
                                          <p:attrName>style.visibility</p:attrName>
                                        </p:attrNameLst>
                                      </p:cBhvr>
                                      <p:to>
                                        <p:strVal val="visible"/>
                                      </p:to>
                                    </p:set>
                                  </p:childTnLst>
                                </p:cTn>
                              </p:par>
                            </p:childTnLst>
                          </p:cTn>
                        </p:par>
                        <p:par>
                          <p:cTn id="33" fill="hold">
                            <p:stCondLst>
                              <p:cond delay="4500"/>
                            </p:stCondLst>
                            <p:childTnLst>
                              <p:par>
                                <p:cTn id="34" presetID="1" presetClass="entr" presetSubtype="0" fill="hold" grpId="0" nodeType="afterEffect">
                                  <p:stCondLst>
                                    <p:cond delay="500"/>
                                  </p:stCondLst>
                                  <p:childTnLst>
                                    <p:set>
                                      <p:cBhvr>
                                        <p:cTn id="35" dur="1" fill="hold">
                                          <p:stCondLst>
                                            <p:cond delay="0"/>
                                          </p:stCondLst>
                                        </p:cTn>
                                        <p:tgtEl>
                                          <p:spTgt spid="75"/>
                                        </p:tgtEl>
                                        <p:attrNameLst>
                                          <p:attrName>style.visibility</p:attrName>
                                        </p:attrNameLst>
                                      </p:cBhvr>
                                      <p:to>
                                        <p:strVal val="visible"/>
                                      </p:to>
                                    </p:set>
                                  </p:childTnLst>
                                </p:cTn>
                              </p:par>
                            </p:childTnLst>
                          </p:cTn>
                        </p:par>
                        <p:par>
                          <p:cTn id="36" fill="hold">
                            <p:stCondLst>
                              <p:cond delay="5000"/>
                            </p:stCondLst>
                            <p:childTnLst>
                              <p:par>
                                <p:cTn id="37" presetID="1" presetClass="entr" presetSubtype="0" fill="hold" grpId="0" nodeType="afterEffect">
                                  <p:stCondLst>
                                    <p:cond delay="500"/>
                                  </p:stCondLst>
                                  <p:childTnLst>
                                    <p:set>
                                      <p:cBhvr>
                                        <p:cTn id="38"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30" grpId="0" animBg="1"/>
      <p:bldP spid="72" grpId="0" animBg="1"/>
      <p:bldP spid="73" grpId="0" animBg="1"/>
      <p:bldP spid="75" grpId="0" animBg="1"/>
      <p:bldP spid="76" grpId="0" animBg="1"/>
      <p:bldP spid="77" grpId="0" animBg="1"/>
      <p:bldP spid="78" grpId="0" animBg="1"/>
      <p:bldP spid="79" grpId="0" animBg="1"/>
      <p:bldP spid="80" grpId="0" animBg="1"/>
      <p:bldP spid="8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파일 그룹과 데이터베이스 복원</a:t>
            </a:r>
            <a:r>
              <a:rPr lang="en-US" altLang="ko-KR" dirty="0" smtClean="0"/>
              <a:t>(4/4)</a:t>
            </a:r>
          </a:p>
        </p:txBody>
      </p:sp>
      <p:sp>
        <p:nvSpPr>
          <p:cNvPr id="348163" name="Rectangle 3"/>
          <p:cNvSpPr>
            <a:spLocks noGrp="1" noChangeArrowheads="1"/>
          </p:cNvSpPr>
          <p:nvPr>
            <p:ph idx="1"/>
          </p:nvPr>
        </p:nvSpPr>
        <p:spPr/>
        <p:txBody>
          <a:bodyPr/>
          <a:lstStyle/>
          <a:p>
            <a:pPr>
              <a:defRPr/>
            </a:pPr>
            <a:r>
              <a:rPr lang="ko-KR" altLang="en-US" dirty="0" smtClean="0"/>
              <a:t>특정 파일 그룹의 데이터 파일이 손상되면</a:t>
            </a:r>
            <a:r>
              <a:rPr lang="en-US" altLang="ko-KR" dirty="0" smtClean="0"/>
              <a:t>…</a:t>
            </a:r>
          </a:p>
          <a:p>
            <a:pPr marL="914400" lvl="1" indent="-457200">
              <a:buSzPct val="90000"/>
              <a:buFont typeface="+mj-ea"/>
              <a:buAutoNum type="circleNumDbPlain"/>
              <a:defRPr/>
            </a:pPr>
            <a:r>
              <a:rPr lang="ko-KR" altLang="en-US" dirty="0" smtClean="0"/>
              <a:t>데이터 파일이 손상되어 데이터베이스 액세스가 불가한 경우 손상된 데이터 파일 오프라인 시키기</a:t>
            </a:r>
            <a:endParaRPr lang="en-US" altLang="ko-KR" dirty="0" smtClean="0"/>
          </a:p>
          <a:p>
            <a:pPr lvl="1">
              <a:defRPr/>
            </a:pPr>
            <a:endParaRPr lang="en-US" altLang="ko-KR" dirty="0" smtClean="0"/>
          </a:p>
          <a:p>
            <a:pPr lvl="1">
              <a:defRPr/>
            </a:pPr>
            <a:endParaRPr lang="en-US" altLang="ko-KR" dirty="0" smtClean="0"/>
          </a:p>
          <a:p>
            <a:pPr marL="1314450" lvl="2" indent="-457200">
              <a:buSzPct val="90000"/>
              <a:buFont typeface="+mj-ea"/>
              <a:buAutoNum type="circleNumDbPlain" startAt="2"/>
              <a:defRPr/>
            </a:pPr>
            <a:endParaRPr lang="en-US" altLang="ko-KR" dirty="0" smtClean="0"/>
          </a:p>
          <a:p>
            <a:pPr marL="914400" lvl="1" indent="-457200">
              <a:buSzPct val="90000"/>
              <a:buFont typeface="+mj-ea"/>
              <a:buAutoNum type="circleNumDbPlain" startAt="2"/>
              <a:defRPr/>
            </a:pPr>
            <a:r>
              <a:rPr lang="ko-KR" altLang="en-US" dirty="0" smtClean="0"/>
              <a:t>데이터베이스를 오프라인 시킨 후 다시 온라인 시키면 다른 파일 그룹의 테이블 액세스 가능</a:t>
            </a:r>
            <a:endParaRPr lang="en-US" altLang="ko-KR" dirty="0" smtClean="0"/>
          </a:p>
        </p:txBody>
      </p:sp>
      <p:sp>
        <p:nvSpPr>
          <p:cNvPr id="4" name="AutoShape 5"/>
          <p:cNvSpPr>
            <a:spLocks noChangeArrowheads="1"/>
          </p:cNvSpPr>
          <p:nvPr/>
        </p:nvSpPr>
        <p:spPr bwMode="auto">
          <a:xfrm>
            <a:off x="542925" y="2587983"/>
            <a:ext cx="8010525" cy="1134012"/>
          </a:xfrm>
          <a:prstGeom prst="roundRect">
            <a:avLst>
              <a:gd name="adj" fmla="val 17909"/>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MODIFY FILE (Name = MyDB_02, OFFLINE)</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
        <p:nvSpPr>
          <p:cNvPr id="5" name="AutoShape 5"/>
          <p:cNvSpPr>
            <a:spLocks noChangeArrowheads="1"/>
          </p:cNvSpPr>
          <p:nvPr/>
        </p:nvSpPr>
        <p:spPr bwMode="auto">
          <a:xfrm>
            <a:off x="533400" y="4687910"/>
            <a:ext cx="8010525" cy="1408089"/>
          </a:xfrm>
          <a:prstGeom prst="roundRect">
            <a:avLst>
              <a:gd name="adj" fmla="val 13742"/>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	SET OFFLINE</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r>
              <a:rPr kumimoji="0" lang="en-US" altLang="ko-KR" b="1" dirty="0" smtClean="0">
                <a:solidFill>
                  <a:schemeClr val="bg1"/>
                </a:solidFill>
                <a:latin typeface="맑은 고딕" pitchFamily="50" charset="-127"/>
                <a:ea typeface="맑은 고딕" pitchFamily="50" charset="-127"/>
              </a:rPr>
              <a:t>	SET ONLINE</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rPr>
              <a:t>DEMO</a:t>
            </a:r>
          </a:p>
          <a:p>
            <a:pPr marL="342900" indent="-342900" algn="ctr" defTabSz="914400" eaLnBrk="0" latinLnBrk="0" hangingPunct="0">
              <a:spcBef>
                <a:spcPct val="20000"/>
              </a:spcBef>
              <a:defRPr/>
            </a:pP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손상된 데이터 파일 오프라인 시키기</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pic>
        <p:nvPicPr>
          <p:cNvPr id="4099" name="Picture 3"/>
          <p:cNvPicPr>
            <a:picLocks noChangeAspect="1" noChangeArrowheads="1"/>
          </p:cNvPicPr>
          <p:nvPr/>
        </p:nvPicPr>
        <p:blipFill>
          <a:blip r:embed="rId2"/>
          <a:srcRect/>
          <a:stretch>
            <a:fillRect/>
          </a:stretch>
        </p:blipFill>
        <p:spPr bwMode="auto">
          <a:xfrm>
            <a:off x="145145" y="4760686"/>
            <a:ext cx="2274102" cy="13426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데이터 파일 손상 시 최선의 복구</a:t>
            </a:r>
            <a:endParaRPr lang="en-US" altLang="ko-KR" dirty="0" smtClean="0"/>
          </a:p>
        </p:txBody>
      </p:sp>
      <p:sp>
        <p:nvSpPr>
          <p:cNvPr id="348163" name="Rectangle 3"/>
          <p:cNvSpPr>
            <a:spLocks noGrp="1" noChangeArrowheads="1"/>
          </p:cNvSpPr>
          <p:nvPr>
            <p:ph idx="1"/>
          </p:nvPr>
        </p:nvSpPr>
        <p:spPr/>
        <p:txBody>
          <a:bodyPr/>
          <a:lstStyle/>
          <a:p>
            <a:pPr>
              <a:defRPr/>
            </a:pPr>
            <a:r>
              <a:rPr lang="ko-KR" altLang="en-US" dirty="0" smtClean="0"/>
              <a:t>데이터 파일이 손상되면</a:t>
            </a:r>
            <a:r>
              <a:rPr lang="en-US" altLang="ko-KR" dirty="0" smtClean="0"/>
              <a:t>…</a:t>
            </a:r>
          </a:p>
          <a:p>
            <a:pPr marL="914400" lvl="1" indent="-457200">
              <a:buSzPct val="90000"/>
              <a:buFont typeface="+mj-ea"/>
              <a:buAutoNum type="circleNumDbPlain"/>
              <a:defRPr/>
            </a:pPr>
            <a:r>
              <a:rPr lang="ko-KR" altLang="en-US" dirty="0" smtClean="0"/>
              <a:t>데이터베이스 액세스가 안 되는 경우라면 손상된 데이터 파일을 오프라인 시킨 후 데이터베이스를 오프라인 시킨 후 온라인 시켜 업무가 진행 되도록 함</a:t>
            </a:r>
            <a:endParaRPr lang="en-US" altLang="ko-KR" dirty="0" smtClean="0"/>
          </a:p>
          <a:p>
            <a:pPr marL="914400" lvl="1" indent="-457200">
              <a:buSzPct val="90000"/>
              <a:buFont typeface="+mj-ea"/>
              <a:buAutoNum type="circleNumDbPlain"/>
              <a:defRPr/>
            </a:pPr>
            <a:r>
              <a:rPr lang="ko-KR" altLang="en-US" dirty="0" smtClean="0"/>
              <a:t>현재의 로그의 꼬리를 백업</a:t>
            </a:r>
            <a:endParaRPr lang="en-US" altLang="ko-KR" dirty="0" smtClean="0"/>
          </a:p>
          <a:p>
            <a:pPr marL="914400" lvl="1" indent="-457200">
              <a:buSzPct val="90000"/>
              <a:buFont typeface="+mj-ea"/>
              <a:buAutoNum type="circleNumDbPlain"/>
              <a:defRPr/>
            </a:pPr>
            <a:r>
              <a:rPr lang="ko-KR" altLang="en-US" dirty="0" smtClean="0"/>
              <a:t>손상된 데이터 파일을 전체 백업으로부터 복원</a:t>
            </a:r>
            <a:endParaRPr lang="en-US" altLang="ko-KR" dirty="0" smtClean="0"/>
          </a:p>
          <a:p>
            <a:pPr marL="914400" lvl="1" indent="-457200">
              <a:buSzPct val="90000"/>
              <a:buFont typeface="+mj-ea"/>
              <a:buAutoNum type="circleNumDbPlain"/>
              <a:defRPr/>
            </a:pPr>
            <a:endParaRPr lang="en-US" altLang="ko-KR" dirty="0" smtClean="0"/>
          </a:p>
          <a:p>
            <a:pPr marL="914400" lvl="1" indent="-457200">
              <a:buSzPct val="90000"/>
              <a:buFont typeface="+mj-ea"/>
              <a:buAutoNum type="circleNumDbPlain"/>
              <a:defRPr/>
            </a:pPr>
            <a:endParaRPr lang="en-US" altLang="ko-KR" dirty="0" smtClean="0"/>
          </a:p>
          <a:p>
            <a:pPr marL="1314450" lvl="2" indent="-457200">
              <a:buSzPct val="90000"/>
              <a:buFont typeface="+mj-ea"/>
              <a:buAutoNum type="circleNumDbPlain"/>
              <a:defRPr/>
            </a:pPr>
            <a:endParaRPr lang="en-US" altLang="ko-KR" dirty="0" smtClean="0"/>
          </a:p>
          <a:p>
            <a:pPr marL="1314450" lvl="2" indent="-457200">
              <a:buSzPct val="90000"/>
              <a:buFont typeface="+mj-ea"/>
              <a:buAutoNum type="circleNumDbPlain"/>
              <a:defRPr/>
            </a:pPr>
            <a:endParaRPr lang="en-US" altLang="ko-KR" dirty="0" smtClean="0"/>
          </a:p>
          <a:p>
            <a:pPr marL="914400" lvl="1" indent="-457200">
              <a:buSzPct val="90000"/>
              <a:buFont typeface="+mj-ea"/>
              <a:buAutoNum type="circleNumDbPlain"/>
              <a:defRPr/>
            </a:pPr>
            <a:r>
              <a:rPr lang="ko-KR" altLang="en-US" dirty="0" smtClean="0"/>
              <a:t>전체 백업 이후의 차등 백업과 로그 백업 복원</a:t>
            </a:r>
            <a:endParaRPr lang="en-US" altLang="ko-KR" dirty="0" smtClean="0"/>
          </a:p>
          <a:p>
            <a:pPr marL="914400" lvl="1" indent="-457200">
              <a:buSzPct val="90000"/>
              <a:buFont typeface="+mj-ea"/>
              <a:buAutoNum type="circleNumDbPlain"/>
              <a:defRPr/>
            </a:pPr>
            <a:r>
              <a:rPr lang="ko-KR" altLang="en-US" dirty="0" smtClean="0"/>
              <a:t>앞 과정에서 백업 받은 로그의 꼬리 복원으로 마무리</a:t>
            </a:r>
            <a:endParaRPr lang="en-US" altLang="ko-KR" dirty="0" smtClean="0"/>
          </a:p>
        </p:txBody>
      </p:sp>
      <p:sp>
        <p:nvSpPr>
          <p:cNvPr id="4" name="AutoShape 5"/>
          <p:cNvSpPr>
            <a:spLocks noChangeArrowheads="1"/>
          </p:cNvSpPr>
          <p:nvPr/>
        </p:nvSpPr>
        <p:spPr bwMode="auto">
          <a:xfrm>
            <a:off x="552450" y="3857625"/>
            <a:ext cx="8010525" cy="1524000"/>
          </a:xfrm>
          <a:prstGeom prst="roundRect">
            <a:avLst>
              <a:gd name="adj" fmla="val 17909"/>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RESTORE DATABASE </a:t>
            </a:r>
            <a:r>
              <a:rPr kumimoji="0" lang="en-US" altLang="ko-KR" b="1" dirty="0" err="1" smtClean="0">
                <a:solidFill>
                  <a:schemeClr val="bg1"/>
                </a:solidFill>
                <a:latin typeface="맑은 고딕" pitchFamily="50" charset="-127"/>
                <a:ea typeface="맑은 고딕" pitchFamily="50" charset="-127"/>
              </a:rPr>
              <a:t>MyDB</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FILE = 'MyDB_02'</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FROM DISK = 'C:\Backup\MyDB_Full.bak'</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WITH NORECOVERY</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rPr>
              <a:t>DEMO</a:t>
            </a:r>
          </a:p>
          <a:p>
            <a:pPr marL="342900" indent="-342900" algn="ctr" defTabSz="914400" eaLnBrk="0" latinLnBrk="0" hangingPunct="0">
              <a:spcBef>
                <a:spcPct val="20000"/>
              </a:spcBef>
              <a:defRPr/>
            </a:pP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데이터 파일 손상 시 최선의 복구</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pic>
        <p:nvPicPr>
          <p:cNvPr id="3" name="Picture 3"/>
          <p:cNvPicPr>
            <a:picLocks noChangeAspect="1" noChangeArrowheads="1"/>
          </p:cNvPicPr>
          <p:nvPr/>
        </p:nvPicPr>
        <p:blipFill>
          <a:blip r:embed="rId2"/>
          <a:srcRect/>
          <a:stretch>
            <a:fillRect/>
          </a:stretch>
        </p:blipFill>
        <p:spPr bwMode="auto">
          <a:xfrm>
            <a:off x="145145" y="4760686"/>
            <a:ext cx="2274102" cy="13426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데이터베이스 생성 원리</a:t>
            </a:r>
            <a:endParaRPr lang="en-US" altLang="en-US" dirty="0" smtClean="0"/>
          </a:p>
        </p:txBody>
      </p:sp>
      <p:pic>
        <p:nvPicPr>
          <p:cNvPr id="5" name="Picture 21" descr="Document_Writing01"/>
          <p:cNvPicPr>
            <a:picLocks noChangeAspect="1" noChangeArrowheads="1"/>
          </p:cNvPicPr>
          <p:nvPr/>
        </p:nvPicPr>
        <p:blipFill>
          <a:blip r:embed="rId3" cstate="print"/>
          <a:srcRect/>
          <a:stretch>
            <a:fillRect/>
          </a:stretch>
        </p:blipFill>
        <p:spPr bwMode="auto">
          <a:xfrm>
            <a:off x="6537325" y="2915444"/>
            <a:ext cx="655638" cy="1065212"/>
          </a:xfrm>
          <a:prstGeom prst="rect">
            <a:avLst/>
          </a:prstGeom>
          <a:noFill/>
        </p:spPr>
      </p:pic>
      <p:pic>
        <p:nvPicPr>
          <p:cNvPr id="6" name="Picture 5" descr="Database01"/>
          <p:cNvPicPr>
            <a:picLocks noChangeAspect="1" noChangeArrowheads="1"/>
          </p:cNvPicPr>
          <p:nvPr/>
        </p:nvPicPr>
        <p:blipFill>
          <a:blip r:embed="rId4"/>
          <a:srcRect/>
          <a:stretch>
            <a:fillRect/>
          </a:stretch>
        </p:blipFill>
        <p:spPr bwMode="auto">
          <a:xfrm>
            <a:off x="4425950" y="1173956"/>
            <a:ext cx="1614488" cy="1303338"/>
          </a:xfrm>
          <a:prstGeom prst="rect">
            <a:avLst/>
          </a:prstGeom>
          <a:noFill/>
        </p:spPr>
      </p:pic>
      <p:sp>
        <p:nvSpPr>
          <p:cNvPr id="7" name="AutoShape 15"/>
          <p:cNvSpPr>
            <a:spLocks noChangeArrowheads="1"/>
          </p:cNvSpPr>
          <p:nvPr/>
        </p:nvSpPr>
        <p:spPr bwMode="auto">
          <a:xfrm>
            <a:off x="7000875" y="2677319"/>
            <a:ext cx="1219200" cy="429054"/>
          </a:xfrm>
          <a:prstGeom prst="roundRect">
            <a:avLst>
              <a:gd name="adj" fmla="val 16667"/>
            </a:avLst>
          </a:prstGeom>
          <a:solidFill>
            <a:srgbClr val="FFECD1"/>
          </a:solidFill>
          <a:ln w="9525" algn="ctr">
            <a:solidFill>
              <a:schemeClr val="tx1"/>
            </a:solidFill>
            <a:round/>
            <a:headEnd/>
            <a:tailEnd/>
          </a:ln>
          <a:effectLst>
            <a:outerShdw blurRad="50800" dist="38100" dir="2700000" algn="tl" rotWithShape="0">
              <a:prstClr val="black">
                <a:alpha val="40000"/>
              </a:prstClr>
            </a:outerShdw>
          </a:effectLst>
        </p:spPr>
        <p:txBody>
          <a:bodyPr tIns="0" bIns="0" anchor="ctr">
            <a:spAutoFit/>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pPr>
              <a:lnSpc>
                <a:spcPct val="90000"/>
              </a:lnSpc>
              <a:spcBef>
                <a:spcPct val="40000"/>
              </a:spcBef>
            </a:pPr>
            <a:r>
              <a:rPr lang="ko-KR" altLang="en-US" sz="1400" smtClean="0">
                <a:latin typeface="맑은 고딕" pitchFamily="50" charset="-127"/>
                <a:ea typeface="맑은 고딕" pitchFamily="50" charset="-127"/>
              </a:rPr>
              <a:t>로그 파일</a:t>
            </a:r>
            <a:r>
              <a:rPr lang="en-US" altLang="ko-KR" sz="1400" dirty="0" smtClean="0">
                <a:latin typeface="맑은 고딕" pitchFamily="50" charset="-127"/>
                <a:ea typeface="맑은 고딕" pitchFamily="50" charset="-127"/>
              </a:rPr>
              <a:t>: .</a:t>
            </a:r>
            <a:r>
              <a:rPr lang="en-US" altLang="ko-KR" sz="1400" dirty="0" err="1" smtClean="0">
                <a:latin typeface="맑은 고딕" pitchFamily="50" charset="-127"/>
                <a:ea typeface="맑은 고딕" pitchFamily="50" charset="-127"/>
              </a:rPr>
              <a:t>ldf</a:t>
            </a:r>
            <a:endParaRPr lang="en-US" altLang="ko-KR" sz="1400" dirty="0" smtClean="0">
              <a:latin typeface="맑은 고딕" pitchFamily="50" charset="-127"/>
              <a:ea typeface="맑은 고딕" pitchFamily="50" charset="-127"/>
            </a:endParaRPr>
          </a:p>
        </p:txBody>
      </p:sp>
      <p:sp>
        <p:nvSpPr>
          <p:cNvPr id="8" name="AutoShape 16"/>
          <p:cNvSpPr>
            <a:spLocks noChangeArrowheads="1"/>
          </p:cNvSpPr>
          <p:nvPr/>
        </p:nvSpPr>
        <p:spPr bwMode="auto">
          <a:xfrm>
            <a:off x="3875088" y="2709069"/>
            <a:ext cx="1725612" cy="429054"/>
          </a:xfrm>
          <a:prstGeom prst="roundRect">
            <a:avLst>
              <a:gd name="adj" fmla="val 16667"/>
            </a:avLst>
          </a:prstGeom>
          <a:solidFill>
            <a:srgbClr val="FFECD1"/>
          </a:solidFill>
          <a:ln w="9525" algn="ctr">
            <a:solidFill>
              <a:schemeClr val="tx1"/>
            </a:solidFill>
            <a:round/>
            <a:headEnd/>
            <a:tailEnd/>
          </a:ln>
          <a:effectLst>
            <a:outerShdw blurRad="50800" dist="38100" dir="2700000" algn="tl" rotWithShape="0">
              <a:prstClr val="black">
                <a:alpha val="40000"/>
              </a:prstClr>
            </a:outerShdw>
          </a:effectLst>
        </p:spPr>
        <p:txBody>
          <a:bodyPr wrap="square" tIns="0" bIns="0" anchor="ctr">
            <a:spAutoFit/>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pPr>
              <a:lnSpc>
                <a:spcPct val="90000"/>
              </a:lnSpc>
              <a:spcBef>
                <a:spcPct val="40000"/>
              </a:spcBef>
            </a:pPr>
            <a:r>
              <a:rPr lang="ko-KR" altLang="en-US" sz="1400" dirty="0" smtClean="0">
                <a:latin typeface="맑은 고딕" pitchFamily="50" charset="-127"/>
                <a:ea typeface="맑은 고딕" pitchFamily="50" charset="-127"/>
              </a:rPr>
              <a:t>데이터 파일</a:t>
            </a:r>
            <a:r>
              <a:rPr lang="en-US" altLang="ko-KR" sz="1400" dirty="0" smtClean="0">
                <a:latin typeface="맑은 고딕" pitchFamily="50" charset="-127"/>
                <a:ea typeface="맑은 고딕" pitchFamily="50" charset="-127"/>
              </a:rPr>
              <a:t>:</a:t>
            </a:r>
            <a:br>
              <a:rPr lang="en-US" altLang="ko-KR" sz="1400" dirty="0" smtClean="0">
                <a:latin typeface="맑은 고딕" pitchFamily="50" charset="-127"/>
                <a:ea typeface="맑은 고딕" pitchFamily="50" charset="-127"/>
              </a:rPr>
            </a:br>
            <a:r>
              <a:rPr lang="en-US" altLang="ko-KR" sz="1400" dirty="0" smtClean="0">
                <a:latin typeface="맑은 고딕" pitchFamily="50" charset="-127"/>
                <a:ea typeface="맑은 고딕" pitchFamily="50" charset="-127"/>
              </a:rPr>
              <a:t>.</a:t>
            </a:r>
            <a:r>
              <a:rPr lang="en-US" altLang="ko-KR" sz="1400" dirty="0" err="1" smtClean="0">
                <a:latin typeface="맑은 고딕" pitchFamily="50" charset="-127"/>
                <a:ea typeface="맑은 고딕" pitchFamily="50" charset="-127"/>
              </a:rPr>
              <a:t>mdf</a:t>
            </a:r>
            <a:r>
              <a:rPr lang="en-US" altLang="ko-KR" sz="1400" dirty="0" smtClean="0">
                <a:latin typeface="맑은 고딕" pitchFamily="50" charset="-127"/>
                <a:ea typeface="맑은 고딕" pitchFamily="50" charset="-127"/>
              </a:rPr>
              <a:t> </a:t>
            </a:r>
            <a:r>
              <a:rPr lang="ko-KR" altLang="en-US" sz="1400" dirty="0" smtClean="0">
                <a:latin typeface="맑은 고딕" pitchFamily="50" charset="-127"/>
                <a:ea typeface="맑은 고딕" pitchFamily="50" charset="-127"/>
              </a:rPr>
              <a:t>또는</a:t>
            </a:r>
            <a:r>
              <a:rPr lang="en-US" altLang="ko-KR" sz="1400" dirty="0" smtClean="0">
                <a:latin typeface="맑은 고딕" pitchFamily="50" charset="-127"/>
                <a:ea typeface="맑은 고딕" pitchFamily="50" charset="-127"/>
              </a:rPr>
              <a:t> .</a:t>
            </a:r>
            <a:r>
              <a:rPr lang="en-US" altLang="ko-KR" sz="1400" dirty="0" err="1" smtClean="0">
                <a:latin typeface="맑은 고딕" pitchFamily="50" charset="-127"/>
                <a:ea typeface="맑은 고딕" pitchFamily="50" charset="-127"/>
              </a:rPr>
              <a:t>ndf</a:t>
            </a:r>
            <a:endParaRPr lang="en-US" altLang="ko-KR" sz="1400" dirty="0" smtClean="0">
              <a:latin typeface="맑은 고딕" pitchFamily="50" charset="-127"/>
              <a:ea typeface="맑은 고딕" pitchFamily="50" charset="-127"/>
            </a:endParaRPr>
          </a:p>
        </p:txBody>
      </p:sp>
      <p:sp>
        <p:nvSpPr>
          <p:cNvPr id="9" name="Freeform 19"/>
          <p:cNvSpPr>
            <a:spLocks/>
          </p:cNvSpPr>
          <p:nvPr/>
        </p:nvSpPr>
        <p:spPr bwMode="auto">
          <a:xfrm>
            <a:off x="5724525" y="1981199"/>
            <a:ext cx="981075" cy="1019175"/>
          </a:xfrm>
          <a:custGeom>
            <a:avLst/>
            <a:gdLst/>
            <a:ahLst/>
            <a:cxnLst>
              <a:cxn ang="0">
                <a:pos x="18" y="9"/>
              </a:cxn>
              <a:cxn ang="0">
                <a:pos x="55" y="29"/>
              </a:cxn>
              <a:cxn ang="0">
                <a:pos x="119" y="70"/>
              </a:cxn>
              <a:cxn ang="0">
                <a:pos x="167" y="103"/>
              </a:cxn>
              <a:cxn ang="0">
                <a:pos x="242" y="160"/>
              </a:cxn>
              <a:cxn ang="0">
                <a:pos x="322" y="225"/>
              </a:cxn>
              <a:cxn ang="0">
                <a:pos x="376" y="271"/>
              </a:cxn>
              <a:cxn ang="0">
                <a:pos x="481" y="370"/>
              </a:cxn>
              <a:cxn ang="0">
                <a:pos x="534" y="422"/>
              </a:cxn>
              <a:cxn ang="0">
                <a:pos x="583" y="474"/>
              </a:cxn>
              <a:cxn ang="0">
                <a:pos x="631" y="526"/>
              </a:cxn>
              <a:cxn ang="0">
                <a:pos x="674" y="580"/>
              </a:cxn>
              <a:cxn ang="0">
                <a:pos x="713" y="632"/>
              </a:cxn>
              <a:cxn ang="0">
                <a:pos x="748" y="683"/>
              </a:cxn>
              <a:cxn ang="0">
                <a:pos x="754" y="676"/>
              </a:cxn>
              <a:cxn ang="0">
                <a:pos x="789" y="638"/>
              </a:cxn>
              <a:cxn ang="0">
                <a:pos x="841" y="881"/>
              </a:cxn>
              <a:cxn ang="0">
                <a:pos x="839" y="920"/>
              </a:cxn>
              <a:cxn ang="0">
                <a:pos x="732" y="839"/>
              </a:cxn>
              <a:cxn ang="0">
                <a:pos x="613" y="752"/>
              </a:cxn>
              <a:cxn ang="0">
                <a:pos x="664" y="738"/>
              </a:cxn>
              <a:cxn ang="0">
                <a:pos x="661" y="716"/>
              </a:cxn>
              <a:cxn ang="0">
                <a:pos x="629" y="662"/>
              </a:cxn>
              <a:cxn ang="0">
                <a:pos x="593" y="609"/>
              </a:cxn>
              <a:cxn ang="0">
                <a:pos x="548" y="547"/>
              </a:cxn>
              <a:cxn ang="0">
                <a:pos x="493" y="476"/>
              </a:cxn>
              <a:cxn ang="0">
                <a:pos x="429" y="399"/>
              </a:cxn>
              <a:cxn ang="0">
                <a:pos x="381" y="345"/>
              </a:cxn>
              <a:cxn ang="0">
                <a:pos x="329" y="290"/>
              </a:cxn>
              <a:cxn ang="0">
                <a:pos x="273" y="233"/>
              </a:cxn>
              <a:cxn ang="0">
                <a:pos x="210" y="175"/>
              </a:cxn>
              <a:cxn ang="0">
                <a:pos x="110" y="87"/>
              </a:cxn>
              <a:cxn ang="0">
                <a:pos x="38" y="29"/>
              </a:cxn>
            </a:cxnLst>
            <a:rect l="0" t="0" r="r" b="b"/>
            <a:pathLst>
              <a:path w="851" h="926">
                <a:moveTo>
                  <a:pt x="0" y="0"/>
                </a:moveTo>
                <a:lnTo>
                  <a:pt x="18" y="9"/>
                </a:lnTo>
                <a:lnTo>
                  <a:pt x="35" y="19"/>
                </a:lnTo>
                <a:lnTo>
                  <a:pt x="55" y="29"/>
                </a:lnTo>
                <a:lnTo>
                  <a:pt x="76" y="42"/>
                </a:lnTo>
                <a:lnTo>
                  <a:pt x="119" y="70"/>
                </a:lnTo>
                <a:lnTo>
                  <a:pt x="142" y="86"/>
                </a:lnTo>
                <a:lnTo>
                  <a:pt x="167" y="103"/>
                </a:lnTo>
                <a:lnTo>
                  <a:pt x="216" y="139"/>
                </a:lnTo>
                <a:lnTo>
                  <a:pt x="242" y="160"/>
                </a:lnTo>
                <a:lnTo>
                  <a:pt x="268" y="180"/>
                </a:lnTo>
                <a:lnTo>
                  <a:pt x="322" y="225"/>
                </a:lnTo>
                <a:lnTo>
                  <a:pt x="348" y="247"/>
                </a:lnTo>
                <a:lnTo>
                  <a:pt x="376" y="271"/>
                </a:lnTo>
                <a:lnTo>
                  <a:pt x="429" y="319"/>
                </a:lnTo>
                <a:lnTo>
                  <a:pt x="481" y="370"/>
                </a:lnTo>
                <a:lnTo>
                  <a:pt x="507" y="396"/>
                </a:lnTo>
                <a:lnTo>
                  <a:pt x="534" y="422"/>
                </a:lnTo>
                <a:lnTo>
                  <a:pt x="558" y="448"/>
                </a:lnTo>
                <a:lnTo>
                  <a:pt x="583" y="474"/>
                </a:lnTo>
                <a:lnTo>
                  <a:pt x="607" y="500"/>
                </a:lnTo>
                <a:lnTo>
                  <a:pt x="631" y="526"/>
                </a:lnTo>
                <a:lnTo>
                  <a:pt x="652" y="554"/>
                </a:lnTo>
                <a:lnTo>
                  <a:pt x="674" y="580"/>
                </a:lnTo>
                <a:lnTo>
                  <a:pt x="694" y="606"/>
                </a:lnTo>
                <a:lnTo>
                  <a:pt x="713" y="632"/>
                </a:lnTo>
                <a:lnTo>
                  <a:pt x="731" y="658"/>
                </a:lnTo>
                <a:lnTo>
                  <a:pt x="748" y="683"/>
                </a:lnTo>
                <a:lnTo>
                  <a:pt x="750" y="681"/>
                </a:lnTo>
                <a:lnTo>
                  <a:pt x="754" y="676"/>
                </a:lnTo>
                <a:lnTo>
                  <a:pt x="767" y="660"/>
                </a:lnTo>
                <a:lnTo>
                  <a:pt x="789" y="638"/>
                </a:lnTo>
                <a:lnTo>
                  <a:pt x="819" y="783"/>
                </a:lnTo>
                <a:lnTo>
                  <a:pt x="841" y="881"/>
                </a:lnTo>
                <a:lnTo>
                  <a:pt x="851" y="926"/>
                </a:lnTo>
                <a:lnTo>
                  <a:pt x="839" y="920"/>
                </a:lnTo>
                <a:lnTo>
                  <a:pt x="813" y="900"/>
                </a:lnTo>
                <a:lnTo>
                  <a:pt x="732" y="839"/>
                </a:lnTo>
                <a:lnTo>
                  <a:pt x="651" y="780"/>
                </a:lnTo>
                <a:lnTo>
                  <a:pt x="613" y="752"/>
                </a:lnTo>
                <a:lnTo>
                  <a:pt x="645" y="744"/>
                </a:lnTo>
                <a:lnTo>
                  <a:pt x="664" y="738"/>
                </a:lnTo>
                <a:lnTo>
                  <a:pt x="673" y="736"/>
                </a:lnTo>
                <a:lnTo>
                  <a:pt x="661" y="716"/>
                </a:lnTo>
                <a:lnTo>
                  <a:pt x="647" y="691"/>
                </a:lnTo>
                <a:lnTo>
                  <a:pt x="629" y="662"/>
                </a:lnTo>
                <a:lnTo>
                  <a:pt x="606" y="628"/>
                </a:lnTo>
                <a:lnTo>
                  <a:pt x="593" y="609"/>
                </a:lnTo>
                <a:lnTo>
                  <a:pt x="578" y="589"/>
                </a:lnTo>
                <a:lnTo>
                  <a:pt x="548" y="547"/>
                </a:lnTo>
                <a:lnTo>
                  <a:pt x="513" y="500"/>
                </a:lnTo>
                <a:lnTo>
                  <a:pt x="493" y="476"/>
                </a:lnTo>
                <a:lnTo>
                  <a:pt x="473" y="451"/>
                </a:lnTo>
                <a:lnTo>
                  <a:pt x="429" y="399"/>
                </a:lnTo>
                <a:lnTo>
                  <a:pt x="406" y="373"/>
                </a:lnTo>
                <a:lnTo>
                  <a:pt x="381" y="345"/>
                </a:lnTo>
                <a:lnTo>
                  <a:pt x="355" y="318"/>
                </a:lnTo>
                <a:lnTo>
                  <a:pt x="329" y="290"/>
                </a:lnTo>
                <a:lnTo>
                  <a:pt x="302" y="261"/>
                </a:lnTo>
                <a:lnTo>
                  <a:pt x="273" y="233"/>
                </a:lnTo>
                <a:lnTo>
                  <a:pt x="242" y="204"/>
                </a:lnTo>
                <a:lnTo>
                  <a:pt x="210" y="175"/>
                </a:lnTo>
                <a:lnTo>
                  <a:pt x="145" y="118"/>
                </a:lnTo>
                <a:lnTo>
                  <a:pt x="110" y="87"/>
                </a:lnTo>
                <a:lnTo>
                  <a:pt x="76" y="58"/>
                </a:lnTo>
                <a:lnTo>
                  <a:pt x="38" y="29"/>
                </a:lnTo>
                <a:lnTo>
                  <a:pt x="0" y="0"/>
                </a:ln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sp>
        <p:nvSpPr>
          <p:cNvPr id="10" name="AutoShape 12"/>
          <p:cNvSpPr>
            <a:spLocks noChangeArrowheads="1"/>
          </p:cNvSpPr>
          <p:nvPr/>
        </p:nvSpPr>
        <p:spPr bwMode="auto">
          <a:xfrm rot="438506" flipV="1">
            <a:off x="1446213" y="3199606"/>
            <a:ext cx="3790950" cy="1852613"/>
          </a:xfrm>
          <a:custGeom>
            <a:avLst/>
            <a:gdLst>
              <a:gd name="G0" fmla="+- 9663 0 0"/>
              <a:gd name="G1" fmla="+- 21600 0 9663"/>
              <a:gd name="G2" fmla="*/ 9663 1 2"/>
              <a:gd name="G3" fmla="+- 21600 0 G2"/>
              <a:gd name="G4" fmla="+/ 9663 21600 2"/>
              <a:gd name="G5" fmla="+/ G1 0 2"/>
              <a:gd name="G6" fmla="*/ 21600 21600 9663"/>
              <a:gd name="G7" fmla="*/ G6 1 2"/>
              <a:gd name="G8" fmla="+- 21600 0 G7"/>
              <a:gd name="G9" fmla="*/ 21600 1 2"/>
              <a:gd name="G10" fmla="+- 9663 0 G9"/>
              <a:gd name="G11" fmla="?: G10 G8 0"/>
              <a:gd name="G12" fmla="?: G10 G7 21600"/>
              <a:gd name="T0" fmla="*/ 16768 w 21600"/>
              <a:gd name="T1" fmla="*/ 10800 h 21600"/>
              <a:gd name="T2" fmla="*/ 10800 w 21600"/>
              <a:gd name="T3" fmla="*/ 21600 h 21600"/>
              <a:gd name="T4" fmla="*/ 4832 w 21600"/>
              <a:gd name="T5" fmla="*/ 10800 h 21600"/>
              <a:gd name="T6" fmla="*/ 10800 w 21600"/>
              <a:gd name="T7" fmla="*/ 0 h 21600"/>
              <a:gd name="T8" fmla="*/ 6632 w 21600"/>
              <a:gd name="T9" fmla="*/ 6632 h 21600"/>
              <a:gd name="T10" fmla="*/ 14968 w 21600"/>
              <a:gd name="T11" fmla="*/ 14968 h 21600"/>
            </a:gdLst>
            <a:ahLst/>
            <a:cxnLst>
              <a:cxn ang="0">
                <a:pos x="T0" y="T1"/>
              </a:cxn>
              <a:cxn ang="0">
                <a:pos x="T2" y="T3"/>
              </a:cxn>
              <a:cxn ang="0">
                <a:pos x="T4" y="T5"/>
              </a:cxn>
              <a:cxn ang="0">
                <a:pos x="T6" y="T7"/>
              </a:cxn>
            </a:cxnLst>
            <a:rect l="T8" t="T9" r="T10" b="T11"/>
            <a:pathLst>
              <a:path w="21600" h="21600">
                <a:moveTo>
                  <a:pt x="0" y="0"/>
                </a:moveTo>
                <a:lnTo>
                  <a:pt x="9663" y="21600"/>
                </a:lnTo>
                <a:lnTo>
                  <a:pt x="11937" y="21600"/>
                </a:lnTo>
                <a:lnTo>
                  <a:pt x="21600" y="0"/>
                </a:lnTo>
                <a:close/>
              </a:path>
            </a:pathLst>
          </a:custGeom>
          <a:gradFill rotWithShape="1">
            <a:gsLst>
              <a:gs pos="40000">
                <a:schemeClr val="accent1">
                  <a:lumMod val="90000"/>
                  <a:alpha val="5000"/>
                </a:schemeClr>
              </a:gs>
              <a:gs pos="100000">
                <a:srgbClr val="FFFFFF"/>
              </a:gs>
            </a:gsLst>
            <a:lin ang="5400000" scaled="1"/>
          </a:gradFill>
          <a:ln w="9525" algn="ctr">
            <a:solidFill>
              <a:srgbClr val="C0C0C0"/>
            </a:solidFill>
            <a:miter lim="800000"/>
            <a:headEnd/>
            <a:tailEnd/>
          </a:ln>
          <a:effectLst/>
        </p:spPr>
        <p:txBody>
          <a:bodyPr wrap="none" anchor="ct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sp>
        <p:nvSpPr>
          <p:cNvPr id="11" name="AutoShape 17"/>
          <p:cNvSpPr>
            <a:spLocks noChangeArrowheads="1"/>
          </p:cNvSpPr>
          <p:nvPr/>
        </p:nvSpPr>
        <p:spPr bwMode="auto">
          <a:xfrm>
            <a:off x="4281488" y="3985419"/>
            <a:ext cx="2066925" cy="643580"/>
          </a:xfrm>
          <a:prstGeom prst="roundRect">
            <a:avLst>
              <a:gd name="adj" fmla="val 16667"/>
            </a:avLst>
          </a:prstGeom>
          <a:solidFill>
            <a:srgbClr val="FFECD1"/>
          </a:solidFill>
          <a:ln w="9525" algn="ctr">
            <a:solidFill>
              <a:schemeClr val="tx1"/>
            </a:solidFill>
            <a:round/>
            <a:headEnd/>
            <a:tailEnd/>
          </a:ln>
          <a:effectLst>
            <a:outerShdw blurRad="50800" dist="38100" dir="2700000" algn="tl" rotWithShape="0">
              <a:prstClr val="black">
                <a:alpha val="40000"/>
              </a:prstClr>
            </a:outerShdw>
          </a:effectLst>
        </p:spPr>
        <p:txBody>
          <a:bodyPr tIns="0" bIns="0" anchor="ctr">
            <a:spAutoFit/>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pPr>
              <a:lnSpc>
                <a:spcPct val="90000"/>
              </a:lnSpc>
              <a:spcBef>
                <a:spcPct val="40000"/>
              </a:spcBef>
            </a:pPr>
            <a:r>
              <a:rPr lang="ko-KR" altLang="en-US" sz="1400" dirty="0" err="1" smtClean="0">
                <a:latin typeface="맑은 고딕" pitchFamily="50" charset="-127"/>
                <a:ea typeface="맑은 고딕" pitchFamily="50" charset="-127"/>
              </a:rPr>
              <a:t>익스텐트</a:t>
            </a:r>
            <a:r>
              <a:rPr lang="en-US" altLang="ko-KR" sz="1400" dirty="0" smtClean="0">
                <a:latin typeface="맑은 고딕" pitchFamily="50" charset="-127"/>
                <a:ea typeface="맑은 고딕" pitchFamily="50" charset="-127"/>
              </a:rPr>
              <a:t>(Extent): </a:t>
            </a:r>
            <a:br>
              <a:rPr lang="en-US" altLang="ko-KR" sz="1400" dirty="0" smtClean="0">
                <a:latin typeface="맑은 고딕" pitchFamily="50" charset="-127"/>
                <a:ea typeface="맑은 고딕" pitchFamily="50" charset="-127"/>
              </a:rPr>
            </a:br>
            <a:r>
              <a:rPr lang="en-US" altLang="ko-KR" sz="1400" dirty="0" smtClean="0">
                <a:latin typeface="맑은 고딕" pitchFamily="50" charset="-127"/>
                <a:ea typeface="맑은 고딕" pitchFamily="50" charset="-127"/>
              </a:rPr>
              <a:t>8</a:t>
            </a:r>
            <a:r>
              <a:rPr lang="ko-KR" altLang="en-US" sz="1400" dirty="0" smtClean="0">
                <a:latin typeface="맑은 고딕" pitchFamily="50" charset="-127"/>
                <a:ea typeface="맑은 고딕" pitchFamily="50" charset="-127"/>
              </a:rPr>
              <a:t>개의 연속적인 </a:t>
            </a:r>
            <a:r>
              <a:rPr lang="en-US" altLang="ko-KR" sz="1400" dirty="0" smtClean="0">
                <a:latin typeface="맑은 고딕" pitchFamily="50" charset="-127"/>
                <a:ea typeface="맑은 고딕" pitchFamily="50" charset="-127"/>
              </a:rPr>
              <a:t>8KB </a:t>
            </a:r>
            <a:r>
              <a:rPr lang="ko-KR" altLang="en-US" sz="1400" dirty="0" smtClean="0">
                <a:latin typeface="맑은 고딕" pitchFamily="50" charset="-127"/>
                <a:ea typeface="맑은 고딕" pitchFamily="50" charset="-127"/>
              </a:rPr>
              <a:t>페이지</a:t>
            </a:r>
            <a:endParaRPr lang="en-US" altLang="ko-KR" sz="1400" dirty="0" smtClean="0">
              <a:latin typeface="맑은 고딕" pitchFamily="50" charset="-127"/>
              <a:ea typeface="맑은 고딕" pitchFamily="50" charset="-127"/>
            </a:endParaRPr>
          </a:p>
        </p:txBody>
      </p:sp>
      <p:pic>
        <p:nvPicPr>
          <p:cNvPr id="12" name="Picture 25" descr="Document_Document01"/>
          <p:cNvPicPr>
            <a:picLocks noChangeAspect="1" noChangeArrowheads="1"/>
          </p:cNvPicPr>
          <p:nvPr/>
        </p:nvPicPr>
        <p:blipFill>
          <a:blip r:embed="rId5" cstate="print"/>
          <a:srcRect/>
          <a:stretch>
            <a:fillRect/>
          </a:stretch>
        </p:blipFill>
        <p:spPr bwMode="auto">
          <a:xfrm>
            <a:off x="2295525" y="4501356"/>
            <a:ext cx="455613" cy="741363"/>
          </a:xfrm>
          <a:prstGeom prst="rect">
            <a:avLst/>
          </a:prstGeom>
          <a:noFill/>
        </p:spPr>
      </p:pic>
      <p:pic>
        <p:nvPicPr>
          <p:cNvPr id="13" name="Picture 27" descr="Document_Document01"/>
          <p:cNvPicPr>
            <a:picLocks noChangeAspect="1" noChangeArrowheads="1"/>
          </p:cNvPicPr>
          <p:nvPr/>
        </p:nvPicPr>
        <p:blipFill>
          <a:blip r:embed="rId5" cstate="print"/>
          <a:srcRect/>
          <a:stretch>
            <a:fillRect/>
          </a:stretch>
        </p:blipFill>
        <p:spPr bwMode="auto">
          <a:xfrm>
            <a:off x="3186113" y="4579144"/>
            <a:ext cx="455612" cy="741362"/>
          </a:xfrm>
          <a:prstGeom prst="rect">
            <a:avLst/>
          </a:prstGeom>
          <a:noFill/>
        </p:spPr>
      </p:pic>
      <p:pic>
        <p:nvPicPr>
          <p:cNvPr id="14" name="Picture 30" descr="Document_Document01"/>
          <p:cNvPicPr>
            <a:picLocks noChangeAspect="1" noChangeArrowheads="1"/>
          </p:cNvPicPr>
          <p:nvPr/>
        </p:nvPicPr>
        <p:blipFill>
          <a:blip r:embed="rId5" cstate="print"/>
          <a:srcRect/>
          <a:stretch>
            <a:fillRect/>
          </a:stretch>
        </p:blipFill>
        <p:spPr bwMode="auto">
          <a:xfrm>
            <a:off x="4711700" y="4695031"/>
            <a:ext cx="455613" cy="741363"/>
          </a:xfrm>
          <a:prstGeom prst="rect">
            <a:avLst/>
          </a:prstGeom>
          <a:noFill/>
        </p:spPr>
      </p:pic>
      <p:pic>
        <p:nvPicPr>
          <p:cNvPr id="15" name="Picture 29" descr="Document_Document01"/>
          <p:cNvPicPr>
            <a:picLocks noChangeAspect="1" noChangeArrowheads="1"/>
          </p:cNvPicPr>
          <p:nvPr/>
        </p:nvPicPr>
        <p:blipFill>
          <a:blip r:embed="rId5" cstate="print"/>
          <a:srcRect/>
          <a:stretch>
            <a:fillRect/>
          </a:stretch>
        </p:blipFill>
        <p:spPr bwMode="auto">
          <a:xfrm>
            <a:off x="4202113" y="4656931"/>
            <a:ext cx="455612" cy="741363"/>
          </a:xfrm>
          <a:prstGeom prst="rect">
            <a:avLst/>
          </a:prstGeom>
          <a:noFill/>
        </p:spPr>
      </p:pic>
      <p:pic>
        <p:nvPicPr>
          <p:cNvPr id="16" name="Picture 28" descr="Document_Document01"/>
          <p:cNvPicPr>
            <a:picLocks noChangeAspect="1" noChangeArrowheads="1"/>
          </p:cNvPicPr>
          <p:nvPr/>
        </p:nvPicPr>
        <p:blipFill>
          <a:blip r:embed="rId5" cstate="print"/>
          <a:srcRect/>
          <a:stretch>
            <a:fillRect/>
          </a:stretch>
        </p:blipFill>
        <p:spPr bwMode="auto">
          <a:xfrm>
            <a:off x="3694113" y="4618831"/>
            <a:ext cx="455612" cy="741363"/>
          </a:xfrm>
          <a:prstGeom prst="rect">
            <a:avLst/>
          </a:prstGeom>
          <a:noFill/>
        </p:spPr>
      </p:pic>
      <p:pic>
        <p:nvPicPr>
          <p:cNvPr id="17" name="Picture 24" descr="Document_Document01"/>
          <p:cNvPicPr>
            <a:picLocks noChangeAspect="1" noChangeArrowheads="1"/>
          </p:cNvPicPr>
          <p:nvPr/>
        </p:nvPicPr>
        <p:blipFill>
          <a:blip r:embed="rId5" cstate="print"/>
          <a:srcRect/>
          <a:stretch>
            <a:fillRect/>
          </a:stretch>
        </p:blipFill>
        <p:spPr bwMode="auto">
          <a:xfrm>
            <a:off x="1787525" y="4463256"/>
            <a:ext cx="455613" cy="741363"/>
          </a:xfrm>
          <a:prstGeom prst="rect">
            <a:avLst/>
          </a:prstGeom>
          <a:noFill/>
        </p:spPr>
      </p:pic>
      <p:pic>
        <p:nvPicPr>
          <p:cNvPr id="18" name="Picture 4" descr="Document_Document01"/>
          <p:cNvPicPr>
            <a:picLocks noChangeAspect="1" noChangeArrowheads="1"/>
          </p:cNvPicPr>
          <p:nvPr/>
        </p:nvPicPr>
        <p:blipFill>
          <a:blip r:embed="rId5" cstate="print"/>
          <a:srcRect/>
          <a:stretch>
            <a:fillRect/>
          </a:stretch>
        </p:blipFill>
        <p:spPr bwMode="auto">
          <a:xfrm>
            <a:off x="1279525" y="4423569"/>
            <a:ext cx="455613" cy="741362"/>
          </a:xfrm>
          <a:prstGeom prst="rect">
            <a:avLst/>
          </a:prstGeom>
          <a:noFill/>
        </p:spPr>
      </p:pic>
      <p:pic>
        <p:nvPicPr>
          <p:cNvPr id="19" name="Picture 31" descr="Document_Document01"/>
          <p:cNvPicPr>
            <a:picLocks noChangeAspect="1" noChangeArrowheads="1"/>
          </p:cNvPicPr>
          <p:nvPr/>
        </p:nvPicPr>
        <p:blipFill>
          <a:blip r:embed="rId6"/>
          <a:srcRect/>
          <a:stretch>
            <a:fillRect/>
          </a:stretch>
        </p:blipFill>
        <p:spPr bwMode="auto">
          <a:xfrm>
            <a:off x="2632075" y="4883944"/>
            <a:ext cx="773113" cy="1257300"/>
          </a:xfrm>
          <a:prstGeom prst="rect">
            <a:avLst/>
          </a:prstGeom>
          <a:noFill/>
        </p:spPr>
      </p:pic>
      <p:sp>
        <p:nvSpPr>
          <p:cNvPr id="20" name="AutoShape 18"/>
          <p:cNvSpPr>
            <a:spLocks noChangeArrowheads="1"/>
          </p:cNvSpPr>
          <p:nvPr/>
        </p:nvSpPr>
        <p:spPr bwMode="auto">
          <a:xfrm>
            <a:off x="3262312" y="5687219"/>
            <a:ext cx="1900237" cy="214527"/>
          </a:xfrm>
          <a:prstGeom prst="roundRect">
            <a:avLst>
              <a:gd name="adj" fmla="val 16667"/>
            </a:avLst>
          </a:prstGeom>
          <a:solidFill>
            <a:srgbClr val="FFECD1"/>
          </a:solidFill>
          <a:ln w="9525" algn="ctr">
            <a:solidFill>
              <a:schemeClr val="tx1"/>
            </a:solidFill>
            <a:round/>
            <a:headEnd/>
            <a:tailEnd/>
          </a:ln>
          <a:effectLst>
            <a:outerShdw blurRad="50800" dist="38100" dir="2700000" algn="tl" rotWithShape="0">
              <a:prstClr val="black">
                <a:alpha val="40000"/>
              </a:prstClr>
            </a:outerShdw>
          </a:effectLst>
        </p:spPr>
        <p:txBody>
          <a:bodyPr tIns="0" bIns="0" anchor="ctr">
            <a:spAutoFit/>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pPr>
              <a:lnSpc>
                <a:spcPct val="90000"/>
              </a:lnSpc>
              <a:spcBef>
                <a:spcPct val="40000"/>
              </a:spcBef>
            </a:pPr>
            <a:r>
              <a:rPr lang="ko-KR" altLang="en-US" sz="1400" dirty="0" smtClean="0">
                <a:latin typeface="맑은 고딕" pitchFamily="50" charset="-127"/>
                <a:ea typeface="맑은 고딕" pitchFamily="50" charset="-127"/>
              </a:rPr>
              <a:t>페이지</a:t>
            </a:r>
            <a:r>
              <a:rPr lang="en-US" altLang="ko-KR" sz="1400" dirty="0" smtClean="0">
                <a:latin typeface="맑은 고딕" pitchFamily="50" charset="-127"/>
                <a:ea typeface="맑은 고딕" pitchFamily="50" charset="-127"/>
              </a:rPr>
              <a:t>(Page): 8KB</a:t>
            </a:r>
          </a:p>
        </p:txBody>
      </p:sp>
      <p:pic>
        <p:nvPicPr>
          <p:cNvPr id="21" name="Picture 22" descr="Document_Writing02"/>
          <p:cNvPicPr>
            <a:picLocks noChangeAspect="1" noChangeArrowheads="1"/>
          </p:cNvPicPr>
          <p:nvPr/>
        </p:nvPicPr>
        <p:blipFill>
          <a:blip r:embed="rId7" cstate="print"/>
          <a:srcRect/>
          <a:stretch>
            <a:fillRect/>
          </a:stretch>
        </p:blipFill>
        <p:spPr bwMode="auto">
          <a:xfrm>
            <a:off x="3167063" y="2409031"/>
            <a:ext cx="630237" cy="1027113"/>
          </a:xfrm>
          <a:prstGeom prst="rect">
            <a:avLst/>
          </a:prstGeom>
          <a:noFill/>
        </p:spPr>
      </p:pic>
      <p:sp>
        <p:nvSpPr>
          <p:cNvPr id="22" name="Freeform 20"/>
          <p:cNvSpPr>
            <a:spLocks/>
          </p:cNvSpPr>
          <p:nvPr/>
        </p:nvSpPr>
        <p:spPr bwMode="auto">
          <a:xfrm rot="266586" flipH="1">
            <a:off x="3638550" y="1847056"/>
            <a:ext cx="1111250" cy="865188"/>
          </a:xfrm>
          <a:custGeom>
            <a:avLst/>
            <a:gdLst/>
            <a:ahLst/>
            <a:cxnLst>
              <a:cxn ang="0">
                <a:pos x="18" y="9"/>
              </a:cxn>
              <a:cxn ang="0">
                <a:pos x="55" y="29"/>
              </a:cxn>
              <a:cxn ang="0">
                <a:pos x="119" y="70"/>
              </a:cxn>
              <a:cxn ang="0">
                <a:pos x="167" y="103"/>
              </a:cxn>
              <a:cxn ang="0">
                <a:pos x="242" y="160"/>
              </a:cxn>
              <a:cxn ang="0">
                <a:pos x="322" y="225"/>
              </a:cxn>
              <a:cxn ang="0">
                <a:pos x="376" y="271"/>
              </a:cxn>
              <a:cxn ang="0">
                <a:pos x="481" y="370"/>
              </a:cxn>
              <a:cxn ang="0">
                <a:pos x="534" y="422"/>
              </a:cxn>
              <a:cxn ang="0">
                <a:pos x="583" y="474"/>
              </a:cxn>
              <a:cxn ang="0">
                <a:pos x="631" y="526"/>
              </a:cxn>
              <a:cxn ang="0">
                <a:pos x="674" y="580"/>
              </a:cxn>
              <a:cxn ang="0">
                <a:pos x="713" y="632"/>
              </a:cxn>
              <a:cxn ang="0">
                <a:pos x="748" y="683"/>
              </a:cxn>
              <a:cxn ang="0">
                <a:pos x="754" y="676"/>
              </a:cxn>
              <a:cxn ang="0">
                <a:pos x="789" y="638"/>
              </a:cxn>
              <a:cxn ang="0">
                <a:pos x="841" y="881"/>
              </a:cxn>
              <a:cxn ang="0">
                <a:pos x="839" y="920"/>
              </a:cxn>
              <a:cxn ang="0">
                <a:pos x="732" y="839"/>
              </a:cxn>
              <a:cxn ang="0">
                <a:pos x="613" y="752"/>
              </a:cxn>
              <a:cxn ang="0">
                <a:pos x="664" y="738"/>
              </a:cxn>
              <a:cxn ang="0">
                <a:pos x="661" y="716"/>
              </a:cxn>
              <a:cxn ang="0">
                <a:pos x="629" y="662"/>
              </a:cxn>
              <a:cxn ang="0">
                <a:pos x="593" y="609"/>
              </a:cxn>
              <a:cxn ang="0">
                <a:pos x="548" y="547"/>
              </a:cxn>
              <a:cxn ang="0">
                <a:pos x="493" y="476"/>
              </a:cxn>
              <a:cxn ang="0">
                <a:pos x="429" y="399"/>
              </a:cxn>
              <a:cxn ang="0">
                <a:pos x="381" y="345"/>
              </a:cxn>
              <a:cxn ang="0">
                <a:pos x="329" y="290"/>
              </a:cxn>
              <a:cxn ang="0">
                <a:pos x="273" y="233"/>
              </a:cxn>
              <a:cxn ang="0">
                <a:pos x="210" y="175"/>
              </a:cxn>
              <a:cxn ang="0">
                <a:pos x="110" y="87"/>
              </a:cxn>
              <a:cxn ang="0">
                <a:pos x="38" y="29"/>
              </a:cxn>
            </a:cxnLst>
            <a:rect l="0" t="0" r="r" b="b"/>
            <a:pathLst>
              <a:path w="851" h="926">
                <a:moveTo>
                  <a:pt x="0" y="0"/>
                </a:moveTo>
                <a:lnTo>
                  <a:pt x="18" y="9"/>
                </a:lnTo>
                <a:lnTo>
                  <a:pt x="35" y="19"/>
                </a:lnTo>
                <a:lnTo>
                  <a:pt x="55" y="29"/>
                </a:lnTo>
                <a:lnTo>
                  <a:pt x="76" y="42"/>
                </a:lnTo>
                <a:lnTo>
                  <a:pt x="119" y="70"/>
                </a:lnTo>
                <a:lnTo>
                  <a:pt x="142" y="86"/>
                </a:lnTo>
                <a:lnTo>
                  <a:pt x="167" y="103"/>
                </a:lnTo>
                <a:lnTo>
                  <a:pt x="216" y="139"/>
                </a:lnTo>
                <a:lnTo>
                  <a:pt x="242" y="160"/>
                </a:lnTo>
                <a:lnTo>
                  <a:pt x="268" y="180"/>
                </a:lnTo>
                <a:lnTo>
                  <a:pt x="322" y="225"/>
                </a:lnTo>
                <a:lnTo>
                  <a:pt x="348" y="247"/>
                </a:lnTo>
                <a:lnTo>
                  <a:pt x="376" y="271"/>
                </a:lnTo>
                <a:lnTo>
                  <a:pt x="429" y="319"/>
                </a:lnTo>
                <a:lnTo>
                  <a:pt x="481" y="370"/>
                </a:lnTo>
                <a:lnTo>
                  <a:pt x="507" y="396"/>
                </a:lnTo>
                <a:lnTo>
                  <a:pt x="534" y="422"/>
                </a:lnTo>
                <a:lnTo>
                  <a:pt x="558" y="448"/>
                </a:lnTo>
                <a:lnTo>
                  <a:pt x="583" y="474"/>
                </a:lnTo>
                <a:lnTo>
                  <a:pt x="607" y="500"/>
                </a:lnTo>
                <a:lnTo>
                  <a:pt x="631" y="526"/>
                </a:lnTo>
                <a:lnTo>
                  <a:pt x="652" y="554"/>
                </a:lnTo>
                <a:lnTo>
                  <a:pt x="674" y="580"/>
                </a:lnTo>
                <a:lnTo>
                  <a:pt x="694" y="606"/>
                </a:lnTo>
                <a:lnTo>
                  <a:pt x="713" y="632"/>
                </a:lnTo>
                <a:lnTo>
                  <a:pt x="731" y="658"/>
                </a:lnTo>
                <a:lnTo>
                  <a:pt x="748" y="683"/>
                </a:lnTo>
                <a:lnTo>
                  <a:pt x="750" y="681"/>
                </a:lnTo>
                <a:lnTo>
                  <a:pt x="754" y="676"/>
                </a:lnTo>
                <a:lnTo>
                  <a:pt x="767" y="660"/>
                </a:lnTo>
                <a:lnTo>
                  <a:pt x="789" y="638"/>
                </a:lnTo>
                <a:lnTo>
                  <a:pt x="819" y="783"/>
                </a:lnTo>
                <a:lnTo>
                  <a:pt x="841" y="881"/>
                </a:lnTo>
                <a:lnTo>
                  <a:pt x="851" y="926"/>
                </a:lnTo>
                <a:lnTo>
                  <a:pt x="839" y="920"/>
                </a:lnTo>
                <a:lnTo>
                  <a:pt x="813" y="900"/>
                </a:lnTo>
                <a:lnTo>
                  <a:pt x="732" y="839"/>
                </a:lnTo>
                <a:lnTo>
                  <a:pt x="651" y="780"/>
                </a:lnTo>
                <a:lnTo>
                  <a:pt x="613" y="752"/>
                </a:lnTo>
                <a:lnTo>
                  <a:pt x="645" y="744"/>
                </a:lnTo>
                <a:lnTo>
                  <a:pt x="664" y="738"/>
                </a:lnTo>
                <a:lnTo>
                  <a:pt x="673" y="736"/>
                </a:lnTo>
                <a:lnTo>
                  <a:pt x="661" y="716"/>
                </a:lnTo>
                <a:lnTo>
                  <a:pt x="647" y="691"/>
                </a:lnTo>
                <a:lnTo>
                  <a:pt x="629" y="662"/>
                </a:lnTo>
                <a:lnTo>
                  <a:pt x="606" y="628"/>
                </a:lnTo>
                <a:lnTo>
                  <a:pt x="593" y="609"/>
                </a:lnTo>
                <a:lnTo>
                  <a:pt x="578" y="589"/>
                </a:lnTo>
                <a:lnTo>
                  <a:pt x="548" y="547"/>
                </a:lnTo>
                <a:lnTo>
                  <a:pt x="513" y="500"/>
                </a:lnTo>
                <a:lnTo>
                  <a:pt x="493" y="476"/>
                </a:lnTo>
                <a:lnTo>
                  <a:pt x="473" y="451"/>
                </a:lnTo>
                <a:lnTo>
                  <a:pt x="429" y="399"/>
                </a:lnTo>
                <a:lnTo>
                  <a:pt x="406" y="373"/>
                </a:lnTo>
                <a:lnTo>
                  <a:pt x="381" y="345"/>
                </a:lnTo>
                <a:lnTo>
                  <a:pt x="355" y="318"/>
                </a:lnTo>
                <a:lnTo>
                  <a:pt x="329" y="290"/>
                </a:lnTo>
                <a:lnTo>
                  <a:pt x="302" y="261"/>
                </a:lnTo>
                <a:lnTo>
                  <a:pt x="273" y="233"/>
                </a:lnTo>
                <a:lnTo>
                  <a:pt x="242" y="204"/>
                </a:lnTo>
                <a:lnTo>
                  <a:pt x="210" y="175"/>
                </a:lnTo>
                <a:lnTo>
                  <a:pt x="145" y="118"/>
                </a:lnTo>
                <a:lnTo>
                  <a:pt x="110" y="87"/>
                </a:lnTo>
                <a:lnTo>
                  <a:pt x="76" y="58"/>
                </a:lnTo>
                <a:lnTo>
                  <a:pt x="38" y="29"/>
                </a:lnTo>
                <a:lnTo>
                  <a:pt x="0" y="0"/>
                </a:ln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pic>
        <p:nvPicPr>
          <p:cNvPr id="23" name="Picture 5" descr="Database01"/>
          <p:cNvPicPr>
            <a:picLocks noChangeAspect="1" noChangeArrowheads="1"/>
          </p:cNvPicPr>
          <p:nvPr/>
        </p:nvPicPr>
        <p:blipFill>
          <a:blip r:embed="rId8" cstate="print"/>
          <a:srcRect/>
          <a:stretch>
            <a:fillRect/>
          </a:stretch>
        </p:blipFill>
        <p:spPr bwMode="auto">
          <a:xfrm>
            <a:off x="1187830" y="1193006"/>
            <a:ext cx="1023558" cy="826294"/>
          </a:xfrm>
          <a:prstGeom prst="rect">
            <a:avLst/>
          </a:prstGeom>
          <a:noFill/>
        </p:spPr>
      </p:pic>
      <p:sp>
        <p:nvSpPr>
          <p:cNvPr id="24" name="TextBox 23"/>
          <p:cNvSpPr txBox="1"/>
          <p:nvPr/>
        </p:nvSpPr>
        <p:spPr>
          <a:xfrm>
            <a:off x="1028700" y="1971675"/>
            <a:ext cx="1415772" cy="584775"/>
          </a:xfrm>
          <a:prstGeom prst="rect">
            <a:avLst/>
          </a:prstGeom>
          <a:noFill/>
        </p:spPr>
        <p:txBody>
          <a:bodyPr wrap="none" rtlCol="0">
            <a:spAutoFit/>
          </a:bodyPr>
          <a:lstStyle/>
          <a:p>
            <a:pPr algn="ctr"/>
            <a:r>
              <a:rPr lang="en-US" altLang="ko-KR" sz="1600" b="1" dirty="0" smtClean="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rPr>
              <a:t>Model </a:t>
            </a:r>
          </a:p>
          <a:p>
            <a:pPr algn="ctr"/>
            <a:r>
              <a:rPr lang="ko-KR" altLang="en-US" sz="1600" b="1" dirty="0" smtClean="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rPr>
              <a:t>데이터베이스</a:t>
            </a:r>
            <a:endParaRPr lang="ko-KR" altLang="en-US" sz="1600" b="1" dirty="0">
              <a:solidFill>
                <a:schemeClr val="bg1"/>
              </a:solidFill>
              <a:effectLst>
                <a:outerShdw blurRad="50800" dist="38100" dir="2700000" algn="tl" rotWithShape="0">
                  <a:prstClr val="black">
                    <a:alpha val="40000"/>
                  </a:prstClr>
                </a:outerShdw>
              </a:effectLst>
              <a:latin typeface="맑은 고딕" pitchFamily="50" charset="-127"/>
              <a:ea typeface="맑은 고딕" pitchFamily="50" charset="-127"/>
            </a:endParaRPr>
          </a:p>
        </p:txBody>
      </p:sp>
      <p:sp>
        <p:nvSpPr>
          <p:cNvPr id="25" name="Freeform 19"/>
          <p:cNvSpPr>
            <a:spLocks/>
          </p:cNvSpPr>
          <p:nvPr/>
        </p:nvSpPr>
        <p:spPr bwMode="auto">
          <a:xfrm rot="18384160">
            <a:off x="2678506" y="472819"/>
            <a:ext cx="1300964" cy="1892811"/>
          </a:xfrm>
          <a:custGeom>
            <a:avLst/>
            <a:gdLst/>
            <a:ahLst/>
            <a:cxnLst>
              <a:cxn ang="0">
                <a:pos x="18" y="9"/>
              </a:cxn>
              <a:cxn ang="0">
                <a:pos x="55" y="29"/>
              </a:cxn>
              <a:cxn ang="0">
                <a:pos x="119" y="70"/>
              </a:cxn>
              <a:cxn ang="0">
                <a:pos x="167" y="103"/>
              </a:cxn>
              <a:cxn ang="0">
                <a:pos x="242" y="160"/>
              </a:cxn>
              <a:cxn ang="0">
                <a:pos x="322" y="225"/>
              </a:cxn>
              <a:cxn ang="0">
                <a:pos x="376" y="271"/>
              </a:cxn>
              <a:cxn ang="0">
                <a:pos x="481" y="370"/>
              </a:cxn>
              <a:cxn ang="0">
                <a:pos x="534" y="422"/>
              </a:cxn>
              <a:cxn ang="0">
                <a:pos x="583" y="474"/>
              </a:cxn>
              <a:cxn ang="0">
                <a:pos x="631" y="526"/>
              </a:cxn>
              <a:cxn ang="0">
                <a:pos x="674" y="580"/>
              </a:cxn>
              <a:cxn ang="0">
                <a:pos x="713" y="632"/>
              </a:cxn>
              <a:cxn ang="0">
                <a:pos x="748" y="683"/>
              </a:cxn>
              <a:cxn ang="0">
                <a:pos x="754" y="676"/>
              </a:cxn>
              <a:cxn ang="0">
                <a:pos x="789" y="638"/>
              </a:cxn>
              <a:cxn ang="0">
                <a:pos x="841" y="881"/>
              </a:cxn>
              <a:cxn ang="0">
                <a:pos x="839" y="920"/>
              </a:cxn>
              <a:cxn ang="0">
                <a:pos x="732" y="839"/>
              </a:cxn>
              <a:cxn ang="0">
                <a:pos x="613" y="752"/>
              </a:cxn>
              <a:cxn ang="0">
                <a:pos x="664" y="738"/>
              </a:cxn>
              <a:cxn ang="0">
                <a:pos x="661" y="716"/>
              </a:cxn>
              <a:cxn ang="0">
                <a:pos x="629" y="662"/>
              </a:cxn>
              <a:cxn ang="0">
                <a:pos x="593" y="609"/>
              </a:cxn>
              <a:cxn ang="0">
                <a:pos x="548" y="547"/>
              </a:cxn>
              <a:cxn ang="0">
                <a:pos x="493" y="476"/>
              </a:cxn>
              <a:cxn ang="0">
                <a:pos x="429" y="399"/>
              </a:cxn>
              <a:cxn ang="0">
                <a:pos x="381" y="345"/>
              </a:cxn>
              <a:cxn ang="0">
                <a:pos x="329" y="290"/>
              </a:cxn>
              <a:cxn ang="0">
                <a:pos x="273" y="233"/>
              </a:cxn>
              <a:cxn ang="0">
                <a:pos x="210" y="175"/>
              </a:cxn>
              <a:cxn ang="0">
                <a:pos x="110" y="87"/>
              </a:cxn>
              <a:cxn ang="0">
                <a:pos x="38" y="29"/>
              </a:cxn>
            </a:cxnLst>
            <a:rect l="0" t="0" r="r" b="b"/>
            <a:pathLst>
              <a:path w="851" h="926">
                <a:moveTo>
                  <a:pt x="0" y="0"/>
                </a:moveTo>
                <a:lnTo>
                  <a:pt x="18" y="9"/>
                </a:lnTo>
                <a:lnTo>
                  <a:pt x="35" y="19"/>
                </a:lnTo>
                <a:lnTo>
                  <a:pt x="55" y="29"/>
                </a:lnTo>
                <a:lnTo>
                  <a:pt x="76" y="42"/>
                </a:lnTo>
                <a:lnTo>
                  <a:pt x="119" y="70"/>
                </a:lnTo>
                <a:lnTo>
                  <a:pt x="142" y="86"/>
                </a:lnTo>
                <a:lnTo>
                  <a:pt x="167" y="103"/>
                </a:lnTo>
                <a:lnTo>
                  <a:pt x="216" y="139"/>
                </a:lnTo>
                <a:lnTo>
                  <a:pt x="242" y="160"/>
                </a:lnTo>
                <a:lnTo>
                  <a:pt x="268" y="180"/>
                </a:lnTo>
                <a:lnTo>
                  <a:pt x="322" y="225"/>
                </a:lnTo>
                <a:lnTo>
                  <a:pt x="348" y="247"/>
                </a:lnTo>
                <a:lnTo>
                  <a:pt x="376" y="271"/>
                </a:lnTo>
                <a:lnTo>
                  <a:pt x="429" y="319"/>
                </a:lnTo>
                <a:lnTo>
                  <a:pt x="481" y="370"/>
                </a:lnTo>
                <a:lnTo>
                  <a:pt x="507" y="396"/>
                </a:lnTo>
                <a:lnTo>
                  <a:pt x="534" y="422"/>
                </a:lnTo>
                <a:lnTo>
                  <a:pt x="558" y="448"/>
                </a:lnTo>
                <a:lnTo>
                  <a:pt x="583" y="474"/>
                </a:lnTo>
                <a:lnTo>
                  <a:pt x="607" y="500"/>
                </a:lnTo>
                <a:lnTo>
                  <a:pt x="631" y="526"/>
                </a:lnTo>
                <a:lnTo>
                  <a:pt x="652" y="554"/>
                </a:lnTo>
                <a:lnTo>
                  <a:pt x="674" y="580"/>
                </a:lnTo>
                <a:lnTo>
                  <a:pt x="694" y="606"/>
                </a:lnTo>
                <a:lnTo>
                  <a:pt x="713" y="632"/>
                </a:lnTo>
                <a:lnTo>
                  <a:pt x="731" y="658"/>
                </a:lnTo>
                <a:lnTo>
                  <a:pt x="748" y="683"/>
                </a:lnTo>
                <a:lnTo>
                  <a:pt x="750" y="681"/>
                </a:lnTo>
                <a:lnTo>
                  <a:pt x="754" y="676"/>
                </a:lnTo>
                <a:lnTo>
                  <a:pt x="767" y="660"/>
                </a:lnTo>
                <a:lnTo>
                  <a:pt x="789" y="638"/>
                </a:lnTo>
                <a:lnTo>
                  <a:pt x="819" y="783"/>
                </a:lnTo>
                <a:lnTo>
                  <a:pt x="841" y="881"/>
                </a:lnTo>
                <a:lnTo>
                  <a:pt x="851" y="926"/>
                </a:lnTo>
                <a:lnTo>
                  <a:pt x="839" y="920"/>
                </a:lnTo>
                <a:lnTo>
                  <a:pt x="813" y="900"/>
                </a:lnTo>
                <a:lnTo>
                  <a:pt x="732" y="839"/>
                </a:lnTo>
                <a:lnTo>
                  <a:pt x="651" y="780"/>
                </a:lnTo>
                <a:lnTo>
                  <a:pt x="613" y="752"/>
                </a:lnTo>
                <a:lnTo>
                  <a:pt x="645" y="744"/>
                </a:lnTo>
                <a:lnTo>
                  <a:pt x="664" y="738"/>
                </a:lnTo>
                <a:lnTo>
                  <a:pt x="673" y="736"/>
                </a:lnTo>
                <a:lnTo>
                  <a:pt x="661" y="716"/>
                </a:lnTo>
                <a:lnTo>
                  <a:pt x="647" y="691"/>
                </a:lnTo>
                <a:lnTo>
                  <a:pt x="629" y="662"/>
                </a:lnTo>
                <a:lnTo>
                  <a:pt x="606" y="628"/>
                </a:lnTo>
                <a:lnTo>
                  <a:pt x="593" y="609"/>
                </a:lnTo>
                <a:lnTo>
                  <a:pt x="578" y="589"/>
                </a:lnTo>
                <a:lnTo>
                  <a:pt x="548" y="547"/>
                </a:lnTo>
                <a:lnTo>
                  <a:pt x="513" y="500"/>
                </a:lnTo>
                <a:lnTo>
                  <a:pt x="493" y="476"/>
                </a:lnTo>
                <a:lnTo>
                  <a:pt x="473" y="451"/>
                </a:lnTo>
                <a:lnTo>
                  <a:pt x="429" y="399"/>
                </a:lnTo>
                <a:lnTo>
                  <a:pt x="406" y="373"/>
                </a:lnTo>
                <a:lnTo>
                  <a:pt x="381" y="345"/>
                </a:lnTo>
                <a:lnTo>
                  <a:pt x="355" y="318"/>
                </a:lnTo>
                <a:lnTo>
                  <a:pt x="329" y="290"/>
                </a:lnTo>
                <a:lnTo>
                  <a:pt x="302" y="261"/>
                </a:lnTo>
                <a:lnTo>
                  <a:pt x="273" y="233"/>
                </a:lnTo>
                <a:lnTo>
                  <a:pt x="242" y="204"/>
                </a:lnTo>
                <a:lnTo>
                  <a:pt x="210" y="175"/>
                </a:lnTo>
                <a:lnTo>
                  <a:pt x="145" y="118"/>
                </a:lnTo>
                <a:lnTo>
                  <a:pt x="110" y="87"/>
                </a:lnTo>
                <a:lnTo>
                  <a:pt x="76" y="58"/>
                </a:lnTo>
                <a:lnTo>
                  <a:pt x="38" y="29"/>
                </a:lnTo>
                <a:lnTo>
                  <a:pt x="0" y="0"/>
                </a:ln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a:lstStyle>
            <a:defPPr>
              <a:defRPr lang="en-US"/>
            </a:defPPr>
            <a:lvl1pPr algn="ctr"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1" hangingPunct="1">
              <a:defRPr b="1" kern="1200">
                <a:solidFill>
                  <a:schemeClr val="tx1"/>
                </a:solidFill>
                <a:latin typeface="Arial Narrow" pitchFamily="34" charset="0"/>
                <a:ea typeface="+mn-ea"/>
                <a:cs typeface="+mn-cs"/>
              </a:defRPr>
            </a:lvl6pPr>
            <a:lvl7pPr marL="2743200" algn="l" defTabSz="914400" rtl="0" eaLnBrk="1" latinLnBrk="1" hangingPunct="1">
              <a:defRPr b="1" kern="1200">
                <a:solidFill>
                  <a:schemeClr val="tx1"/>
                </a:solidFill>
                <a:latin typeface="Arial Narrow" pitchFamily="34" charset="0"/>
                <a:ea typeface="+mn-ea"/>
                <a:cs typeface="+mn-cs"/>
              </a:defRPr>
            </a:lvl7pPr>
            <a:lvl8pPr marL="3200400" algn="l" defTabSz="914400" rtl="0" eaLnBrk="1" latinLnBrk="1" hangingPunct="1">
              <a:defRPr b="1" kern="1200">
                <a:solidFill>
                  <a:schemeClr val="tx1"/>
                </a:solidFill>
                <a:latin typeface="Arial Narrow" pitchFamily="34" charset="0"/>
                <a:ea typeface="+mn-ea"/>
                <a:cs typeface="+mn-cs"/>
              </a:defRPr>
            </a:lvl8pPr>
            <a:lvl9pPr marL="3657600" algn="l" defTabSz="914400" rtl="0" eaLnBrk="1" latinLnBrk="1" hangingPunct="1">
              <a:defRPr b="1" kern="1200">
                <a:solidFill>
                  <a:schemeClr val="tx1"/>
                </a:solidFill>
                <a:latin typeface="Arial Narrow" pitchFamily="34" charset="0"/>
                <a:ea typeface="+mn-ea"/>
                <a:cs typeface="+mn-cs"/>
              </a:defRPr>
            </a:lvl9pPr>
          </a:lstStyle>
          <a:p>
            <a:endParaRPr lang="ko-KR" altLang="en-US"/>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smtClean="0"/>
              <a:t>로그 파일 손상 시 </a:t>
            </a:r>
            <a:r>
              <a:rPr lang="en-US" altLang="ko-KR" dirty="0" smtClean="0"/>
              <a:t>Emergency </a:t>
            </a:r>
            <a:r>
              <a:rPr lang="ko-KR" altLang="en-US" dirty="0" smtClean="0"/>
              <a:t>모드 활용</a:t>
            </a:r>
            <a:endParaRPr lang="en-US" altLang="ko-KR" dirty="0" smtClean="0"/>
          </a:p>
        </p:txBody>
      </p:sp>
      <p:sp>
        <p:nvSpPr>
          <p:cNvPr id="348163" name="Rectangle 3"/>
          <p:cNvSpPr>
            <a:spLocks noGrp="1" noChangeArrowheads="1"/>
          </p:cNvSpPr>
          <p:nvPr>
            <p:ph idx="1"/>
          </p:nvPr>
        </p:nvSpPr>
        <p:spPr/>
        <p:txBody>
          <a:bodyPr/>
          <a:lstStyle/>
          <a:p>
            <a:pPr>
              <a:defRPr/>
            </a:pPr>
            <a:r>
              <a:rPr lang="ko-KR" altLang="en-US" dirty="0" smtClean="0"/>
              <a:t>로그 파일이 손상되어 데이터베이스 액세스가 불가능한 경우 상태를 </a:t>
            </a:r>
            <a:r>
              <a:rPr lang="en-US" altLang="ko-KR" dirty="0" smtClean="0"/>
              <a:t>Emergency</a:t>
            </a:r>
            <a:r>
              <a:rPr lang="ko-KR" altLang="en-US" dirty="0" smtClean="0"/>
              <a:t>로 설정 하면</a:t>
            </a:r>
            <a:r>
              <a:rPr lang="en-US" altLang="ko-KR" dirty="0" smtClean="0"/>
              <a:t>…</a:t>
            </a:r>
          </a:p>
          <a:p>
            <a:pPr lvl="1">
              <a:defRPr/>
            </a:pPr>
            <a:endParaRPr lang="en-US" altLang="ko-KR" dirty="0" smtClean="0"/>
          </a:p>
          <a:p>
            <a:pPr lvl="1">
              <a:defRPr/>
            </a:pPr>
            <a:endParaRPr lang="en-US" altLang="ko-KR" dirty="0" smtClean="0"/>
          </a:p>
          <a:p>
            <a:pPr lvl="1">
              <a:defRPr/>
            </a:pPr>
            <a:endParaRPr lang="en-US" altLang="ko-KR" dirty="0" smtClean="0"/>
          </a:p>
          <a:p>
            <a:pPr lvl="1">
              <a:defRPr/>
            </a:pPr>
            <a:r>
              <a:rPr lang="en-US" altLang="ko-KR" dirty="0" smtClean="0"/>
              <a:t>INSERT, UPDATE </a:t>
            </a:r>
            <a:r>
              <a:rPr lang="ko-KR" altLang="en-US" dirty="0" smtClean="0"/>
              <a:t>및 </a:t>
            </a:r>
            <a:r>
              <a:rPr lang="en-US" altLang="ko-KR" dirty="0" smtClean="0"/>
              <a:t>DELETE</a:t>
            </a:r>
            <a:r>
              <a:rPr lang="ko-KR" altLang="en-US" dirty="0" smtClean="0"/>
              <a:t>문 수행은 불가능함</a:t>
            </a:r>
            <a:endParaRPr lang="en-US" altLang="ko-KR" dirty="0" smtClean="0"/>
          </a:p>
          <a:p>
            <a:pPr lvl="1">
              <a:defRPr/>
            </a:pPr>
            <a:r>
              <a:rPr lang="en-US" altLang="ko-KR" dirty="0" smtClean="0"/>
              <a:t>SELECT</a:t>
            </a:r>
            <a:r>
              <a:rPr lang="ko-KR" altLang="en-US" dirty="0" smtClean="0"/>
              <a:t>문 수행은 가능함</a:t>
            </a:r>
            <a:endParaRPr lang="en-US" altLang="ko-KR" dirty="0" smtClean="0"/>
          </a:p>
          <a:p>
            <a:pPr lvl="1">
              <a:defRPr/>
            </a:pPr>
            <a:r>
              <a:rPr lang="ko-KR" altLang="en-US" dirty="0" smtClean="0"/>
              <a:t>데이터베이스 백업  불가능함</a:t>
            </a:r>
            <a:endParaRPr lang="en-US" altLang="ko-KR" dirty="0" smtClean="0"/>
          </a:p>
          <a:p>
            <a:pPr>
              <a:defRPr/>
            </a:pPr>
            <a:r>
              <a:rPr lang="ko-KR" altLang="en-US" dirty="0" smtClean="0"/>
              <a:t>기존 백업으로 다른 위치에 데이터베이스를 복원 한 후 원본 데이터베이스</a:t>
            </a:r>
            <a:r>
              <a:rPr lang="en-US" altLang="ko-KR" dirty="0" smtClean="0"/>
              <a:t>(</a:t>
            </a:r>
            <a:r>
              <a:rPr lang="ko-KR" altLang="en-US" dirty="0" smtClean="0"/>
              <a:t>응급 상태</a:t>
            </a:r>
            <a:r>
              <a:rPr lang="en-US" altLang="ko-KR" dirty="0" smtClean="0"/>
              <a:t>)</a:t>
            </a:r>
            <a:r>
              <a:rPr lang="ko-KR" altLang="en-US" dirty="0" smtClean="0"/>
              <a:t>의 데이터를 가져가 필요한 데이터를 복원하도록 함</a:t>
            </a:r>
            <a:endParaRPr lang="en-US" altLang="ko-KR" dirty="0" smtClean="0"/>
          </a:p>
        </p:txBody>
      </p:sp>
      <p:sp>
        <p:nvSpPr>
          <p:cNvPr id="4" name="AutoShape 5"/>
          <p:cNvSpPr>
            <a:spLocks noChangeArrowheads="1"/>
          </p:cNvSpPr>
          <p:nvPr/>
        </p:nvSpPr>
        <p:spPr bwMode="auto">
          <a:xfrm>
            <a:off x="552450" y="2266950"/>
            <a:ext cx="8010525" cy="1133475"/>
          </a:xfrm>
          <a:prstGeom prst="roundRect">
            <a:avLst>
              <a:gd name="adj" fmla="val 17909"/>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ALTER DATABASE </a:t>
            </a:r>
            <a:r>
              <a:rPr kumimoji="0" lang="en-US" altLang="ko-KR" b="1" dirty="0" err="1" smtClean="0">
                <a:solidFill>
                  <a:schemeClr val="bg1"/>
                </a:solidFill>
                <a:latin typeface="맑은 고딕" pitchFamily="50" charset="-127"/>
                <a:ea typeface="맑은 고딕" pitchFamily="50" charset="-127"/>
              </a:rPr>
              <a:t>MyDB</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    SET EMERGENCY</a:t>
            </a:r>
          </a:p>
          <a:p>
            <a:pPr indent="-231775" latinLnBrk="0">
              <a:lnSpc>
                <a:spcPct val="80000"/>
              </a:lnSpc>
              <a:spcBef>
                <a:spcPct val="40000"/>
              </a:spcBef>
              <a:buClr>
                <a:srgbClr val="DC0081"/>
              </a:buClr>
              <a:buSzPct val="80000"/>
              <a:buFont typeface="Wingdings" pitchFamily="2" charset="2"/>
              <a:buNone/>
            </a:pPr>
            <a:r>
              <a:rPr kumimoji="0" lang="en-US" altLang="ko-KR" b="1" dirty="0" smtClean="0">
                <a:solidFill>
                  <a:schemeClr val="bg1"/>
                </a:solidFill>
                <a:latin typeface="맑은 고딕" pitchFamily="50" charset="-127"/>
                <a:ea typeface="맑은 고딕" pitchFamily="50" charset="-127"/>
              </a:rPr>
              <a:t>GO</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rPr>
              <a:t>DEMO</a:t>
            </a:r>
          </a:p>
          <a:p>
            <a:pPr marL="342900" indent="-342900" algn="ctr" defTabSz="914400" eaLnBrk="0" latinLnBrk="0" hangingPunct="0">
              <a:spcBef>
                <a:spcPct val="20000"/>
              </a:spcBef>
              <a:defRPr/>
            </a:pP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로그 파일 손상 시 </a:t>
            </a:r>
            <a:r>
              <a:rPr kumimoji="0" lang="en-US" altLang="ko-KR"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Emergency </a:t>
            </a: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모드 활용</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pic>
        <p:nvPicPr>
          <p:cNvPr id="3" name="Picture 3"/>
          <p:cNvPicPr>
            <a:picLocks noChangeAspect="1" noChangeArrowheads="1"/>
          </p:cNvPicPr>
          <p:nvPr/>
        </p:nvPicPr>
        <p:blipFill>
          <a:blip r:embed="rId2"/>
          <a:srcRect/>
          <a:stretch>
            <a:fillRect/>
          </a:stretch>
        </p:blipFill>
        <p:spPr bwMode="auto">
          <a:xfrm>
            <a:off x="145145" y="4760686"/>
            <a:ext cx="2274102" cy="13426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온라인 복원 작업을 통한 다운타임 최소화</a:t>
            </a:r>
            <a:endParaRPr lang="en-US" altLang="ko-KR" dirty="0" smtClean="0"/>
          </a:p>
        </p:txBody>
      </p:sp>
      <p:sp>
        <p:nvSpPr>
          <p:cNvPr id="63" name="내용 개체 틀 62"/>
          <p:cNvSpPr>
            <a:spLocks noGrp="1"/>
          </p:cNvSpPr>
          <p:nvPr>
            <p:ph idx="1"/>
          </p:nvPr>
        </p:nvSpPr>
        <p:spPr>
          <a:ln w="19050"/>
        </p:spPr>
        <p:txBody>
          <a:bodyPr/>
          <a:lstStyle/>
          <a:p>
            <a:r>
              <a:rPr lang="ko-KR" altLang="en-US" dirty="0" smtClean="0"/>
              <a:t>온라인 복원</a:t>
            </a:r>
            <a:endParaRPr lang="ko-KR" altLang="en-US" dirty="0"/>
          </a:p>
        </p:txBody>
      </p:sp>
      <p:sp>
        <p:nvSpPr>
          <p:cNvPr id="34" name="AutoShape 4"/>
          <p:cNvSpPr>
            <a:spLocks noChangeArrowheads="1"/>
          </p:cNvSpPr>
          <p:nvPr/>
        </p:nvSpPr>
        <p:spPr bwMode="auto">
          <a:xfrm>
            <a:off x="3232150" y="1744663"/>
            <a:ext cx="2895600" cy="4500000"/>
          </a:xfrm>
          <a:prstGeom prst="rect">
            <a:avLst/>
          </a:prstGeom>
          <a:solidFill>
            <a:schemeClr val="accent5">
              <a:lumMod val="75000"/>
            </a:schemeClr>
          </a:solidFill>
          <a:ln w="12700">
            <a:solidFill>
              <a:srgbClr val="000000"/>
            </a:solidFill>
            <a:round/>
            <a:headEnd/>
            <a:tailEnd/>
          </a:ln>
          <a:effectLst>
            <a:outerShdw blurRad="50800" dist="38100" dir="2700000" algn="tl" rotWithShape="0">
              <a:prstClr val="black">
                <a:alpha val="40000"/>
              </a:prstClr>
            </a:outerShdw>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sp>
        <p:nvSpPr>
          <p:cNvPr id="35" name="Text Box 5"/>
          <p:cNvSpPr txBox="1">
            <a:spLocks noChangeArrowheads="1"/>
          </p:cNvSpPr>
          <p:nvPr/>
        </p:nvSpPr>
        <p:spPr bwMode="auto">
          <a:xfrm>
            <a:off x="3508375" y="1820863"/>
            <a:ext cx="1569660" cy="369332"/>
          </a:xfrm>
          <a:prstGeom prst="rect">
            <a:avLst/>
          </a:prstGeom>
          <a:noFill/>
          <a:ln w="12700">
            <a:noFill/>
            <a:miter lim="800000"/>
            <a:headEnd/>
            <a:tailEnd/>
          </a:ln>
          <a:effectLst/>
        </p:spPr>
        <p:txBody>
          <a:bodyPr wrap="none" anchor="ctr">
            <a:spAutoFit/>
          </a:bodyPr>
          <a:lstStyle/>
          <a:p>
            <a:pPr>
              <a:spcBef>
                <a:spcPct val="50000"/>
              </a:spcBef>
            </a:pPr>
            <a:r>
              <a:rPr lang="ko-KR" altLang="en-US" b="1" dirty="0" smtClean="0">
                <a:latin typeface="맑은 고딕" pitchFamily="50" charset="-127"/>
                <a:ea typeface="맑은 고딕" pitchFamily="50" charset="-127"/>
              </a:rPr>
              <a:t>데이터베이스</a:t>
            </a:r>
            <a:endParaRPr lang="en-US" altLang="ko-KR" b="1" dirty="0">
              <a:latin typeface="맑은 고딕" pitchFamily="50" charset="-127"/>
              <a:ea typeface="맑은 고딕" pitchFamily="50" charset="-127"/>
            </a:endParaRPr>
          </a:p>
        </p:txBody>
      </p:sp>
      <p:sp>
        <p:nvSpPr>
          <p:cNvPr id="36" name="AutoShape 6"/>
          <p:cNvSpPr>
            <a:spLocks noChangeArrowheads="1"/>
          </p:cNvSpPr>
          <p:nvPr/>
        </p:nvSpPr>
        <p:spPr bwMode="auto">
          <a:xfrm>
            <a:off x="3508374" y="2446338"/>
            <a:ext cx="2359025" cy="900000"/>
          </a:xfrm>
          <a:prstGeom prst="rect">
            <a:avLst/>
          </a:prstGeom>
          <a:solidFill>
            <a:schemeClr val="bg1"/>
          </a:solidFill>
          <a:ln w="19050">
            <a:solidFill>
              <a:schemeClr val="accent5">
                <a:lumMod val="10000"/>
              </a:schemeClr>
            </a:solidFill>
            <a:round/>
            <a:headEnd/>
            <a:tailEnd/>
          </a:ln>
          <a:effectLst>
            <a:outerShdw blurRad="50800" dist="38100" dir="2700000" algn="tl" rotWithShape="0">
              <a:prstClr val="black">
                <a:alpha val="40000"/>
              </a:prstClr>
            </a:outerShdw>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sp>
        <p:nvSpPr>
          <p:cNvPr id="37" name="Text Box 8"/>
          <p:cNvSpPr txBox="1">
            <a:spLocks noChangeArrowheads="1"/>
          </p:cNvSpPr>
          <p:nvPr/>
        </p:nvSpPr>
        <p:spPr bwMode="auto">
          <a:xfrm>
            <a:off x="3713163" y="2460625"/>
            <a:ext cx="1108701" cy="584775"/>
          </a:xfrm>
          <a:prstGeom prst="rect">
            <a:avLst/>
          </a:prstGeom>
          <a:noFill/>
          <a:ln w="12700">
            <a:noFill/>
            <a:miter lim="800000"/>
            <a:headEnd/>
            <a:tailEnd/>
          </a:ln>
          <a:effectLst/>
        </p:spPr>
        <p:txBody>
          <a:bodyPr wrap="none" anchor="ctr">
            <a:spAutoFit/>
          </a:bodyPr>
          <a:lstStyle/>
          <a:p>
            <a:pPr algn="l"/>
            <a:r>
              <a:rPr lang="en-US" altLang="ko-KR" sz="1600" b="1" dirty="0" smtClean="0">
                <a:latin typeface="맑은 고딕" pitchFamily="50" charset="-127"/>
                <a:ea typeface="맑은 고딕" pitchFamily="50" charset="-127"/>
              </a:rPr>
              <a:t>PRIMARY</a:t>
            </a:r>
            <a:br>
              <a:rPr lang="en-US" altLang="ko-KR" sz="1600" b="1" dirty="0" smtClean="0">
                <a:latin typeface="맑은 고딕" pitchFamily="50" charset="-127"/>
                <a:ea typeface="맑은 고딕" pitchFamily="50" charset="-127"/>
              </a:rPr>
            </a:br>
            <a:r>
              <a:rPr lang="ko-KR" altLang="en-US" sz="1600" b="1" dirty="0" smtClean="0">
                <a:latin typeface="맑은 고딕" pitchFamily="50" charset="-127"/>
                <a:ea typeface="맑은 고딕" pitchFamily="50" charset="-127"/>
              </a:rPr>
              <a:t>파일그룹</a:t>
            </a:r>
            <a:endParaRPr lang="en-US" altLang="ko-KR" sz="1600" b="1" dirty="0">
              <a:latin typeface="맑은 고딕" pitchFamily="50" charset="-127"/>
              <a:ea typeface="맑은 고딕" pitchFamily="50" charset="-127"/>
            </a:endParaRPr>
          </a:p>
        </p:txBody>
      </p:sp>
      <p:sp>
        <p:nvSpPr>
          <p:cNvPr id="38" name="AutoShape 9"/>
          <p:cNvSpPr>
            <a:spLocks noChangeArrowheads="1"/>
          </p:cNvSpPr>
          <p:nvPr/>
        </p:nvSpPr>
        <p:spPr bwMode="auto">
          <a:xfrm>
            <a:off x="3508375" y="3468688"/>
            <a:ext cx="2362200" cy="900000"/>
          </a:xfrm>
          <a:prstGeom prst="rect">
            <a:avLst/>
          </a:prstGeom>
          <a:solidFill>
            <a:schemeClr val="bg1"/>
          </a:solidFill>
          <a:ln w="19050">
            <a:solidFill>
              <a:schemeClr val="accent5">
                <a:lumMod val="10000"/>
              </a:schemeClr>
            </a:solidFill>
            <a:round/>
            <a:headEnd/>
            <a:tailEnd/>
          </a:ln>
          <a:effectLst>
            <a:outerShdw blurRad="50800" dist="38100" dir="2700000" algn="tl" rotWithShape="0">
              <a:prstClr val="black">
                <a:alpha val="40000"/>
              </a:prstClr>
            </a:outerShdw>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sp>
        <p:nvSpPr>
          <p:cNvPr id="39" name="Text Box 10"/>
          <p:cNvSpPr txBox="1">
            <a:spLocks noChangeArrowheads="1"/>
          </p:cNvSpPr>
          <p:nvPr/>
        </p:nvSpPr>
        <p:spPr bwMode="auto">
          <a:xfrm>
            <a:off x="3692525" y="3482975"/>
            <a:ext cx="1293944" cy="338554"/>
          </a:xfrm>
          <a:prstGeom prst="rect">
            <a:avLst/>
          </a:prstGeom>
          <a:noFill/>
          <a:ln w="12700">
            <a:noFill/>
            <a:miter lim="800000"/>
            <a:headEnd/>
            <a:tailEnd/>
          </a:ln>
          <a:effectLst/>
        </p:spPr>
        <p:txBody>
          <a:bodyPr wrap="none" anchor="ctr">
            <a:spAutoFit/>
          </a:bodyPr>
          <a:lstStyle/>
          <a:p>
            <a:pPr>
              <a:spcBef>
                <a:spcPct val="50000"/>
              </a:spcBef>
            </a:pPr>
            <a:r>
              <a:rPr lang="ko-KR" altLang="en-US" sz="1600" b="1" dirty="0" smtClean="0">
                <a:latin typeface="맑은 고딕" pitchFamily="50" charset="-127"/>
                <a:ea typeface="맑은 고딕" pitchFamily="50" charset="-127"/>
              </a:rPr>
              <a:t>파일그룹 </a:t>
            </a:r>
            <a:r>
              <a:rPr lang="en-US" altLang="ko-KR" sz="1600" b="1" dirty="0" smtClean="0">
                <a:latin typeface="맑은 고딕" pitchFamily="50" charset="-127"/>
                <a:ea typeface="맑은 고딕" pitchFamily="50" charset="-127"/>
              </a:rPr>
              <a:t> </a:t>
            </a:r>
            <a:r>
              <a:rPr lang="en-US" altLang="ko-KR" sz="1600" b="1" dirty="0">
                <a:latin typeface="맑은 고딕" pitchFamily="50" charset="-127"/>
                <a:ea typeface="맑은 고딕" pitchFamily="50" charset="-127"/>
              </a:rPr>
              <a:t>A</a:t>
            </a:r>
          </a:p>
        </p:txBody>
      </p:sp>
      <p:sp>
        <p:nvSpPr>
          <p:cNvPr id="40" name="AutoShape 11"/>
          <p:cNvSpPr>
            <a:spLocks noChangeArrowheads="1"/>
          </p:cNvSpPr>
          <p:nvPr/>
        </p:nvSpPr>
        <p:spPr bwMode="auto">
          <a:xfrm>
            <a:off x="3508375" y="4564063"/>
            <a:ext cx="2362200" cy="1440000"/>
          </a:xfrm>
          <a:prstGeom prst="rect">
            <a:avLst/>
          </a:prstGeom>
          <a:solidFill>
            <a:schemeClr val="bg1"/>
          </a:solidFill>
          <a:ln w="19050">
            <a:solidFill>
              <a:schemeClr val="accent5">
                <a:lumMod val="10000"/>
              </a:schemeClr>
            </a:solidFill>
            <a:round/>
            <a:headEnd/>
            <a:tailEnd/>
          </a:ln>
          <a:effectLst>
            <a:outerShdw blurRad="50800" dist="38100" dir="2700000" algn="tl" rotWithShape="0">
              <a:prstClr val="black">
                <a:alpha val="40000"/>
              </a:prstClr>
            </a:outerShdw>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sp>
        <p:nvSpPr>
          <p:cNvPr id="41" name="Text Box 12"/>
          <p:cNvSpPr txBox="1">
            <a:spLocks noChangeArrowheads="1"/>
          </p:cNvSpPr>
          <p:nvPr/>
        </p:nvSpPr>
        <p:spPr bwMode="auto">
          <a:xfrm>
            <a:off x="3702050" y="4578350"/>
            <a:ext cx="1281120" cy="338554"/>
          </a:xfrm>
          <a:prstGeom prst="rect">
            <a:avLst/>
          </a:prstGeom>
          <a:noFill/>
          <a:ln w="12700">
            <a:noFill/>
            <a:miter lim="800000"/>
            <a:headEnd/>
            <a:tailEnd/>
          </a:ln>
          <a:effectLst/>
        </p:spPr>
        <p:txBody>
          <a:bodyPr wrap="none" anchor="ctr">
            <a:spAutoFit/>
          </a:bodyPr>
          <a:lstStyle/>
          <a:p>
            <a:pPr>
              <a:spcBef>
                <a:spcPct val="50000"/>
              </a:spcBef>
            </a:pPr>
            <a:r>
              <a:rPr lang="ko-KR" altLang="en-US" sz="1600" b="1" dirty="0" smtClean="0">
                <a:latin typeface="맑은 고딕" pitchFamily="50" charset="-127"/>
                <a:ea typeface="맑은 고딕" pitchFamily="50" charset="-127"/>
              </a:rPr>
              <a:t>파일그룹 </a:t>
            </a:r>
            <a:r>
              <a:rPr lang="en-US" altLang="ko-KR" sz="1600" b="1" dirty="0" smtClean="0">
                <a:latin typeface="맑은 고딕" pitchFamily="50" charset="-127"/>
                <a:ea typeface="맑은 고딕" pitchFamily="50" charset="-127"/>
              </a:rPr>
              <a:t> </a:t>
            </a:r>
            <a:r>
              <a:rPr lang="en-US" altLang="ko-KR" sz="1600" b="1" dirty="0">
                <a:latin typeface="맑은 고딕" pitchFamily="50" charset="-127"/>
                <a:ea typeface="맑은 고딕" pitchFamily="50" charset="-127"/>
              </a:rPr>
              <a:t>B</a:t>
            </a:r>
          </a:p>
        </p:txBody>
      </p:sp>
      <p:sp>
        <p:nvSpPr>
          <p:cNvPr id="42" name="Text Box 19"/>
          <p:cNvSpPr txBox="1">
            <a:spLocks noChangeArrowheads="1"/>
          </p:cNvSpPr>
          <p:nvPr/>
        </p:nvSpPr>
        <p:spPr bwMode="auto">
          <a:xfrm>
            <a:off x="380999" y="3684588"/>
            <a:ext cx="2819401" cy="646331"/>
          </a:xfrm>
          <a:prstGeom prst="rect">
            <a:avLst/>
          </a:prstGeom>
          <a:noFill/>
          <a:ln w="12700">
            <a:noFill/>
            <a:miter lim="800000"/>
            <a:headEnd/>
            <a:tailEnd/>
          </a:ln>
          <a:effectLst/>
        </p:spPr>
        <p:txBody>
          <a:bodyPr wrap="square" anchor="ctr">
            <a:spAutoFit/>
          </a:bodyPr>
          <a:lstStyle/>
          <a:p>
            <a:pPr algn="l">
              <a:spcBef>
                <a:spcPct val="50000"/>
              </a:spcBef>
            </a:pPr>
            <a:r>
              <a:rPr lang="ko-KR" altLang="en-US" b="1" dirty="0" smtClean="0">
                <a:solidFill>
                  <a:schemeClr val="bg1"/>
                </a:solidFill>
                <a:latin typeface="맑은 고딕" pitchFamily="50" charset="-127"/>
                <a:ea typeface="맑은 고딕" pitchFamily="50" charset="-127"/>
              </a:rPr>
              <a:t>파일이 접근 불가</a:t>
            </a:r>
            <a:r>
              <a:rPr lang="en-US" altLang="ko-KR" b="1" dirty="0" smtClean="0">
                <a:solidFill>
                  <a:schemeClr val="bg1"/>
                </a:solidFill>
                <a:latin typeface="맑은 고딕" pitchFamily="50" charset="-127"/>
                <a:ea typeface="맑은 고딕" pitchFamily="50" charset="-127"/>
              </a:rPr>
              <a:t>, </a:t>
            </a:r>
            <a:r>
              <a:rPr lang="ko-KR" altLang="en-US" b="1" dirty="0" smtClean="0">
                <a:solidFill>
                  <a:schemeClr val="bg1"/>
                </a:solidFill>
                <a:latin typeface="맑은 고딕" pitchFamily="50" charset="-127"/>
                <a:ea typeface="맑은 고딕" pitchFamily="50" charset="-127"/>
              </a:rPr>
              <a:t>파일그룹이 오프라인 상태</a:t>
            </a:r>
            <a:endParaRPr lang="en-US" altLang="ko-KR" b="1" dirty="0">
              <a:solidFill>
                <a:schemeClr val="bg1"/>
              </a:solidFill>
              <a:latin typeface="맑은 고딕" pitchFamily="50" charset="-127"/>
              <a:ea typeface="맑은 고딕" pitchFamily="50" charset="-127"/>
            </a:endParaRPr>
          </a:p>
        </p:txBody>
      </p:sp>
      <p:sp>
        <p:nvSpPr>
          <p:cNvPr id="43" name="Line 20"/>
          <p:cNvSpPr>
            <a:spLocks noChangeShapeType="1"/>
          </p:cNvSpPr>
          <p:nvPr/>
        </p:nvSpPr>
        <p:spPr bwMode="auto">
          <a:xfrm>
            <a:off x="3138488" y="3987800"/>
            <a:ext cx="625475" cy="0"/>
          </a:xfrm>
          <a:prstGeom prst="line">
            <a:avLst/>
          </a:prstGeom>
          <a:noFill/>
          <a:ln w="38100">
            <a:solidFill>
              <a:srgbClr val="FF0000"/>
            </a:solidFill>
            <a:round/>
            <a:headEnd/>
            <a:tailEnd type="triangle" w="med" len="me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sp>
        <p:nvSpPr>
          <p:cNvPr id="44" name="Text Box 21"/>
          <p:cNvSpPr txBox="1">
            <a:spLocks noChangeArrowheads="1"/>
          </p:cNvSpPr>
          <p:nvPr/>
        </p:nvSpPr>
        <p:spPr bwMode="auto">
          <a:xfrm>
            <a:off x="417068" y="5027613"/>
            <a:ext cx="2830957" cy="646331"/>
          </a:xfrm>
          <a:prstGeom prst="rect">
            <a:avLst/>
          </a:prstGeom>
          <a:noFill/>
          <a:ln w="12700">
            <a:noFill/>
            <a:miter lim="800000"/>
            <a:headEnd/>
            <a:tailEnd/>
          </a:ln>
          <a:effectLst/>
        </p:spPr>
        <p:txBody>
          <a:bodyPr wrap="square" anchor="ctr">
            <a:spAutoFit/>
          </a:bodyPr>
          <a:lstStyle/>
          <a:p>
            <a:pPr algn="l">
              <a:spcBef>
                <a:spcPct val="50000"/>
              </a:spcBef>
            </a:pPr>
            <a:r>
              <a:rPr lang="ko-KR" altLang="en-US" b="1" dirty="0" smtClean="0">
                <a:solidFill>
                  <a:schemeClr val="bg1"/>
                </a:solidFill>
                <a:latin typeface="맑은 고딕" pitchFamily="50" charset="-127"/>
                <a:ea typeface="맑은 고딕" pitchFamily="50" charset="-127"/>
              </a:rPr>
              <a:t>모든 파일이 접근 가능</a:t>
            </a:r>
            <a:r>
              <a:rPr lang="en-US" altLang="ko-KR" b="1" dirty="0" smtClean="0">
                <a:solidFill>
                  <a:schemeClr val="bg1"/>
                </a:solidFill>
                <a:latin typeface="맑은 고딕" pitchFamily="50" charset="-127"/>
                <a:ea typeface="맑은 고딕" pitchFamily="50" charset="-127"/>
              </a:rPr>
              <a:t>, </a:t>
            </a:r>
            <a:r>
              <a:rPr lang="ko-KR" altLang="en-US" b="1" dirty="0" smtClean="0">
                <a:solidFill>
                  <a:schemeClr val="bg1"/>
                </a:solidFill>
                <a:latin typeface="맑은 고딕" pitchFamily="50" charset="-127"/>
                <a:ea typeface="맑은 고딕" pitchFamily="50" charset="-127"/>
              </a:rPr>
              <a:t>파일그룹이 온라인 상태</a:t>
            </a:r>
            <a:endParaRPr lang="en-US" altLang="ko-KR" b="1" dirty="0">
              <a:solidFill>
                <a:schemeClr val="bg1"/>
              </a:solidFill>
              <a:latin typeface="맑은 고딕" pitchFamily="50" charset="-127"/>
              <a:ea typeface="맑은 고딕" pitchFamily="50" charset="-127"/>
            </a:endParaRPr>
          </a:p>
        </p:txBody>
      </p:sp>
      <p:sp>
        <p:nvSpPr>
          <p:cNvPr id="45" name="Line 22"/>
          <p:cNvSpPr>
            <a:spLocks noChangeShapeType="1"/>
          </p:cNvSpPr>
          <p:nvPr/>
        </p:nvSpPr>
        <p:spPr bwMode="auto">
          <a:xfrm>
            <a:off x="3157538" y="5353050"/>
            <a:ext cx="596900" cy="0"/>
          </a:xfrm>
          <a:prstGeom prst="line">
            <a:avLst/>
          </a:prstGeom>
          <a:noFill/>
          <a:ln w="38100">
            <a:solidFill>
              <a:srgbClr val="FF0000"/>
            </a:solidFill>
            <a:round/>
            <a:headEnd/>
            <a:tailEnd type="triangle" w="med" len="me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sp>
        <p:nvSpPr>
          <p:cNvPr id="46" name="Text Box 25"/>
          <p:cNvSpPr txBox="1">
            <a:spLocks noChangeArrowheads="1"/>
          </p:cNvSpPr>
          <p:nvPr/>
        </p:nvSpPr>
        <p:spPr bwMode="auto">
          <a:xfrm>
            <a:off x="407543" y="2376488"/>
            <a:ext cx="2830957" cy="923330"/>
          </a:xfrm>
          <a:prstGeom prst="rect">
            <a:avLst/>
          </a:prstGeom>
          <a:noFill/>
          <a:ln w="12700">
            <a:noFill/>
            <a:miter lim="800000"/>
            <a:headEnd/>
            <a:tailEnd/>
          </a:ln>
          <a:effectLst/>
        </p:spPr>
        <p:txBody>
          <a:bodyPr wrap="square" anchor="ctr">
            <a:spAutoFit/>
          </a:bodyPr>
          <a:lstStyle/>
          <a:p>
            <a:pPr algn="l">
              <a:spcBef>
                <a:spcPct val="50000"/>
              </a:spcBef>
            </a:pPr>
            <a:r>
              <a:rPr lang="en-US" altLang="ko-KR" b="1" dirty="0" smtClean="0">
                <a:solidFill>
                  <a:schemeClr val="bg1"/>
                </a:solidFill>
                <a:latin typeface="맑은 고딕" pitchFamily="50" charset="-127"/>
                <a:ea typeface="맑은 고딕" pitchFamily="50" charset="-127"/>
              </a:rPr>
              <a:t>PRIMARY </a:t>
            </a:r>
            <a:r>
              <a:rPr lang="ko-KR" altLang="en-US" b="1" dirty="0" smtClean="0">
                <a:solidFill>
                  <a:schemeClr val="bg1"/>
                </a:solidFill>
                <a:latin typeface="맑은 고딕" pitchFamily="50" charset="-127"/>
                <a:ea typeface="맑은 고딕" pitchFamily="50" charset="-127"/>
              </a:rPr>
              <a:t>파일그룹이 온라인 상태</a:t>
            </a:r>
            <a:r>
              <a:rPr lang="en-US" altLang="ko-KR" b="1" dirty="0" smtClean="0">
                <a:solidFill>
                  <a:schemeClr val="bg1"/>
                </a:solidFill>
                <a:latin typeface="맑은 고딕" pitchFamily="50" charset="-127"/>
                <a:ea typeface="맑은 고딕" pitchFamily="50" charset="-127"/>
              </a:rPr>
              <a:t>, </a:t>
            </a:r>
            <a:r>
              <a:rPr lang="ko-KR" altLang="en-US" b="1" dirty="0" smtClean="0">
                <a:solidFill>
                  <a:schemeClr val="bg1"/>
                </a:solidFill>
                <a:latin typeface="맑은 고딕" pitchFamily="50" charset="-127"/>
                <a:ea typeface="맑은 고딕" pitchFamily="50" charset="-127"/>
              </a:rPr>
              <a:t>데이터베이스 액세스 가능</a:t>
            </a:r>
            <a:endParaRPr lang="en-US" altLang="ko-KR" b="1" dirty="0">
              <a:solidFill>
                <a:schemeClr val="bg1"/>
              </a:solidFill>
              <a:latin typeface="맑은 고딕" pitchFamily="50" charset="-127"/>
              <a:ea typeface="맑은 고딕" pitchFamily="50" charset="-127"/>
            </a:endParaRPr>
          </a:p>
        </p:txBody>
      </p:sp>
      <p:sp>
        <p:nvSpPr>
          <p:cNvPr id="47" name="Line 26"/>
          <p:cNvSpPr>
            <a:spLocks noChangeShapeType="1"/>
          </p:cNvSpPr>
          <p:nvPr/>
        </p:nvSpPr>
        <p:spPr bwMode="auto">
          <a:xfrm>
            <a:off x="3128963" y="2857500"/>
            <a:ext cx="625475" cy="0"/>
          </a:xfrm>
          <a:prstGeom prst="line">
            <a:avLst/>
          </a:prstGeom>
          <a:noFill/>
          <a:ln w="38100">
            <a:solidFill>
              <a:srgbClr val="FF0000"/>
            </a:solidFill>
            <a:round/>
            <a:headEnd/>
            <a:tailEnd type="triangle" w="med" len="me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pic>
        <p:nvPicPr>
          <p:cNvPr id="48" name="Picture 27" descr="TapeStorage_TapeMedia01"/>
          <p:cNvPicPr>
            <a:picLocks noChangeAspect="1" noChangeArrowheads="1"/>
          </p:cNvPicPr>
          <p:nvPr/>
        </p:nvPicPr>
        <p:blipFill>
          <a:blip r:embed="rId3" cstate="print"/>
          <a:srcRect/>
          <a:stretch>
            <a:fillRect/>
          </a:stretch>
        </p:blipFill>
        <p:spPr bwMode="auto">
          <a:xfrm>
            <a:off x="7218363" y="3540125"/>
            <a:ext cx="1092200" cy="1106488"/>
          </a:xfrm>
          <a:prstGeom prst="rect">
            <a:avLst/>
          </a:prstGeom>
          <a:noFill/>
        </p:spPr>
      </p:pic>
      <p:pic>
        <p:nvPicPr>
          <p:cNvPr id="49" name="Picture 28" descr="Document_BoxesWriting01"/>
          <p:cNvPicPr>
            <a:picLocks noChangeAspect="1" noChangeArrowheads="1"/>
          </p:cNvPicPr>
          <p:nvPr/>
        </p:nvPicPr>
        <p:blipFill>
          <a:blip r:embed="rId4" cstate="print"/>
          <a:srcRect/>
          <a:stretch>
            <a:fillRect/>
          </a:stretch>
        </p:blipFill>
        <p:spPr bwMode="auto">
          <a:xfrm>
            <a:off x="6292850" y="3340100"/>
            <a:ext cx="301625" cy="450850"/>
          </a:xfrm>
          <a:prstGeom prst="rect">
            <a:avLst/>
          </a:prstGeom>
          <a:noFill/>
        </p:spPr>
      </p:pic>
      <p:pic>
        <p:nvPicPr>
          <p:cNvPr id="50" name="Picture 29" descr="Document_BoxesWriting01"/>
          <p:cNvPicPr>
            <a:picLocks noChangeAspect="1" noChangeArrowheads="1"/>
          </p:cNvPicPr>
          <p:nvPr/>
        </p:nvPicPr>
        <p:blipFill>
          <a:blip r:embed="rId4" cstate="print"/>
          <a:srcRect/>
          <a:stretch>
            <a:fillRect/>
          </a:stretch>
        </p:blipFill>
        <p:spPr bwMode="auto">
          <a:xfrm>
            <a:off x="6769100" y="3382963"/>
            <a:ext cx="301625" cy="450850"/>
          </a:xfrm>
          <a:prstGeom prst="rect">
            <a:avLst/>
          </a:prstGeom>
          <a:noFill/>
        </p:spPr>
      </p:pic>
      <p:sp>
        <p:nvSpPr>
          <p:cNvPr id="51" name="Freeform 30"/>
          <p:cNvSpPr>
            <a:spLocks/>
          </p:cNvSpPr>
          <p:nvPr/>
        </p:nvSpPr>
        <p:spPr bwMode="auto">
          <a:xfrm>
            <a:off x="6153150" y="3813175"/>
            <a:ext cx="808038" cy="317500"/>
          </a:xfrm>
          <a:custGeom>
            <a:avLst/>
            <a:gdLst/>
            <a:ahLst/>
            <a:cxnLst>
              <a:cxn ang="0">
                <a:pos x="245" y="164"/>
              </a:cxn>
              <a:cxn ang="0">
                <a:pos x="249" y="203"/>
              </a:cxn>
              <a:cxn ang="0">
                <a:pos x="249" y="0"/>
              </a:cxn>
              <a:cxn ang="0">
                <a:pos x="245" y="36"/>
              </a:cxn>
              <a:cxn ang="0">
                <a:pos x="272" y="55"/>
              </a:cxn>
              <a:cxn ang="0">
                <a:pos x="353" y="62"/>
              </a:cxn>
              <a:cxn ang="0">
                <a:pos x="469" y="78"/>
              </a:cxn>
              <a:cxn ang="0">
                <a:pos x="536" y="91"/>
              </a:cxn>
              <a:cxn ang="0">
                <a:pos x="606" y="107"/>
              </a:cxn>
              <a:cxn ang="0">
                <a:pos x="675" y="127"/>
              </a:cxn>
              <a:cxn ang="0">
                <a:pos x="745" y="151"/>
              </a:cxn>
              <a:cxn ang="0">
                <a:pos x="810" y="178"/>
              </a:cxn>
              <a:cxn ang="0">
                <a:pos x="869" y="212"/>
              </a:cxn>
              <a:cxn ang="0">
                <a:pos x="897" y="230"/>
              </a:cxn>
              <a:cxn ang="0">
                <a:pos x="923" y="251"/>
              </a:cxn>
              <a:cxn ang="0">
                <a:pos x="946" y="271"/>
              </a:cxn>
              <a:cxn ang="0">
                <a:pos x="967" y="294"/>
              </a:cxn>
              <a:cxn ang="0">
                <a:pos x="984" y="319"/>
              </a:cxn>
              <a:cxn ang="0">
                <a:pos x="998" y="343"/>
              </a:cxn>
              <a:cxn ang="0">
                <a:pos x="1010" y="371"/>
              </a:cxn>
              <a:cxn ang="0">
                <a:pos x="1017" y="400"/>
              </a:cxn>
              <a:cxn ang="0">
                <a:pos x="1004" y="374"/>
              </a:cxn>
              <a:cxn ang="0">
                <a:pos x="987" y="349"/>
              </a:cxn>
              <a:cxn ang="0">
                <a:pos x="968" y="326"/>
              </a:cxn>
              <a:cxn ang="0">
                <a:pos x="946" y="306"/>
              </a:cxn>
              <a:cxn ang="0">
                <a:pos x="923" y="287"/>
              </a:cxn>
              <a:cxn ang="0">
                <a:pos x="884" y="261"/>
              </a:cxn>
              <a:cxn ang="0">
                <a:pos x="855" y="245"/>
              </a:cxn>
              <a:cxn ang="0">
                <a:pos x="810" y="225"/>
              </a:cxn>
              <a:cxn ang="0">
                <a:pos x="780" y="213"/>
              </a:cxn>
              <a:cxn ang="0">
                <a:pos x="714" y="193"/>
              </a:cxn>
              <a:cxn ang="0">
                <a:pos x="648" y="177"/>
              </a:cxn>
              <a:cxn ang="0">
                <a:pos x="580" y="165"/>
              </a:cxn>
              <a:cxn ang="0">
                <a:pos x="514" y="156"/>
              </a:cxn>
              <a:cxn ang="0">
                <a:pos x="395" y="149"/>
              </a:cxn>
              <a:cxn ang="0">
                <a:pos x="301" y="148"/>
              </a:cxn>
              <a:cxn ang="0">
                <a:pos x="242" y="149"/>
              </a:cxn>
            </a:cxnLst>
            <a:rect l="0" t="0" r="r" b="b"/>
            <a:pathLst>
              <a:path w="1017" h="400">
                <a:moveTo>
                  <a:pt x="242" y="149"/>
                </a:moveTo>
                <a:lnTo>
                  <a:pt x="245" y="164"/>
                </a:lnTo>
                <a:lnTo>
                  <a:pt x="248" y="181"/>
                </a:lnTo>
                <a:lnTo>
                  <a:pt x="249" y="203"/>
                </a:lnTo>
                <a:lnTo>
                  <a:pt x="0" y="97"/>
                </a:lnTo>
                <a:lnTo>
                  <a:pt x="249" y="0"/>
                </a:lnTo>
                <a:lnTo>
                  <a:pt x="248" y="19"/>
                </a:lnTo>
                <a:lnTo>
                  <a:pt x="245" y="36"/>
                </a:lnTo>
                <a:lnTo>
                  <a:pt x="240" y="52"/>
                </a:lnTo>
                <a:lnTo>
                  <a:pt x="272" y="55"/>
                </a:lnTo>
                <a:lnTo>
                  <a:pt x="307" y="58"/>
                </a:lnTo>
                <a:lnTo>
                  <a:pt x="353" y="62"/>
                </a:lnTo>
                <a:lnTo>
                  <a:pt x="408" y="69"/>
                </a:lnTo>
                <a:lnTo>
                  <a:pt x="469" y="78"/>
                </a:lnTo>
                <a:lnTo>
                  <a:pt x="503" y="84"/>
                </a:lnTo>
                <a:lnTo>
                  <a:pt x="536" y="91"/>
                </a:lnTo>
                <a:lnTo>
                  <a:pt x="571" y="98"/>
                </a:lnTo>
                <a:lnTo>
                  <a:pt x="606" y="107"/>
                </a:lnTo>
                <a:lnTo>
                  <a:pt x="640" y="116"/>
                </a:lnTo>
                <a:lnTo>
                  <a:pt x="675" y="127"/>
                </a:lnTo>
                <a:lnTo>
                  <a:pt x="710" y="138"/>
                </a:lnTo>
                <a:lnTo>
                  <a:pt x="745" y="151"/>
                </a:lnTo>
                <a:lnTo>
                  <a:pt x="778" y="164"/>
                </a:lnTo>
                <a:lnTo>
                  <a:pt x="810" y="178"/>
                </a:lnTo>
                <a:lnTo>
                  <a:pt x="840" y="194"/>
                </a:lnTo>
                <a:lnTo>
                  <a:pt x="869" y="212"/>
                </a:lnTo>
                <a:lnTo>
                  <a:pt x="884" y="220"/>
                </a:lnTo>
                <a:lnTo>
                  <a:pt x="897" y="230"/>
                </a:lnTo>
                <a:lnTo>
                  <a:pt x="910" y="241"/>
                </a:lnTo>
                <a:lnTo>
                  <a:pt x="923" y="251"/>
                </a:lnTo>
                <a:lnTo>
                  <a:pt x="935" y="261"/>
                </a:lnTo>
                <a:lnTo>
                  <a:pt x="946" y="271"/>
                </a:lnTo>
                <a:lnTo>
                  <a:pt x="956" y="283"/>
                </a:lnTo>
                <a:lnTo>
                  <a:pt x="967" y="294"/>
                </a:lnTo>
                <a:lnTo>
                  <a:pt x="975" y="306"/>
                </a:lnTo>
                <a:lnTo>
                  <a:pt x="984" y="319"/>
                </a:lnTo>
                <a:lnTo>
                  <a:pt x="993" y="330"/>
                </a:lnTo>
                <a:lnTo>
                  <a:pt x="998" y="343"/>
                </a:lnTo>
                <a:lnTo>
                  <a:pt x="1006" y="358"/>
                </a:lnTo>
                <a:lnTo>
                  <a:pt x="1010" y="371"/>
                </a:lnTo>
                <a:lnTo>
                  <a:pt x="1014" y="385"/>
                </a:lnTo>
                <a:lnTo>
                  <a:pt x="1017" y="400"/>
                </a:lnTo>
                <a:lnTo>
                  <a:pt x="1011" y="387"/>
                </a:lnTo>
                <a:lnTo>
                  <a:pt x="1004" y="374"/>
                </a:lnTo>
                <a:lnTo>
                  <a:pt x="996" y="361"/>
                </a:lnTo>
                <a:lnTo>
                  <a:pt x="987" y="349"/>
                </a:lnTo>
                <a:lnTo>
                  <a:pt x="978" y="338"/>
                </a:lnTo>
                <a:lnTo>
                  <a:pt x="968" y="326"/>
                </a:lnTo>
                <a:lnTo>
                  <a:pt x="958" y="316"/>
                </a:lnTo>
                <a:lnTo>
                  <a:pt x="946" y="306"/>
                </a:lnTo>
                <a:lnTo>
                  <a:pt x="935" y="296"/>
                </a:lnTo>
                <a:lnTo>
                  <a:pt x="923" y="287"/>
                </a:lnTo>
                <a:lnTo>
                  <a:pt x="897" y="268"/>
                </a:lnTo>
                <a:lnTo>
                  <a:pt x="884" y="261"/>
                </a:lnTo>
                <a:lnTo>
                  <a:pt x="869" y="252"/>
                </a:lnTo>
                <a:lnTo>
                  <a:pt x="855" y="245"/>
                </a:lnTo>
                <a:lnTo>
                  <a:pt x="840" y="238"/>
                </a:lnTo>
                <a:lnTo>
                  <a:pt x="810" y="225"/>
                </a:lnTo>
                <a:lnTo>
                  <a:pt x="795" y="219"/>
                </a:lnTo>
                <a:lnTo>
                  <a:pt x="780" y="213"/>
                </a:lnTo>
                <a:lnTo>
                  <a:pt x="748" y="203"/>
                </a:lnTo>
                <a:lnTo>
                  <a:pt x="714" y="193"/>
                </a:lnTo>
                <a:lnTo>
                  <a:pt x="681" y="184"/>
                </a:lnTo>
                <a:lnTo>
                  <a:pt x="648" y="177"/>
                </a:lnTo>
                <a:lnTo>
                  <a:pt x="613" y="171"/>
                </a:lnTo>
                <a:lnTo>
                  <a:pt x="580" y="165"/>
                </a:lnTo>
                <a:lnTo>
                  <a:pt x="548" y="161"/>
                </a:lnTo>
                <a:lnTo>
                  <a:pt x="514" y="156"/>
                </a:lnTo>
                <a:lnTo>
                  <a:pt x="452" y="152"/>
                </a:lnTo>
                <a:lnTo>
                  <a:pt x="395" y="149"/>
                </a:lnTo>
                <a:lnTo>
                  <a:pt x="345" y="148"/>
                </a:lnTo>
                <a:lnTo>
                  <a:pt x="301" y="148"/>
                </a:lnTo>
                <a:lnTo>
                  <a:pt x="269" y="148"/>
                </a:lnTo>
                <a:lnTo>
                  <a:pt x="242" y="149"/>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sp>
        <p:nvSpPr>
          <p:cNvPr id="52" name="Text Box 31"/>
          <p:cNvSpPr txBox="1">
            <a:spLocks noChangeArrowheads="1"/>
          </p:cNvSpPr>
          <p:nvPr/>
        </p:nvSpPr>
        <p:spPr bwMode="auto">
          <a:xfrm>
            <a:off x="6115050" y="4057650"/>
            <a:ext cx="1266825" cy="369332"/>
          </a:xfrm>
          <a:prstGeom prst="rect">
            <a:avLst/>
          </a:prstGeom>
          <a:noFill/>
          <a:ln w="12700">
            <a:noFill/>
            <a:miter lim="800000"/>
            <a:headEnd/>
            <a:tailEnd/>
          </a:ln>
          <a:effectLst/>
        </p:spPr>
        <p:txBody>
          <a:bodyPr anchor="ctr">
            <a:spAutoFit/>
          </a:bodyPr>
          <a:lstStyle/>
          <a:p>
            <a:pPr algn="l">
              <a:spcBef>
                <a:spcPct val="50000"/>
              </a:spcBef>
            </a:pPr>
            <a:r>
              <a:rPr lang="ko-KR" altLang="en-US" b="1" dirty="0" smtClean="0">
                <a:solidFill>
                  <a:schemeClr val="bg1"/>
                </a:solidFill>
                <a:latin typeface="맑은 고딕" pitchFamily="50" charset="-127"/>
                <a:ea typeface="맑은 고딕" pitchFamily="50" charset="-127"/>
              </a:rPr>
              <a:t>파일 복원</a:t>
            </a:r>
            <a:endParaRPr lang="en-US" altLang="ko-KR" b="1" dirty="0">
              <a:solidFill>
                <a:schemeClr val="bg1"/>
              </a:solidFill>
              <a:latin typeface="맑은 고딕" pitchFamily="50" charset="-127"/>
              <a:ea typeface="맑은 고딕" pitchFamily="50" charset="-127"/>
            </a:endParaRPr>
          </a:p>
        </p:txBody>
      </p:sp>
      <p:pic>
        <p:nvPicPr>
          <p:cNvPr id="53" name="Picture 32" descr="Database"/>
          <p:cNvPicPr>
            <a:picLocks noChangeAspect="1" noChangeArrowheads="1"/>
          </p:cNvPicPr>
          <p:nvPr/>
        </p:nvPicPr>
        <p:blipFill>
          <a:blip r:embed="rId5" cstate="print"/>
          <a:srcRect/>
          <a:stretch>
            <a:fillRect/>
          </a:stretch>
        </p:blipFill>
        <p:spPr bwMode="auto">
          <a:xfrm>
            <a:off x="4962525" y="2565400"/>
            <a:ext cx="615950" cy="496888"/>
          </a:xfrm>
          <a:prstGeom prst="rect">
            <a:avLst/>
          </a:prstGeom>
          <a:noFill/>
        </p:spPr>
      </p:pic>
      <p:pic>
        <p:nvPicPr>
          <p:cNvPr id="54" name="Picture 33" descr="Database"/>
          <p:cNvPicPr>
            <a:picLocks noChangeAspect="1" noChangeArrowheads="1"/>
          </p:cNvPicPr>
          <p:nvPr/>
        </p:nvPicPr>
        <p:blipFill>
          <a:blip r:embed="rId5" cstate="print"/>
          <a:srcRect/>
          <a:stretch>
            <a:fillRect/>
          </a:stretch>
        </p:blipFill>
        <p:spPr bwMode="auto">
          <a:xfrm>
            <a:off x="4530725" y="3819525"/>
            <a:ext cx="615950" cy="496888"/>
          </a:xfrm>
          <a:prstGeom prst="rect">
            <a:avLst/>
          </a:prstGeom>
          <a:noFill/>
        </p:spPr>
      </p:pic>
      <p:sp>
        <p:nvSpPr>
          <p:cNvPr id="55" name="Line 23"/>
          <p:cNvSpPr>
            <a:spLocks noChangeShapeType="1"/>
          </p:cNvSpPr>
          <p:nvPr/>
        </p:nvSpPr>
        <p:spPr bwMode="auto">
          <a:xfrm>
            <a:off x="3502025" y="3389313"/>
            <a:ext cx="2365375" cy="1030287"/>
          </a:xfrm>
          <a:prstGeom prst="line">
            <a:avLst/>
          </a:prstGeom>
          <a:noFill/>
          <a:ln w="19050">
            <a:solidFill>
              <a:srgbClr val="FF0000"/>
            </a:solidFill>
            <a:round/>
            <a:headEnd/>
            <a:tailEn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pic>
        <p:nvPicPr>
          <p:cNvPr id="56" name="Picture 35" descr="Database_Broken"/>
          <p:cNvPicPr>
            <a:picLocks noChangeAspect="1" noChangeArrowheads="1"/>
          </p:cNvPicPr>
          <p:nvPr/>
        </p:nvPicPr>
        <p:blipFill>
          <a:blip r:embed="rId6" cstate="print"/>
          <a:srcRect/>
          <a:stretch>
            <a:fillRect/>
          </a:stretch>
        </p:blipFill>
        <p:spPr bwMode="auto">
          <a:xfrm>
            <a:off x="3794125" y="3821113"/>
            <a:ext cx="641350" cy="515937"/>
          </a:xfrm>
          <a:prstGeom prst="rect">
            <a:avLst/>
          </a:prstGeom>
          <a:noFill/>
        </p:spPr>
      </p:pic>
      <p:sp>
        <p:nvSpPr>
          <p:cNvPr id="57" name="Line 24"/>
          <p:cNvSpPr>
            <a:spLocks noChangeShapeType="1"/>
          </p:cNvSpPr>
          <p:nvPr/>
        </p:nvSpPr>
        <p:spPr bwMode="auto">
          <a:xfrm flipH="1">
            <a:off x="3506788" y="3421063"/>
            <a:ext cx="2395537" cy="1017587"/>
          </a:xfrm>
          <a:prstGeom prst="line">
            <a:avLst/>
          </a:prstGeom>
          <a:noFill/>
          <a:ln w="19050">
            <a:solidFill>
              <a:srgbClr val="FF0000"/>
            </a:solidFill>
            <a:round/>
            <a:headEnd/>
            <a:tailEn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sysClr val="windowText" lastClr="000000"/>
              </a:solidFill>
              <a:effectLst/>
              <a:uLnTx/>
              <a:uFillTx/>
            </a:endParaRPr>
          </a:p>
        </p:txBody>
      </p:sp>
      <p:pic>
        <p:nvPicPr>
          <p:cNvPr id="58" name="Picture 36" descr="Database"/>
          <p:cNvPicPr>
            <a:picLocks noChangeAspect="1" noChangeArrowheads="1"/>
          </p:cNvPicPr>
          <p:nvPr/>
        </p:nvPicPr>
        <p:blipFill>
          <a:blip r:embed="rId5" cstate="print"/>
          <a:srcRect/>
          <a:stretch>
            <a:fillRect/>
          </a:stretch>
        </p:blipFill>
        <p:spPr bwMode="auto">
          <a:xfrm>
            <a:off x="3767138" y="5022850"/>
            <a:ext cx="615950" cy="496888"/>
          </a:xfrm>
          <a:prstGeom prst="rect">
            <a:avLst/>
          </a:prstGeom>
          <a:noFill/>
        </p:spPr>
      </p:pic>
      <p:pic>
        <p:nvPicPr>
          <p:cNvPr id="59" name="Picture 37" descr="Database"/>
          <p:cNvPicPr>
            <a:picLocks noChangeAspect="1" noChangeArrowheads="1"/>
          </p:cNvPicPr>
          <p:nvPr/>
        </p:nvPicPr>
        <p:blipFill>
          <a:blip r:embed="rId5" cstate="print"/>
          <a:srcRect/>
          <a:stretch>
            <a:fillRect/>
          </a:stretch>
        </p:blipFill>
        <p:spPr bwMode="auto">
          <a:xfrm>
            <a:off x="4090988" y="5156200"/>
            <a:ext cx="615950" cy="496888"/>
          </a:xfrm>
          <a:prstGeom prst="rect">
            <a:avLst/>
          </a:prstGeom>
          <a:noFill/>
        </p:spPr>
      </p:pic>
      <p:pic>
        <p:nvPicPr>
          <p:cNvPr id="60" name="Picture 38" descr="Database"/>
          <p:cNvPicPr>
            <a:picLocks noChangeAspect="1" noChangeArrowheads="1"/>
          </p:cNvPicPr>
          <p:nvPr/>
        </p:nvPicPr>
        <p:blipFill>
          <a:blip r:embed="rId5" cstate="print"/>
          <a:srcRect/>
          <a:stretch>
            <a:fillRect/>
          </a:stretch>
        </p:blipFill>
        <p:spPr bwMode="auto">
          <a:xfrm>
            <a:off x="4402138" y="5265738"/>
            <a:ext cx="615950" cy="496887"/>
          </a:xfrm>
          <a:prstGeom prst="rect">
            <a:avLst/>
          </a:prstGeom>
          <a:noFill/>
        </p:spPr>
      </p:pic>
      <p:pic>
        <p:nvPicPr>
          <p:cNvPr id="61" name="Picture 39" descr="Database"/>
          <p:cNvPicPr>
            <a:picLocks noChangeAspect="1" noChangeArrowheads="1"/>
          </p:cNvPicPr>
          <p:nvPr/>
        </p:nvPicPr>
        <p:blipFill>
          <a:blip r:embed="rId5" cstate="print"/>
          <a:srcRect/>
          <a:stretch>
            <a:fillRect/>
          </a:stretch>
        </p:blipFill>
        <p:spPr bwMode="auto">
          <a:xfrm>
            <a:off x="4732338" y="5392738"/>
            <a:ext cx="615950" cy="496887"/>
          </a:xfrm>
          <a:prstGeom prst="rect">
            <a:avLst/>
          </a:prstGeom>
          <a:noFill/>
        </p:spPr>
      </p:pic>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ko-KR" altLang="en-US" dirty="0" err="1" smtClean="0"/>
              <a:t>증분</a:t>
            </a:r>
            <a:r>
              <a:rPr lang="ko-KR" altLang="en-US" dirty="0" smtClean="0"/>
              <a:t> 복원을 사용한 효율적인 복원 방법</a:t>
            </a:r>
            <a:endParaRPr lang="en-US" altLang="ko-KR" dirty="0" smtClean="0"/>
          </a:p>
        </p:txBody>
      </p:sp>
      <p:sp>
        <p:nvSpPr>
          <p:cNvPr id="348163" name="Rectangle 3"/>
          <p:cNvSpPr>
            <a:spLocks noGrp="1" noChangeArrowheads="1"/>
          </p:cNvSpPr>
          <p:nvPr>
            <p:ph idx="1"/>
          </p:nvPr>
        </p:nvSpPr>
        <p:spPr/>
        <p:txBody>
          <a:bodyPr/>
          <a:lstStyle/>
          <a:p>
            <a:pPr>
              <a:defRPr/>
            </a:pPr>
            <a:r>
              <a:rPr lang="ko-KR" altLang="en-US" dirty="0" smtClean="0"/>
              <a:t>여러 파일 그룹으로 구성된 상태에서 모든 파일 그룹을 복원할 필요가 없는 경우</a:t>
            </a:r>
            <a:endParaRPr lang="en-US" altLang="ko-KR" dirty="0" smtClean="0"/>
          </a:p>
          <a:p>
            <a:pPr marL="914400" lvl="1" indent="-457200">
              <a:buSzPct val="90000"/>
              <a:buFont typeface="+mj-ea"/>
              <a:buAutoNum type="circleNumDbPlain"/>
              <a:defRPr/>
            </a:pPr>
            <a:r>
              <a:rPr lang="en-US" altLang="ko-KR" dirty="0" smtClean="0"/>
              <a:t>WITH PARTIAL </a:t>
            </a:r>
            <a:r>
              <a:rPr lang="ko-KR" altLang="en-US" dirty="0" smtClean="0"/>
              <a:t>절을 사용하여 </a:t>
            </a:r>
            <a:r>
              <a:rPr lang="en-US" altLang="ko-KR" dirty="0" smtClean="0"/>
              <a:t>PRIMARY </a:t>
            </a:r>
            <a:r>
              <a:rPr lang="ko-KR" altLang="en-US" dirty="0" smtClean="0"/>
              <a:t>파일 그룹 복원</a:t>
            </a:r>
            <a:endParaRPr lang="en-US" altLang="ko-KR" dirty="0" smtClean="0"/>
          </a:p>
          <a:p>
            <a:pPr marL="914400" lvl="1" indent="-457200">
              <a:buSzPct val="90000"/>
              <a:buFont typeface="+mj-ea"/>
              <a:buAutoNum type="circleNumDbPlain"/>
              <a:defRPr/>
            </a:pPr>
            <a:r>
              <a:rPr lang="ko-KR" altLang="en-US" dirty="0" smtClean="0"/>
              <a:t>관련된 모든 로그 백업 복원하여 복원 완료</a:t>
            </a:r>
            <a:endParaRPr lang="en-US" altLang="ko-KR" dirty="0" smtClean="0"/>
          </a:p>
          <a:p>
            <a:pPr marL="914400" lvl="1" indent="-457200">
              <a:buSzPct val="90000"/>
              <a:buFont typeface="+mj-ea"/>
              <a:buAutoNum type="circleNumDbPlain"/>
              <a:defRPr/>
            </a:pPr>
            <a:r>
              <a:rPr lang="ko-KR" altLang="en-US" dirty="0" smtClean="0"/>
              <a:t>필요한 나머지 파일 그룹을 순차적으로 복원 진행</a:t>
            </a:r>
            <a:endParaRPr lang="en-US" altLang="ko-KR" dirty="0" smtClean="0"/>
          </a:p>
          <a:p>
            <a:pPr>
              <a:defRPr/>
            </a:pPr>
            <a:r>
              <a:rPr lang="ko-KR" altLang="en-US" dirty="0" smtClean="0"/>
              <a:t>복원된 파일 그룹에 속한 개체부터 액세스 가능해짐</a:t>
            </a:r>
            <a:endParaRPr lang="en-US" altLang="ko-KR" dirty="0" smtClean="0"/>
          </a:p>
          <a:p>
            <a:pPr>
              <a:defRPr/>
            </a:pPr>
            <a:r>
              <a:rPr lang="ko-KR" altLang="en-US" dirty="0" smtClean="0"/>
              <a:t>복구 모델이 단순</a:t>
            </a:r>
            <a:r>
              <a:rPr lang="en-US" altLang="ko-KR" dirty="0" smtClean="0"/>
              <a:t>(Simple)</a:t>
            </a:r>
            <a:r>
              <a:rPr lang="ko-KR" altLang="en-US" dirty="0" smtClean="0"/>
              <a:t>인 경우 </a:t>
            </a:r>
            <a:r>
              <a:rPr lang="en-US" altLang="ko-KR" dirty="0" smtClean="0"/>
              <a:t>PRIMARY </a:t>
            </a:r>
            <a:r>
              <a:rPr lang="ko-KR" altLang="en-US" dirty="0" smtClean="0"/>
              <a:t>파일 그룹 복원 후 읽기</a:t>
            </a:r>
            <a:r>
              <a:rPr lang="en-US" altLang="ko-KR" dirty="0" smtClean="0"/>
              <a:t>/</a:t>
            </a:r>
            <a:r>
              <a:rPr lang="ko-KR" altLang="en-US" dirty="0" smtClean="0"/>
              <a:t>쓰기 파일 그룹 복원 불가</a:t>
            </a:r>
            <a:endParaRPr lang="en-US" altLang="ko-KR" dirty="0" smtClean="0"/>
          </a:p>
          <a:p>
            <a:pPr>
              <a:defRPr/>
            </a:pPr>
            <a:r>
              <a:rPr lang="ko-KR" altLang="en-US" dirty="0" smtClean="0"/>
              <a:t>복구 모델이 단순</a:t>
            </a:r>
            <a:r>
              <a:rPr lang="en-US" altLang="ko-KR" dirty="0" smtClean="0"/>
              <a:t>(Simple)</a:t>
            </a:r>
            <a:r>
              <a:rPr lang="ko-KR" altLang="en-US" dirty="0" smtClean="0"/>
              <a:t>인 경우 부분 복원 후 읽기전용 파일 그룹은 추가 복원 가능</a:t>
            </a:r>
            <a:endParaRPr lang="en-US" altLang="ko-KR" dirty="0"/>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rPr>
              <a:t>DEMO</a:t>
            </a:r>
          </a:p>
          <a:p>
            <a:pPr marL="342900" indent="-342900" algn="ctr" defTabSz="914400" eaLnBrk="0" latinLnBrk="0" hangingPunct="0">
              <a:spcBef>
                <a:spcPct val="20000"/>
              </a:spcBef>
              <a:defRPr/>
            </a:pP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데이터베이스 </a:t>
            </a:r>
            <a:r>
              <a:rPr kumimoji="0" lang="ko-KR" altLang="en-US" sz="2800" b="1" kern="0" dirty="0" err="1"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증분</a:t>
            </a: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 복원</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pic>
        <p:nvPicPr>
          <p:cNvPr id="3" name="Picture 3"/>
          <p:cNvPicPr>
            <a:picLocks noChangeAspect="1" noChangeArrowheads="1"/>
          </p:cNvPicPr>
          <p:nvPr/>
        </p:nvPicPr>
        <p:blipFill>
          <a:blip r:embed="rId2"/>
          <a:srcRect/>
          <a:stretch>
            <a:fillRect/>
          </a:stretch>
        </p:blipFill>
        <p:spPr bwMode="auto">
          <a:xfrm>
            <a:off x="145145" y="4760686"/>
            <a:ext cx="2274102" cy="13426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smtClean="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ea typeface="+mn-ea"/>
                <a:cs typeface="+mn-cs"/>
              </a:rPr>
              <a:t>The End</a:t>
            </a:r>
            <a:endParaRPr kumimoji="0" lang="en-US" sz="10000" kern="0"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ea typeface="+mn-ea"/>
              <a:cs typeface="+mn-cs"/>
            </a:endParaRPr>
          </a:p>
          <a:p>
            <a:pPr marL="342900" indent="-342900" algn="ctr" defTabSz="914400" eaLnBrk="0" latinLnBrk="0" hangingPunct="0">
              <a:spcBef>
                <a:spcPct val="20000"/>
              </a:spcBef>
              <a:defRPr/>
            </a:pPr>
            <a:r>
              <a:rPr kumimoji="0" lang="ko-KR" altLang="en-US" sz="2800" b="1" kern="0" dirty="0" smtClean="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여기까지 입니다</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2"/>
          <p:cNvSpPr txBox="1">
            <a:spLocks/>
          </p:cNvSpPr>
          <p:nvPr/>
        </p:nvSpPr>
        <p:spPr>
          <a:xfrm>
            <a:off x="352425" y="2239570"/>
            <a:ext cx="8467725" cy="1384995"/>
          </a:xfrm>
          <a:prstGeom prst="rect">
            <a:avLst/>
          </a:prstGeom>
          <a:effectLst>
            <a:outerShdw blurRad="50800" dist="38100" dir="2700000" algn="tl" rotWithShape="0">
              <a:prstClr val="black">
                <a:alpha val="40000"/>
              </a:prstClr>
            </a:outerShdw>
          </a:effectLst>
        </p:spPr>
        <p:txBody>
          <a:bodyPr>
            <a:scene3d>
              <a:camera prst="orthographicFront"/>
              <a:lightRig rig="threePt" dir="t"/>
            </a:scene3d>
            <a:sp3d extrusionH="57150">
              <a:bevelT w="38100" h="38100"/>
            </a:sp3d>
          </a:bodyPr>
          <a:lstStyle/>
          <a:p>
            <a:pPr marL="342900" indent="-342900" algn="ctr" defTabSz="914400" eaLnBrk="0" latinLnBrk="0" hangingPunct="0">
              <a:spcBef>
                <a:spcPct val="20000"/>
              </a:spcBef>
              <a:defRPr/>
            </a:pPr>
            <a:r>
              <a:rPr kumimoji="0" lang="en-US" sz="10000" kern="0"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Arial Black" pitchFamily="34" charset="0"/>
                <a:ea typeface="+mn-ea"/>
                <a:cs typeface="+mn-cs"/>
              </a:rPr>
              <a:t>Thanks</a:t>
            </a:r>
          </a:p>
          <a:p>
            <a:pPr marL="342900" indent="-342900" algn="ctr" defTabSz="914400" eaLnBrk="0" latinLnBrk="0" hangingPunct="0">
              <a:spcBef>
                <a:spcPct val="20000"/>
              </a:spcBef>
              <a:defRPr/>
            </a:pPr>
            <a:r>
              <a:rPr kumimoji="0" lang="ko-KR" altLang="en-US" sz="28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rPr>
              <a:t>감사합니다</a:t>
            </a:r>
            <a:endParaRPr kumimoji="0" lang="en-US" sz="10000" b="1" kern="0" dirty="0">
              <a:ln w="18415" cmpd="sng">
                <a:noFill/>
                <a:prstDash val="solid"/>
              </a:ln>
              <a:solidFill>
                <a:srgbClr val="FFAC33"/>
              </a:solidFill>
              <a:effectLst>
                <a:outerShdw blurRad="63500" dir="3600000" algn="tl" rotWithShape="0">
                  <a:srgbClr val="000000">
                    <a:alpha val="70000"/>
                  </a:srgbClr>
                </a:outerShdw>
              </a:effectLst>
              <a:latin typeface="맑은 고딕" pitchFamily="50" charset="-127"/>
              <a:ea typeface="맑은 고딕" pitchFamily="50" charset="-127"/>
              <a:cs typeface="+mn-cs"/>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smtClean="0"/>
              <a:t>시스템 데이터베이스</a:t>
            </a:r>
            <a:endParaRPr lang="en-US" altLang="ko-KR" dirty="0" smtClean="0"/>
          </a:p>
        </p:txBody>
      </p:sp>
      <p:sp>
        <p:nvSpPr>
          <p:cNvPr id="348163" name="Rectangle 3"/>
          <p:cNvSpPr>
            <a:spLocks noGrp="1" noChangeArrowheads="1"/>
          </p:cNvSpPr>
          <p:nvPr>
            <p:ph idx="1"/>
          </p:nvPr>
        </p:nvSpPr>
        <p:spPr>
          <a:xfrm>
            <a:off x="76200" y="1252538"/>
            <a:ext cx="8937625" cy="5029200"/>
          </a:xfrm>
        </p:spPr>
        <p:txBody>
          <a:bodyPr/>
          <a:lstStyle/>
          <a:p>
            <a:r>
              <a:rPr lang="ko-KR" altLang="en-US" dirty="0" smtClean="0"/>
              <a:t>시스템 데이터베이스</a:t>
            </a:r>
            <a:endParaRPr lang="en-US" altLang="ko-KR" dirty="0" smtClean="0"/>
          </a:p>
          <a:p>
            <a:pPr lvl="1"/>
            <a:r>
              <a:rPr lang="en-US" altLang="ko-KR" dirty="0" smtClean="0"/>
              <a:t>master </a:t>
            </a:r>
          </a:p>
          <a:p>
            <a:pPr lvl="1"/>
            <a:r>
              <a:rPr lang="en-US" altLang="ko-KR" dirty="0" smtClean="0"/>
              <a:t>model </a:t>
            </a:r>
          </a:p>
          <a:p>
            <a:pPr lvl="1"/>
            <a:r>
              <a:rPr lang="en-US" altLang="ko-KR" dirty="0" err="1" smtClean="0"/>
              <a:t>tempdb</a:t>
            </a:r>
            <a:endParaRPr lang="en-US" altLang="ko-KR" dirty="0" smtClean="0"/>
          </a:p>
          <a:p>
            <a:pPr lvl="1"/>
            <a:r>
              <a:rPr lang="en-US" altLang="ko-KR" dirty="0" smtClean="0"/>
              <a:t>msdb</a:t>
            </a:r>
          </a:p>
          <a:p>
            <a:pPr lvl="1"/>
            <a:r>
              <a:rPr lang="en-US" altLang="ko-KR" dirty="0" err="1" smtClean="0"/>
              <a:t>mssqlsystemresource</a:t>
            </a:r>
            <a:endParaRPr lang="en-US" altLang="ko-KR" dirty="0" smtClean="0"/>
          </a:p>
          <a:p>
            <a:r>
              <a:rPr lang="en-US" altLang="ko-KR" dirty="0" err="1" smtClean="0"/>
              <a:t>mssqlsystemresource</a:t>
            </a:r>
            <a:r>
              <a:rPr lang="en-US" altLang="ko-KR" dirty="0" smtClean="0"/>
              <a:t> </a:t>
            </a:r>
            <a:r>
              <a:rPr lang="ko-KR" altLang="en-US" dirty="0" smtClean="0"/>
              <a:t>데이터베이스 내용 확인</a:t>
            </a:r>
            <a:endParaRPr lang="en-US" altLang="ko-KR" dirty="0" smtClean="0"/>
          </a:p>
          <a:p>
            <a:endParaRPr lang="en-US" altLang="ko-KR" dirty="0" smtClean="0"/>
          </a:p>
          <a:p>
            <a:endParaRPr lang="en-US" altLang="ko-KR" dirty="0" smtClean="0"/>
          </a:p>
        </p:txBody>
      </p:sp>
      <p:sp>
        <p:nvSpPr>
          <p:cNvPr id="4" name="AutoShape 5"/>
          <p:cNvSpPr>
            <a:spLocks noChangeArrowheads="1"/>
          </p:cNvSpPr>
          <p:nvPr/>
        </p:nvSpPr>
        <p:spPr bwMode="auto">
          <a:xfrm>
            <a:off x="504825" y="4533901"/>
            <a:ext cx="8115300" cy="1498599"/>
          </a:xfrm>
          <a:prstGeom prst="roundRect">
            <a:avLst>
              <a:gd name="adj" fmla="val 13731"/>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9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CREATE DATABASE [</a:t>
            </a:r>
            <a:r>
              <a:rPr kumimoji="0" lang="en-US" altLang="ko-KR" sz="1600" b="1" dirty="0" err="1" smtClean="0">
                <a:solidFill>
                  <a:schemeClr val="bg1"/>
                </a:solidFill>
                <a:latin typeface="맑은 고딕" pitchFamily="50" charset="-127"/>
                <a:ea typeface="맑은 고딕" pitchFamily="50" charset="-127"/>
              </a:rPr>
              <a:t>mssqlsystemresource_Copy</a:t>
            </a:r>
            <a:r>
              <a:rPr kumimoji="0" lang="en-US" altLang="ko-KR" sz="1600" b="1" dirty="0" smtClean="0">
                <a:solidFill>
                  <a:schemeClr val="bg1"/>
                </a:solidFill>
                <a:latin typeface="맑은 고딕" pitchFamily="50" charset="-127"/>
                <a:ea typeface="맑은 고딕" pitchFamily="50" charset="-127"/>
              </a:rPr>
              <a:t>] ON </a:t>
            </a:r>
          </a:p>
          <a:p>
            <a:pPr indent="-231775" latinLnBrk="0">
              <a:lnSpc>
                <a:spcPct val="9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 FILENAME = N'C:\Program Files\Microsoft SQL Server\MSSQL.1\MSSQL\</a:t>
            </a:r>
            <a:br>
              <a:rPr kumimoji="0" lang="en-US" altLang="ko-KR" sz="1600" b="1" dirty="0" smtClean="0">
                <a:solidFill>
                  <a:schemeClr val="bg1"/>
                </a:solidFill>
                <a:latin typeface="맑은 고딕" pitchFamily="50" charset="-127"/>
                <a:ea typeface="맑은 고딕" pitchFamily="50" charset="-127"/>
              </a:rPr>
            </a:br>
            <a:r>
              <a:rPr kumimoji="0" lang="en-US" altLang="ko-KR" sz="1600" b="1" dirty="0" smtClean="0">
                <a:solidFill>
                  <a:schemeClr val="bg1"/>
                </a:solidFill>
                <a:latin typeface="맑은 고딕" pitchFamily="50" charset="-127"/>
                <a:ea typeface="맑은 고딕" pitchFamily="50" charset="-127"/>
              </a:rPr>
              <a:t>                      Data\mssqlsystemresource_Copy.mdf' ),</a:t>
            </a:r>
          </a:p>
          <a:p>
            <a:pPr indent="-231775" latinLnBrk="0">
              <a:lnSpc>
                <a:spcPct val="90000"/>
              </a:lnSpc>
              <a:spcBef>
                <a:spcPct val="40000"/>
              </a:spcBef>
              <a:buClr>
                <a:srgbClr val="DC0081"/>
              </a:buClr>
              <a:buSzPct val="80000"/>
              <a:buFont typeface="Wingdings" pitchFamily="2" charset="2"/>
              <a:buNone/>
            </a:pPr>
            <a:r>
              <a:rPr kumimoji="0" lang="en-US" altLang="ko-KR" sz="1600" b="1" dirty="0" smtClean="0">
                <a:solidFill>
                  <a:schemeClr val="bg1"/>
                </a:solidFill>
                <a:latin typeface="맑은 고딕" pitchFamily="50" charset="-127"/>
                <a:ea typeface="맑은 고딕" pitchFamily="50" charset="-127"/>
              </a:rPr>
              <a:t>( FILENAME = N'C:\Program Files\Microsoft SQL Server\MSSQL.1\MSSQL\</a:t>
            </a:r>
            <a:br>
              <a:rPr kumimoji="0" lang="en-US" altLang="ko-KR" sz="1600" b="1" dirty="0" smtClean="0">
                <a:solidFill>
                  <a:schemeClr val="bg1"/>
                </a:solidFill>
                <a:latin typeface="맑은 고딕" pitchFamily="50" charset="-127"/>
                <a:ea typeface="맑은 고딕" pitchFamily="50" charset="-127"/>
              </a:rPr>
            </a:br>
            <a:r>
              <a:rPr kumimoji="0" lang="en-US" altLang="ko-KR" sz="1600" b="1" dirty="0" smtClean="0">
                <a:solidFill>
                  <a:schemeClr val="bg1"/>
                </a:solidFill>
                <a:latin typeface="맑은 고딕" pitchFamily="50" charset="-127"/>
                <a:ea typeface="맑은 고딕" pitchFamily="50" charset="-127"/>
              </a:rPr>
              <a:t>                      Data\mssqlsystemresource_Copy.ldf' ) FOR ATTACH</a:t>
            </a:r>
            <a:endParaRPr kumimoji="0" lang="en-US" altLang="ko-KR" sz="1600" b="1" dirty="0">
              <a:solidFill>
                <a:schemeClr val="bg1"/>
              </a:solidFill>
              <a:latin typeface="맑은 고딕" pitchFamily="50" charset="-127"/>
              <a:ea typeface="맑은 고딕" pitchFamily="50" charset="-127"/>
            </a:endParaRPr>
          </a:p>
        </p:txBody>
      </p:sp>
      <p:sp>
        <p:nvSpPr>
          <p:cNvPr id="5" name="TextBox 4">
            <a:hlinkClick r:id="rId3" action="ppaction://hlinkfile"/>
          </p:cNvPr>
          <p:cNvSpPr txBox="1"/>
          <p:nvPr/>
        </p:nvSpPr>
        <p:spPr>
          <a:xfrm>
            <a:off x="8642808" y="5778500"/>
            <a:ext cx="458780" cy="461665"/>
          </a:xfrm>
          <a:prstGeom prst="rect">
            <a:avLst/>
          </a:prstGeom>
          <a:noFill/>
        </p:spPr>
        <p:txBody>
          <a:bodyPr wrap="none" rtlCol="0">
            <a:spAutoFit/>
          </a:bodyPr>
          <a:lstStyle/>
          <a:p>
            <a:r>
              <a:rPr lang="ko-KR" altLang="en-US" sz="2400" b="1" dirty="0" smtClean="0">
                <a:solidFill>
                  <a:srgbClr val="FFFF00"/>
                </a:solidFill>
                <a:effectLst>
                  <a:outerShdw blurRad="50800" dist="38100" dir="2700000" algn="tl" rotWithShape="0">
                    <a:prstClr val="black">
                      <a:alpha val="40000"/>
                    </a:prstClr>
                  </a:outerShdw>
                </a:effectLst>
                <a:latin typeface="맑은 고딕" pitchFamily="50" charset="-127"/>
                <a:ea typeface="맑은 고딕" pitchFamily="50" charset="-127"/>
                <a:cs typeface="LilyUPC" pitchFamily="34" charset="-34"/>
                <a:sym typeface="Wingdings"/>
              </a:rPr>
              <a:t></a:t>
            </a:r>
            <a:endParaRPr lang="ko-KR" altLang="en-US" sz="2400" b="1" dirty="0">
              <a:solidFill>
                <a:srgbClr val="FFFF00"/>
              </a:solidFill>
              <a:effectLst>
                <a:outerShdw blurRad="50800" dist="38100" dir="2700000" algn="tl" rotWithShape="0">
                  <a:prstClr val="black">
                    <a:alpha val="40000"/>
                  </a:prstClr>
                </a:outerShdw>
              </a:effectLst>
              <a:latin typeface="맑은 고딕" pitchFamily="50" charset="-127"/>
              <a:ea typeface="맑은 고딕" pitchFamily="50" charset="-127"/>
              <a:cs typeface="LilyUPC" pitchFamily="34" charset="-34"/>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직선 연결선 53"/>
          <p:cNvCxnSpPr/>
          <p:nvPr/>
        </p:nvCxnSpPr>
        <p:spPr>
          <a:xfrm>
            <a:off x="1857356" y="3052755"/>
            <a:ext cx="5572164" cy="1588"/>
          </a:xfrm>
          <a:prstGeom prst="line">
            <a:avLst/>
          </a:prstGeom>
          <a:noFill/>
          <a:ln w="28575" cap="flat" cmpd="sng" algn="ctr">
            <a:solidFill>
              <a:srgbClr val="FFC000"/>
            </a:solidFill>
            <a:prstDash val="solid"/>
          </a:ln>
          <a:effectLst/>
        </p:spPr>
      </p:cxnSp>
      <p:cxnSp>
        <p:nvCxnSpPr>
          <p:cNvPr id="55" name="직선 연결선 54"/>
          <p:cNvCxnSpPr/>
          <p:nvPr/>
        </p:nvCxnSpPr>
        <p:spPr>
          <a:xfrm rot="5400000">
            <a:off x="1607323" y="3302788"/>
            <a:ext cx="500066" cy="1588"/>
          </a:xfrm>
          <a:prstGeom prst="line">
            <a:avLst/>
          </a:prstGeom>
          <a:noFill/>
          <a:ln w="28575" cap="flat" cmpd="sng" algn="ctr">
            <a:solidFill>
              <a:srgbClr val="FFC000"/>
            </a:solidFill>
            <a:prstDash val="solid"/>
          </a:ln>
          <a:effectLst/>
        </p:spPr>
      </p:cxnSp>
      <p:cxnSp>
        <p:nvCxnSpPr>
          <p:cNvPr id="56" name="직선 연결선 55"/>
          <p:cNvCxnSpPr/>
          <p:nvPr/>
        </p:nvCxnSpPr>
        <p:spPr>
          <a:xfrm rot="5400000">
            <a:off x="3536943" y="3301994"/>
            <a:ext cx="500066" cy="1588"/>
          </a:xfrm>
          <a:prstGeom prst="line">
            <a:avLst/>
          </a:prstGeom>
          <a:noFill/>
          <a:ln w="28575" cap="flat" cmpd="sng" algn="ctr">
            <a:solidFill>
              <a:srgbClr val="FFC000"/>
            </a:solidFill>
            <a:prstDash val="solid"/>
          </a:ln>
          <a:effectLst/>
        </p:spPr>
      </p:cxnSp>
      <p:cxnSp>
        <p:nvCxnSpPr>
          <p:cNvPr id="57" name="직선 연결선 56"/>
          <p:cNvCxnSpPr/>
          <p:nvPr/>
        </p:nvCxnSpPr>
        <p:spPr>
          <a:xfrm rot="5400000">
            <a:off x="5465769" y="3301994"/>
            <a:ext cx="500066" cy="1588"/>
          </a:xfrm>
          <a:prstGeom prst="line">
            <a:avLst/>
          </a:prstGeom>
          <a:noFill/>
          <a:ln w="28575" cap="flat" cmpd="sng" algn="ctr">
            <a:solidFill>
              <a:srgbClr val="FFC000"/>
            </a:solidFill>
            <a:prstDash val="solid"/>
          </a:ln>
          <a:effectLst/>
        </p:spPr>
      </p:cxnSp>
      <p:cxnSp>
        <p:nvCxnSpPr>
          <p:cNvPr id="58" name="직선 연결선 57"/>
          <p:cNvCxnSpPr/>
          <p:nvPr/>
        </p:nvCxnSpPr>
        <p:spPr>
          <a:xfrm rot="5400000">
            <a:off x="6929454" y="3552821"/>
            <a:ext cx="1000132" cy="1588"/>
          </a:xfrm>
          <a:prstGeom prst="line">
            <a:avLst/>
          </a:prstGeom>
          <a:noFill/>
          <a:ln w="28575" cap="flat" cmpd="sng" algn="ctr">
            <a:solidFill>
              <a:srgbClr val="FFC000"/>
            </a:solidFill>
            <a:prstDash val="solid"/>
          </a:ln>
          <a:effectLst/>
        </p:spPr>
      </p:cxnSp>
      <p:cxnSp>
        <p:nvCxnSpPr>
          <p:cNvPr id="65" name="직선 연결선 64"/>
          <p:cNvCxnSpPr>
            <a:stCxn id="66" idx="2"/>
          </p:cNvCxnSpPr>
          <p:nvPr/>
        </p:nvCxnSpPr>
        <p:spPr>
          <a:xfrm rot="16200000" flipH="1">
            <a:off x="4405697" y="2967421"/>
            <a:ext cx="192109" cy="7147"/>
          </a:xfrm>
          <a:prstGeom prst="line">
            <a:avLst/>
          </a:prstGeom>
          <a:noFill/>
          <a:ln w="28575" cap="flat" cmpd="sng" algn="ctr">
            <a:solidFill>
              <a:srgbClr val="FFC000"/>
            </a:solidFill>
            <a:prstDash val="solid"/>
          </a:ln>
          <a:effectLst/>
        </p:spPr>
      </p:cxnSp>
      <p:sp>
        <p:nvSpPr>
          <p:cNvPr id="348162" name="Rectangle 2"/>
          <p:cNvSpPr>
            <a:spLocks noGrp="1" noChangeArrowheads="1"/>
          </p:cNvSpPr>
          <p:nvPr>
            <p:ph type="title"/>
          </p:nvPr>
        </p:nvSpPr>
        <p:spPr/>
        <p:txBody>
          <a:bodyPr/>
          <a:lstStyle/>
          <a:p>
            <a:r>
              <a:rPr lang="ko-KR" altLang="en-US" dirty="0" smtClean="0"/>
              <a:t>파일과 파일 그룹에 대한 이해</a:t>
            </a:r>
            <a:r>
              <a:rPr lang="en-US" altLang="ko-KR" dirty="0" smtClean="0"/>
              <a:t>(1/9)</a:t>
            </a:r>
          </a:p>
        </p:txBody>
      </p:sp>
      <p:sp>
        <p:nvSpPr>
          <p:cNvPr id="80" name="내용 개체 틀 79"/>
          <p:cNvSpPr>
            <a:spLocks noGrp="1"/>
          </p:cNvSpPr>
          <p:nvPr>
            <p:ph idx="1"/>
          </p:nvPr>
        </p:nvSpPr>
        <p:spPr/>
        <p:txBody>
          <a:bodyPr/>
          <a:lstStyle/>
          <a:p>
            <a:r>
              <a:rPr lang="ko-KR" altLang="en-US" dirty="0" smtClean="0"/>
              <a:t>물리적으로 저장되는 데이터 파일과 로그 파일</a:t>
            </a:r>
            <a:endParaRPr lang="ko-KR" altLang="en-US" dirty="0"/>
          </a:p>
        </p:txBody>
      </p:sp>
      <p:sp>
        <p:nvSpPr>
          <p:cNvPr id="37" name="모서리가 둥근 직사각형 36"/>
          <p:cNvSpPr/>
          <p:nvPr/>
        </p:nvSpPr>
        <p:spPr>
          <a:xfrm>
            <a:off x="1142976" y="3257546"/>
            <a:ext cx="1428760" cy="1500198"/>
          </a:xfrm>
          <a:prstGeom prst="roundRect">
            <a:avLst>
              <a:gd name="adj" fmla="val 10131"/>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파일그룹</a:t>
            </a: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1</a:t>
            </a:r>
            <a:b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b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(Default)</a:t>
            </a:r>
            <a:endParaRPr kumimoji="0" lang="ko-KR" altLang="en-US" sz="14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38" name="모서리가 둥근 직사각형 37"/>
          <p:cNvSpPr/>
          <p:nvPr/>
        </p:nvSpPr>
        <p:spPr>
          <a:xfrm>
            <a:off x="3071802" y="3257546"/>
            <a:ext cx="1428760" cy="1500198"/>
          </a:xfrm>
          <a:prstGeom prst="roundRect">
            <a:avLst>
              <a:gd name="adj" fmla="val 9484"/>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파일그룹</a:t>
            </a: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2</a:t>
            </a:r>
            <a:endParaRPr kumimoji="0" lang="ko-KR" altLang="en-US" sz="12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39" name="모서리가 둥근 직사각형 38"/>
          <p:cNvSpPr/>
          <p:nvPr/>
        </p:nvSpPr>
        <p:spPr>
          <a:xfrm>
            <a:off x="5000628" y="3257546"/>
            <a:ext cx="1428760" cy="1500198"/>
          </a:xfrm>
          <a:prstGeom prst="roundRect">
            <a:avLst>
              <a:gd name="adj" fmla="val 9484"/>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파일그룹</a:t>
            </a: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3</a:t>
            </a:r>
            <a:endParaRPr kumimoji="0" lang="ko-KR" altLang="en-US" sz="14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40" name="직사각형 39"/>
          <p:cNvSpPr/>
          <p:nvPr/>
        </p:nvSpPr>
        <p:spPr>
          <a:xfrm>
            <a:off x="1214414" y="3757612"/>
            <a:ext cx="1000132"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데이터파일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1</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41" name="직사각형 40"/>
          <p:cNvSpPr/>
          <p:nvPr/>
        </p:nvSpPr>
        <p:spPr>
          <a:xfrm>
            <a:off x="1500166" y="4043364"/>
            <a:ext cx="1000132"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데이터파일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2</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42" name="직사각형 41"/>
          <p:cNvSpPr/>
          <p:nvPr/>
        </p:nvSpPr>
        <p:spPr>
          <a:xfrm>
            <a:off x="5143504" y="3900488"/>
            <a:ext cx="1143008"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데이터파일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4</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43" name="직사각형 42"/>
          <p:cNvSpPr/>
          <p:nvPr/>
        </p:nvSpPr>
        <p:spPr>
          <a:xfrm>
            <a:off x="3214678" y="3900488"/>
            <a:ext cx="1143008"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데이터파일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3</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pic>
        <p:nvPicPr>
          <p:cNvPr id="44" name="Picture 20" descr="HardDiskDrive"/>
          <p:cNvPicPr>
            <a:picLocks noChangeAspect="1" noChangeArrowheads="1"/>
          </p:cNvPicPr>
          <p:nvPr/>
        </p:nvPicPr>
        <p:blipFill>
          <a:blip r:embed="rId3" cstate="print"/>
          <a:srcRect/>
          <a:stretch>
            <a:fillRect/>
          </a:stretch>
        </p:blipFill>
        <p:spPr bwMode="auto">
          <a:xfrm>
            <a:off x="1099906" y="5080827"/>
            <a:ext cx="1328954" cy="848503"/>
          </a:xfrm>
          <a:prstGeom prst="rect">
            <a:avLst/>
          </a:prstGeom>
          <a:noFill/>
        </p:spPr>
      </p:pic>
      <p:sp>
        <p:nvSpPr>
          <p:cNvPr id="45" name="TextBox 44"/>
          <p:cNvSpPr txBox="1"/>
          <p:nvPr/>
        </p:nvSpPr>
        <p:spPr>
          <a:xfrm>
            <a:off x="1519219" y="5938083"/>
            <a:ext cx="623889"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DISK1</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pic>
        <p:nvPicPr>
          <p:cNvPr id="46" name="Picture 20" descr="HardDiskDrive"/>
          <p:cNvPicPr>
            <a:picLocks noChangeAspect="1" noChangeArrowheads="1"/>
          </p:cNvPicPr>
          <p:nvPr/>
        </p:nvPicPr>
        <p:blipFill>
          <a:blip r:embed="rId3" cstate="print"/>
          <a:srcRect/>
          <a:stretch>
            <a:fillRect/>
          </a:stretch>
        </p:blipFill>
        <p:spPr bwMode="auto">
          <a:xfrm>
            <a:off x="2957294" y="5080827"/>
            <a:ext cx="1328954" cy="848503"/>
          </a:xfrm>
          <a:prstGeom prst="rect">
            <a:avLst/>
          </a:prstGeom>
          <a:noFill/>
        </p:spPr>
      </p:pic>
      <p:sp>
        <p:nvSpPr>
          <p:cNvPr id="47" name="TextBox 46"/>
          <p:cNvSpPr txBox="1"/>
          <p:nvPr/>
        </p:nvSpPr>
        <p:spPr>
          <a:xfrm>
            <a:off x="3376607" y="5938083"/>
            <a:ext cx="623889"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DISK2</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pic>
        <p:nvPicPr>
          <p:cNvPr id="48" name="Picture 20" descr="HardDiskDrive"/>
          <p:cNvPicPr>
            <a:picLocks noChangeAspect="1" noChangeArrowheads="1"/>
          </p:cNvPicPr>
          <p:nvPr/>
        </p:nvPicPr>
        <p:blipFill>
          <a:blip r:embed="rId3" cstate="print"/>
          <a:srcRect/>
          <a:stretch>
            <a:fillRect/>
          </a:stretch>
        </p:blipFill>
        <p:spPr bwMode="auto">
          <a:xfrm>
            <a:off x="4857752" y="5080827"/>
            <a:ext cx="1328954" cy="848503"/>
          </a:xfrm>
          <a:prstGeom prst="rect">
            <a:avLst/>
          </a:prstGeom>
          <a:noFill/>
        </p:spPr>
      </p:pic>
      <p:sp>
        <p:nvSpPr>
          <p:cNvPr id="49" name="TextBox 48"/>
          <p:cNvSpPr txBox="1"/>
          <p:nvPr/>
        </p:nvSpPr>
        <p:spPr>
          <a:xfrm>
            <a:off x="5305433" y="5938083"/>
            <a:ext cx="623889"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DISK3</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pic>
        <p:nvPicPr>
          <p:cNvPr id="50" name="Picture 20" descr="HardDiskDrive"/>
          <p:cNvPicPr>
            <a:picLocks noChangeAspect="1" noChangeArrowheads="1"/>
          </p:cNvPicPr>
          <p:nvPr/>
        </p:nvPicPr>
        <p:blipFill>
          <a:blip r:embed="rId3" cstate="print"/>
          <a:srcRect/>
          <a:stretch>
            <a:fillRect/>
          </a:stretch>
        </p:blipFill>
        <p:spPr bwMode="auto">
          <a:xfrm>
            <a:off x="6715140" y="5072074"/>
            <a:ext cx="1328954" cy="848503"/>
          </a:xfrm>
          <a:prstGeom prst="rect">
            <a:avLst/>
          </a:prstGeom>
          <a:noFill/>
        </p:spPr>
      </p:pic>
      <p:sp>
        <p:nvSpPr>
          <p:cNvPr id="51" name="TextBox 50"/>
          <p:cNvSpPr txBox="1"/>
          <p:nvPr/>
        </p:nvSpPr>
        <p:spPr>
          <a:xfrm>
            <a:off x="7162821" y="5929330"/>
            <a:ext cx="623889"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DISK4</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sp>
        <p:nvSpPr>
          <p:cNvPr id="52" name="직사각형 51"/>
          <p:cNvSpPr/>
          <p:nvPr/>
        </p:nvSpPr>
        <p:spPr>
          <a:xfrm>
            <a:off x="6929454" y="3757612"/>
            <a:ext cx="1000132"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로그파일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1</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53" name="직사각형 52"/>
          <p:cNvSpPr/>
          <p:nvPr/>
        </p:nvSpPr>
        <p:spPr>
          <a:xfrm>
            <a:off x="7143768" y="4043364"/>
            <a:ext cx="1000132"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로그파일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2</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59" name="자유형 58"/>
          <p:cNvSpPr/>
          <p:nvPr/>
        </p:nvSpPr>
        <p:spPr>
          <a:xfrm>
            <a:off x="1283854" y="4107588"/>
            <a:ext cx="335396" cy="1140688"/>
          </a:xfrm>
          <a:custGeom>
            <a:avLst/>
            <a:gdLst>
              <a:gd name="connsiteX0" fmla="*/ 46182 w 323273"/>
              <a:gd name="connsiteY0" fmla="*/ 0 h 1450109"/>
              <a:gd name="connsiteX1" fmla="*/ 46182 w 323273"/>
              <a:gd name="connsiteY1" fmla="*/ 840509 h 1450109"/>
              <a:gd name="connsiteX2" fmla="*/ 323273 w 323273"/>
              <a:gd name="connsiteY2" fmla="*/ 1450109 h 1450109"/>
            </a:gdLst>
            <a:ahLst/>
            <a:cxnLst>
              <a:cxn ang="0">
                <a:pos x="connsiteX0" y="connsiteY0"/>
              </a:cxn>
              <a:cxn ang="0">
                <a:pos x="connsiteX1" y="connsiteY1"/>
              </a:cxn>
              <a:cxn ang="0">
                <a:pos x="connsiteX2" y="connsiteY2"/>
              </a:cxn>
            </a:cxnLst>
            <a:rect l="l" t="t" r="r" b="b"/>
            <a:pathLst>
              <a:path w="323273" h="1450109">
                <a:moveTo>
                  <a:pt x="46182" y="0"/>
                </a:moveTo>
                <a:cubicBezTo>
                  <a:pt x="23091" y="299412"/>
                  <a:pt x="0" y="598824"/>
                  <a:pt x="46182" y="840509"/>
                </a:cubicBezTo>
                <a:cubicBezTo>
                  <a:pt x="92364" y="1082194"/>
                  <a:pt x="207818" y="1266151"/>
                  <a:pt x="323273" y="1450109"/>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sp>
        <p:nvSpPr>
          <p:cNvPr id="60" name="자유형 59"/>
          <p:cNvSpPr/>
          <p:nvPr/>
        </p:nvSpPr>
        <p:spPr>
          <a:xfrm>
            <a:off x="1995055" y="4403151"/>
            <a:ext cx="1205345" cy="987999"/>
          </a:xfrm>
          <a:custGeom>
            <a:avLst/>
            <a:gdLst>
              <a:gd name="connsiteX0" fmla="*/ 0 w 1320800"/>
              <a:gd name="connsiteY0" fmla="*/ 0 h 1274618"/>
              <a:gd name="connsiteX1" fmla="*/ 397163 w 1320800"/>
              <a:gd name="connsiteY1" fmla="*/ 886691 h 1274618"/>
              <a:gd name="connsiteX2" fmla="*/ 1320800 w 1320800"/>
              <a:gd name="connsiteY2" fmla="*/ 1274618 h 1274618"/>
            </a:gdLst>
            <a:ahLst/>
            <a:cxnLst>
              <a:cxn ang="0">
                <a:pos x="connsiteX0" y="connsiteY0"/>
              </a:cxn>
              <a:cxn ang="0">
                <a:pos x="connsiteX1" y="connsiteY1"/>
              </a:cxn>
              <a:cxn ang="0">
                <a:pos x="connsiteX2" y="connsiteY2"/>
              </a:cxn>
            </a:cxnLst>
            <a:rect l="l" t="t" r="r" b="b"/>
            <a:pathLst>
              <a:path w="1320800" h="1274618">
                <a:moveTo>
                  <a:pt x="0" y="0"/>
                </a:moveTo>
                <a:cubicBezTo>
                  <a:pt x="88515" y="337127"/>
                  <a:pt x="177030" y="674255"/>
                  <a:pt x="397163" y="886691"/>
                </a:cubicBezTo>
                <a:cubicBezTo>
                  <a:pt x="617296" y="1099127"/>
                  <a:pt x="969048" y="1186872"/>
                  <a:pt x="1320800" y="1274618"/>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sp>
        <p:nvSpPr>
          <p:cNvPr id="61" name="자유형 60"/>
          <p:cNvSpPr/>
          <p:nvPr/>
        </p:nvSpPr>
        <p:spPr>
          <a:xfrm>
            <a:off x="3786909" y="4255369"/>
            <a:ext cx="1385166" cy="1126256"/>
          </a:xfrm>
          <a:custGeom>
            <a:avLst/>
            <a:gdLst>
              <a:gd name="connsiteX0" fmla="*/ 0 w 1468582"/>
              <a:gd name="connsiteY0" fmla="*/ 0 h 1413164"/>
              <a:gd name="connsiteX1" fmla="*/ 646546 w 1468582"/>
              <a:gd name="connsiteY1" fmla="*/ 997527 h 1413164"/>
              <a:gd name="connsiteX2" fmla="*/ 1468582 w 1468582"/>
              <a:gd name="connsiteY2" fmla="*/ 1413164 h 1413164"/>
            </a:gdLst>
            <a:ahLst/>
            <a:cxnLst>
              <a:cxn ang="0">
                <a:pos x="connsiteX0" y="connsiteY0"/>
              </a:cxn>
              <a:cxn ang="0">
                <a:pos x="connsiteX1" y="connsiteY1"/>
              </a:cxn>
              <a:cxn ang="0">
                <a:pos x="connsiteX2" y="connsiteY2"/>
              </a:cxn>
            </a:cxnLst>
            <a:rect l="l" t="t" r="r" b="b"/>
            <a:pathLst>
              <a:path w="1468582" h="1413164">
                <a:moveTo>
                  <a:pt x="0" y="0"/>
                </a:moveTo>
                <a:cubicBezTo>
                  <a:pt x="200891" y="381000"/>
                  <a:pt x="401782" y="762000"/>
                  <a:pt x="646546" y="997527"/>
                </a:cubicBezTo>
                <a:cubicBezTo>
                  <a:pt x="891310" y="1233054"/>
                  <a:pt x="1179946" y="1323109"/>
                  <a:pt x="1468582" y="1413164"/>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sp>
        <p:nvSpPr>
          <p:cNvPr id="62" name="자유형 61"/>
          <p:cNvSpPr/>
          <p:nvPr/>
        </p:nvSpPr>
        <p:spPr>
          <a:xfrm>
            <a:off x="5676900" y="4246133"/>
            <a:ext cx="137391" cy="944992"/>
          </a:xfrm>
          <a:custGeom>
            <a:avLst/>
            <a:gdLst>
              <a:gd name="connsiteX0" fmla="*/ 138546 w 217055"/>
              <a:gd name="connsiteY0" fmla="*/ 0 h 1274618"/>
              <a:gd name="connsiteX1" fmla="*/ 193964 w 217055"/>
              <a:gd name="connsiteY1" fmla="*/ 766618 h 1274618"/>
              <a:gd name="connsiteX2" fmla="*/ 0 w 217055"/>
              <a:gd name="connsiteY2" fmla="*/ 1274618 h 1274618"/>
            </a:gdLst>
            <a:ahLst/>
            <a:cxnLst>
              <a:cxn ang="0">
                <a:pos x="connsiteX0" y="connsiteY0"/>
              </a:cxn>
              <a:cxn ang="0">
                <a:pos x="connsiteX1" y="connsiteY1"/>
              </a:cxn>
              <a:cxn ang="0">
                <a:pos x="connsiteX2" y="connsiteY2"/>
              </a:cxn>
            </a:cxnLst>
            <a:rect l="l" t="t" r="r" b="b"/>
            <a:pathLst>
              <a:path w="217055" h="1274618">
                <a:moveTo>
                  <a:pt x="138546" y="0"/>
                </a:moveTo>
                <a:cubicBezTo>
                  <a:pt x="177800" y="277091"/>
                  <a:pt x="217055" y="554182"/>
                  <a:pt x="193964" y="766618"/>
                </a:cubicBezTo>
                <a:cubicBezTo>
                  <a:pt x="170873" y="979054"/>
                  <a:pt x="85436" y="1126836"/>
                  <a:pt x="0" y="1274618"/>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sp>
        <p:nvSpPr>
          <p:cNvPr id="63" name="자유형 62"/>
          <p:cNvSpPr/>
          <p:nvPr/>
        </p:nvSpPr>
        <p:spPr>
          <a:xfrm>
            <a:off x="7648575" y="4393914"/>
            <a:ext cx="94577" cy="797211"/>
          </a:xfrm>
          <a:custGeom>
            <a:avLst/>
            <a:gdLst>
              <a:gd name="connsiteX0" fmla="*/ 129309 w 197043"/>
              <a:gd name="connsiteY0" fmla="*/ 0 h 1117600"/>
              <a:gd name="connsiteX1" fmla="*/ 175491 w 197043"/>
              <a:gd name="connsiteY1" fmla="*/ 609600 h 1117600"/>
              <a:gd name="connsiteX2" fmla="*/ 0 w 197043"/>
              <a:gd name="connsiteY2" fmla="*/ 1117600 h 1117600"/>
            </a:gdLst>
            <a:ahLst/>
            <a:cxnLst>
              <a:cxn ang="0">
                <a:pos x="connsiteX0" y="connsiteY0"/>
              </a:cxn>
              <a:cxn ang="0">
                <a:pos x="connsiteX1" y="connsiteY1"/>
              </a:cxn>
              <a:cxn ang="0">
                <a:pos x="connsiteX2" y="connsiteY2"/>
              </a:cxn>
            </a:cxnLst>
            <a:rect l="l" t="t" r="r" b="b"/>
            <a:pathLst>
              <a:path w="197043" h="1117600">
                <a:moveTo>
                  <a:pt x="129309" y="0"/>
                </a:moveTo>
                <a:cubicBezTo>
                  <a:pt x="163176" y="211666"/>
                  <a:pt x="197043" y="423333"/>
                  <a:pt x="175491" y="609600"/>
                </a:cubicBezTo>
                <a:cubicBezTo>
                  <a:pt x="153939" y="795867"/>
                  <a:pt x="76969" y="956733"/>
                  <a:pt x="0" y="1117600"/>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sp>
        <p:nvSpPr>
          <p:cNvPr id="64" name="자유형 63"/>
          <p:cNvSpPr/>
          <p:nvPr/>
        </p:nvSpPr>
        <p:spPr>
          <a:xfrm>
            <a:off x="6964219" y="4116824"/>
            <a:ext cx="350982" cy="1074302"/>
          </a:xfrm>
          <a:custGeom>
            <a:avLst/>
            <a:gdLst>
              <a:gd name="connsiteX0" fmla="*/ 36946 w 369455"/>
              <a:gd name="connsiteY0" fmla="*/ 0 h 1431637"/>
              <a:gd name="connsiteX1" fmla="*/ 55418 w 369455"/>
              <a:gd name="connsiteY1" fmla="*/ 803564 h 1431637"/>
              <a:gd name="connsiteX2" fmla="*/ 369455 w 369455"/>
              <a:gd name="connsiteY2" fmla="*/ 1431637 h 1431637"/>
            </a:gdLst>
            <a:ahLst/>
            <a:cxnLst>
              <a:cxn ang="0">
                <a:pos x="connsiteX0" y="connsiteY0"/>
              </a:cxn>
              <a:cxn ang="0">
                <a:pos x="connsiteX1" y="connsiteY1"/>
              </a:cxn>
              <a:cxn ang="0">
                <a:pos x="connsiteX2" y="connsiteY2"/>
              </a:cxn>
            </a:cxnLst>
            <a:rect l="l" t="t" r="r" b="b"/>
            <a:pathLst>
              <a:path w="369455" h="1431637">
                <a:moveTo>
                  <a:pt x="36946" y="0"/>
                </a:moveTo>
                <a:cubicBezTo>
                  <a:pt x="18473" y="282479"/>
                  <a:pt x="0" y="564958"/>
                  <a:pt x="55418" y="803564"/>
                </a:cubicBezTo>
                <a:cubicBezTo>
                  <a:pt x="110836" y="1042170"/>
                  <a:pt x="240145" y="1236903"/>
                  <a:pt x="369455" y="1431637"/>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맑은 고딕" pitchFamily="50" charset="-127"/>
              <a:ea typeface="맑은 고딕" pitchFamily="50" charset="-127"/>
              <a:cs typeface="+mn-cs"/>
            </a:endParaRPr>
          </a:p>
        </p:txBody>
      </p:sp>
      <p:pic>
        <p:nvPicPr>
          <p:cNvPr id="66" name="Picture 5" descr="Database01"/>
          <p:cNvPicPr>
            <a:picLocks noChangeAspect="1" noChangeArrowheads="1"/>
          </p:cNvPicPr>
          <p:nvPr/>
        </p:nvPicPr>
        <p:blipFill>
          <a:blip r:embed="rId4"/>
          <a:srcRect/>
          <a:stretch>
            <a:fillRect/>
          </a:stretch>
        </p:blipFill>
        <p:spPr bwMode="auto">
          <a:xfrm>
            <a:off x="3876675" y="1871492"/>
            <a:ext cx="1243006" cy="1003449"/>
          </a:xfrm>
          <a:prstGeom prst="rect">
            <a:avLst/>
          </a:prstGeom>
          <a:noFill/>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ko-KR" altLang="en-US" dirty="0" smtClean="0"/>
              <a:t>파일과 파일 그룹에 대한 이해</a:t>
            </a:r>
            <a:r>
              <a:rPr lang="en-US" altLang="ko-KR" dirty="0" smtClean="0"/>
              <a:t>(2/9)</a:t>
            </a:r>
          </a:p>
        </p:txBody>
      </p:sp>
      <p:sp>
        <p:nvSpPr>
          <p:cNvPr id="118" name="내용 개체 틀 117"/>
          <p:cNvSpPr>
            <a:spLocks noGrp="1"/>
          </p:cNvSpPr>
          <p:nvPr>
            <p:ph idx="1"/>
          </p:nvPr>
        </p:nvSpPr>
        <p:spPr/>
        <p:txBody>
          <a:bodyPr/>
          <a:lstStyle/>
          <a:p>
            <a:r>
              <a:rPr lang="ko-KR" altLang="en-US" dirty="0" smtClean="0"/>
              <a:t>테이블을 만들 때 파일 그룹을 지정</a:t>
            </a:r>
            <a:endParaRPr lang="ko-KR" altLang="en-US" dirty="0"/>
          </a:p>
        </p:txBody>
      </p:sp>
      <p:sp>
        <p:nvSpPr>
          <p:cNvPr id="82" name="TextBox 81"/>
          <p:cNvSpPr txBox="1"/>
          <p:nvPr/>
        </p:nvSpPr>
        <p:spPr>
          <a:xfrm>
            <a:off x="1357290" y="6152397"/>
            <a:ext cx="800219"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테이블들</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sp>
        <p:nvSpPr>
          <p:cNvPr id="83" name="TextBox 82"/>
          <p:cNvSpPr txBox="1"/>
          <p:nvPr/>
        </p:nvSpPr>
        <p:spPr>
          <a:xfrm>
            <a:off x="3376607" y="6152397"/>
            <a:ext cx="800219"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테이블들</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sp>
        <p:nvSpPr>
          <p:cNvPr id="84" name="TextBox 83"/>
          <p:cNvSpPr txBox="1"/>
          <p:nvPr/>
        </p:nvSpPr>
        <p:spPr>
          <a:xfrm>
            <a:off x="5357818" y="6152397"/>
            <a:ext cx="800219"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테이블들</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pic>
        <p:nvPicPr>
          <p:cNvPr id="85" name="Picture 15" descr="Document_Writing01"/>
          <p:cNvPicPr>
            <a:picLocks noChangeAspect="1" noChangeArrowheads="1"/>
          </p:cNvPicPr>
          <p:nvPr/>
        </p:nvPicPr>
        <p:blipFill>
          <a:blip r:embed="rId3">
            <a:lum contrast="39000"/>
          </a:blip>
          <a:srcRect/>
          <a:stretch>
            <a:fillRect/>
          </a:stretch>
        </p:blipFill>
        <p:spPr bwMode="auto">
          <a:xfrm>
            <a:off x="1643042" y="5000636"/>
            <a:ext cx="714380" cy="1160867"/>
          </a:xfrm>
          <a:prstGeom prst="rect">
            <a:avLst/>
          </a:prstGeom>
          <a:noFill/>
        </p:spPr>
      </p:pic>
      <p:pic>
        <p:nvPicPr>
          <p:cNvPr id="86" name="Picture 15" descr="Document_Writing01"/>
          <p:cNvPicPr>
            <a:picLocks noChangeAspect="1" noChangeArrowheads="1"/>
          </p:cNvPicPr>
          <p:nvPr/>
        </p:nvPicPr>
        <p:blipFill>
          <a:blip r:embed="rId3">
            <a:lum contrast="39000"/>
          </a:blip>
          <a:srcRect/>
          <a:stretch>
            <a:fillRect/>
          </a:stretch>
        </p:blipFill>
        <p:spPr bwMode="auto">
          <a:xfrm>
            <a:off x="1428728" y="5000636"/>
            <a:ext cx="714380" cy="1160867"/>
          </a:xfrm>
          <a:prstGeom prst="rect">
            <a:avLst/>
          </a:prstGeom>
          <a:noFill/>
        </p:spPr>
      </p:pic>
      <p:pic>
        <p:nvPicPr>
          <p:cNvPr id="87" name="Picture 15" descr="Document_Writing01"/>
          <p:cNvPicPr>
            <a:picLocks noChangeAspect="1" noChangeArrowheads="1"/>
          </p:cNvPicPr>
          <p:nvPr/>
        </p:nvPicPr>
        <p:blipFill>
          <a:blip r:embed="rId3">
            <a:lum contrast="39000"/>
          </a:blip>
          <a:srcRect/>
          <a:stretch>
            <a:fillRect/>
          </a:stretch>
        </p:blipFill>
        <p:spPr bwMode="auto">
          <a:xfrm>
            <a:off x="1214414" y="5000636"/>
            <a:ext cx="714380" cy="1160867"/>
          </a:xfrm>
          <a:prstGeom prst="rect">
            <a:avLst/>
          </a:prstGeom>
          <a:noFill/>
        </p:spPr>
      </p:pic>
      <p:pic>
        <p:nvPicPr>
          <p:cNvPr id="88" name="Picture 15" descr="Document_Writing01"/>
          <p:cNvPicPr>
            <a:picLocks noChangeAspect="1" noChangeArrowheads="1"/>
          </p:cNvPicPr>
          <p:nvPr/>
        </p:nvPicPr>
        <p:blipFill>
          <a:blip r:embed="rId3">
            <a:lum contrast="39000"/>
          </a:blip>
          <a:srcRect/>
          <a:stretch>
            <a:fillRect/>
          </a:stretch>
        </p:blipFill>
        <p:spPr bwMode="auto">
          <a:xfrm>
            <a:off x="3643306" y="4982777"/>
            <a:ext cx="714380" cy="1160867"/>
          </a:xfrm>
          <a:prstGeom prst="rect">
            <a:avLst/>
          </a:prstGeom>
          <a:noFill/>
        </p:spPr>
      </p:pic>
      <p:pic>
        <p:nvPicPr>
          <p:cNvPr id="89" name="Picture 15" descr="Document_Writing01"/>
          <p:cNvPicPr>
            <a:picLocks noChangeAspect="1" noChangeArrowheads="1"/>
          </p:cNvPicPr>
          <p:nvPr/>
        </p:nvPicPr>
        <p:blipFill>
          <a:blip r:embed="rId3">
            <a:lum contrast="39000"/>
          </a:blip>
          <a:srcRect/>
          <a:stretch>
            <a:fillRect/>
          </a:stretch>
        </p:blipFill>
        <p:spPr bwMode="auto">
          <a:xfrm>
            <a:off x="3428992" y="4982777"/>
            <a:ext cx="714380" cy="1160867"/>
          </a:xfrm>
          <a:prstGeom prst="rect">
            <a:avLst/>
          </a:prstGeom>
          <a:noFill/>
        </p:spPr>
      </p:pic>
      <p:pic>
        <p:nvPicPr>
          <p:cNvPr id="90" name="Picture 15" descr="Document_Writing01"/>
          <p:cNvPicPr>
            <a:picLocks noChangeAspect="1" noChangeArrowheads="1"/>
          </p:cNvPicPr>
          <p:nvPr/>
        </p:nvPicPr>
        <p:blipFill>
          <a:blip r:embed="rId3">
            <a:lum contrast="39000"/>
          </a:blip>
          <a:srcRect/>
          <a:stretch>
            <a:fillRect/>
          </a:stretch>
        </p:blipFill>
        <p:spPr bwMode="auto">
          <a:xfrm>
            <a:off x="3214678" y="4982777"/>
            <a:ext cx="714380" cy="1160867"/>
          </a:xfrm>
          <a:prstGeom prst="rect">
            <a:avLst/>
          </a:prstGeom>
          <a:noFill/>
        </p:spPr>
      </p:pic>
      <p:pic>
        <p:nvPicPr>
          <p:cNvPr id="92" name="Picture 15" descr="Document_Writing01"/>
          <p:cNvPicPr>
            <a:picLocks noChangeAspect="1" noChangeArrowheads="1"/>
          </p:cNvPicPr>
          <p:nvPr/>
        </p:nvPicPr>
        <p:blipFill>
          <a:blip r:embed="rId3">
            <a:lum contrast="39000"/>
          </a:blip>
          <a:srcRect/>
          <a:stretch>
            <a:fillRect/>
          </a:stretch>
        </p:blipFill>
        <p:spPr bwMode="auto">
          <a:xfrm>
            <a:off x="5929322" y="4982777"/>
            <a:ext cx="714380" cy="1160867"/>
          </a:xfrm>
          <a:prstGeom prst="rect">
            <a:avLst/>
          </a:prstGeom>
          <a:noFill/>
        </p:spPr>
      </p:pic>
      <p:pic>
        <p:nvPicPr>
          <p:cNvPr id="93" name="Picture 15" descr="Document_Writing01"/>
          <p:cNvPicPr>
            <a:picLocks noChangeAspect="1" noChangeArrowheads="1"/>
          </p:cNvPicPr>
          <p:nvPr/>
        </p:nvPicPr>
        <p:blipFill>
          <a:blip r:embed="rId3">
            <a:lum contrast="39000"/>
          </a:blip>
          <a:srcRect/>
          <a:stretch>
            <a:fillRect/>
          </a:stretch>
        </p:blipFill>
        <p:spPr bwMode="auto">
          <a:xfrm>
            <a:off x="5715008" y="4982777"/>
            <a:ext cx="714380" cy="1160867"/>
          </a:xfrm>
          <a:prstGeom prst="rect">
            <a:avLst/>
          </a:prstGeom>
          <a:noFill/>
        </p:spPr>
      </p:pic>
      <p:pic>
        <p:nvPicPr>
          <p:cNvPr id="94" name="Picture 15" descr="Document_Writing01"/>
          <p:cNvPicPr>
            <a:picLocks noChangeAspect="1" noChangeArrowheads="1"/>
          </p:cNvPicPr>
          <p:nvPr/>
        </p:nvPicPr>
        <p:blipFill>
          <a:blip r:embed="rId3">
            <a:lum contrast="39000"/>
          </a:blip>
          <a:srcRect/>
          <a:stretch>
            <a:fillRect/>
          </a:stretch>
        </p:blipFill>
        <p:spPr bwMode="auto">
          <a:xfrm>
            <a:off x="5500694" y="4982777"/>
            <a:ext cx="714380" cy="1160867"/>
          </a:xfrm>
          <a:prstGeom prst="rect">
            <a:avLst/>
          </a:prstGeom>
          <a:noFill/>
        </p:spPr>
      </p:pic>
      <p:pic>
        <p:nvPicPr>
          <p:cNvPr id="95" name="Picture 15" descr="Document_Writing01"/>
          <p:cNvPicPr>
            <a:picLocks noChangeAspect="1" noChangeArrowheads="1"/>
          </p:cNvPicPr>
          <p:nvPr/>
        </p:nvPicPr>
        <p:blipFill>
          <a:blip r:embed="rId3">
            <a:lum contrast="39000"/>
          </a:blip>
          <a:srcRect/>
          <a:stretch>
            <a:fillRect/>
          </a:stretch>
        </p:blipFill>
        <p:spPr bwMode="auto">
          <a:xfrm>
            <a:off x="5286380" y="4964918"/>
            <a:ext cx="714380" cy="1160867"/>
          </a:xfrm>
          <a:prstGeom prst="rect">
            <a:avLst/>
          </a:prstGeom>
          <a:noFill/>
        </p:spPr>
      </p:pic>
      <p:pic>
        <p:nvPicPr>
          <p:cNvPr id="96" name="Picture 15" descr="Document_Writing01"/>
          <p:cNvPicPr>
            <a:picLocks noChangeAspect="1" noChangeArrowheads="1"/>
          </p:cNvPicPr>
          <p:nvPr/>
        </p:nvPicPr>
        <p:blipFill>
          <a:blip r:embed="rId3">
            <a:lum contrast="39000"/>
          </a:blip>
          <a:srcRect/>
          <a:stretch>
            <a:fillRect/>
          </a:stretch>
        </p:blipFill>
        <p:spPr bwMode="auto">
          <a:xfrm>
            <a:off x="5072066" y="4964918"/>
            <a:ext cx="714380" cy="1160867"/>
          </a:xfrm>
          <a:prstGeom prst="rect">
            <a:avLst/>
          </a:prstGeom>
          <a:noFill/>
        </p:spPr>
      </p:pic>
      <p:pic>
        <p:nvPicPr>
          <p:cNvPr id="97" name="Picture 15" descr="Document_Writing01"/>
          <p:cNvPicPr>
            <a:picLocks noChangeAspect="1" noChangeArrowheads="1"/>
          </p:cNvPicPr>
          <p:nvPr/>
        </p:nvPicPr>
        <p:blipFill>
          <a:blip r:embed="rId3">
            <a:lum contrast="39000"/>
          </a:blip>
          <a:srcRect/>
          <a:stretch>
            <a:fillRect/>
          </a:stretch>
        </p:blipFill>
        <p:spPr bwMode="auto">
          <a:xfrm>
            <a:off x="4857752" y="4964918"/>
            <a:ext cx="714380" cy="1160867"/>
          </a:xfrm>
          <a:prstGeom prst="rect">
            <a:avLst/>
          </a:prstGeom>
          <a:noFill/>
        </p:spPr>
      </p:pic>
      <p:sp>
        <p:nvSpPr>
          <p:cNvPr id="100" name="TextBox 99"/>
          <p:cNvSpPr txBox="1"/>
          <p:nvPr/>
        </p:nvSpPr>
        <p:spPr>
          <a:xfrm>
            <a:off x="6744929" y="4533912"/>
            <a:ext cx="2281084" cy="1709572"/>
          </a:xfrm>
          <a:prstGeom prst="roundRect">
            <a:avLst>
              <a:gd name="adj" fmla="val 14342"/>
            </a:avLst>
          </a:prstGeom>
          <a:solidFill>
            <a:schemeClr val="tx1">
              <a:alpha val="46000"/>
            </a:schemeClr>
          </a:solidFill>
          <a:ln w="28575" algn="ctr">
            <a:solidFill>
              <a:schemeClr val="bg1"/>
            </a:solidFill>
            <a:prstDash val="sysDot"/>
            <a:round/>
            <a:headEnd/>
            <a:tailEnd/>
          </a:ln>
        </p:spPr>
        <p:txBody>
          <a:bodyPr wrap="none" anchor="ctr"/>
          <a:lstStyle/>
          <a:p>
            <a:pPr marL="0" marR="0" lvl="0" indent="-231775" eaLnBrk="1" latinLnBrk="0" hangingPunct="1">
              <a:lnSpc>
                <a:spcPct val="90000"/>
              </a:lnSpc>
              <a:spcBef>
                <a:spcPct val="40000"/>
              </a:spcBef>
              <a:buClr>
                <a:srgbClr val="DC0081"/>
              </a:buClr>
              <a:buSzPct val="80000"/>
              <a:tabLst/>
              <a:defRPr/>
            </a:pPr>
            <a:r>
              <a:rPr kumimoji="0" lang="en-US" altLang="ko-KR" b="1" dirty="0" smtClean="0">
                <a:solidFill>
                  <a:schemeClr val="bg1"/>
                </a:solidFill>
                <a:latin typeface="맑은 고딕" pitchFamily="50" charset="-127"/>
                <a:ea typeface="맑은 고딕" pitchFamily="50" charset="-127"/>
              </a:rPr>
              <a:t>CREATE TABLE T1(</a:t>
            </a:r>
            <a:br>
              <a:rPr kumimoji="0" lang="en-US" altLang="ko-KR" b="1" dirty="0" smtClean="0">
                <a:solidFill>
                  <a:schemeClr val="bg1"/>
                </a:solidFill>
                <a:latin typeface="맑은 고딕" pitchFamily="50" charset="-127"/>
                <a:ea typeface="맑은 고딕" pitchFamily="50" charset="-127"/>
              </a:rPr>
            </a:br>
            <a:r>
              <a:rPr kumimoji="0" lang="en-US" altLang="ko-KR" b="1" dirty="0" smtClean="0">
                <a:solidFill>
                  <a:schemeClr val="bg1"/>
                </a:solidFill>
                <a:latin typeface="맑은 고딕" pitchFamily="50" charset="-127"/>
                <a:ea typeface="맑은 고딕" pitchFamily="50" charset="-127"/>
              </a:rPr>
              <a:t>   col1 </a:t>
            </a:r>
            <a:r>
              <a:rPr kumimoji="0" lang="en-US" altLang="ko-KR" b="1" dirty="0" err="1" smtClean="0">
                <a:solidFill>
                  <a:schemeClr val="bg1"/>
                </a:solidFill>
                <a:latin typeface="맑은 고딕" pitchFamily="50" charset="-127"/>
                <a:ea typeface="맑은 고딕" pitchFamily="50" charset="-127"/>
              </a:rPr>
              <a:t>int</a:t>
            </a:r>
            <a:r>
              <a:rPr kumimoji="0" lang="en-US" altLang="ko-KR" b="1" dirty="0" smtClean="0">
                <a:solidFill>
                  <a:schemeClr val="bg1"/>
                </a:solidFill>
                <a:latin typeface="맑은 고딕" pitchFamily="50" charset="-127"/>
                <a:ea typeface="맑은 고딕" pitchFamily="50" charset="-127"/>
              </a:rPr>
              <a:t>,</a:t>
            </a:r>
          </a:p>
          <a:p>
            <a:pPr marL="0" marR="0" lvl="0" indent="-231775" eaLnBrk="1" latinLnBrk="0" hangingPunct="1">
              <a:lnSpc>
                <a:spcPct val="90000"/>
              </a:lnSpc>
              <a:spcBef>
                <a:spcPct val="40000"/>
              </a:spcBef>
              <a:buClr>
                <a:srgbClr val="DC0081"/>
              </a:buClr>
              <a:buSzPct val="80000"/>
              <a:tabLst/>
              <a:defRPr/>
            </a:pPr>
            <a:r>
              <a:rPr kumimoji="0" lang="en-US" altLang="ko-KR" b="1" dirty="0">
                <a:solidFill>
                  <a:schemeClr val="bg1"/>
                </a:solidFill>
                <a:latin typeface="맑은 고딕" pitchFamily="50" charset="-127"/>
                <a:ea typeface="맑은 고딕" pitchFamily="50" charset="-127"/>
              </a:rPr>
              <a:t> </a:t>
            </a:r>
            <a:r>
              <a:rPr kumimoji="0" lang="en-US" altLang="ko-KR" b="1" dirty="0" smtClean="0">
                <a:solidFill>
                  <a:schemeClr val="bg1"/>
                </a:solidFill>
                <a:latin typeface="맑은 고딕" pitchFamily="50" charset="-127"/>
                <a:ea typeface="맑은 고딕" pitchFamily="50" charset="-127"/>
              </a:rPr>
              <a:t>  col2 </a:t>
            </a:r>
            <a:r>
              <a:rPr kumimoji="0" lang="en-US" altLang="ko-KR" b="1" dirty="0" err="1" smtClean="0">
                <a:solidFill>
                  <a:schemeClr val="bg1"/>
                </a:solidFill>
                <a:latin typeface="맑은 고딕" pitchFamily="50" charset="-127"/>
                <a:ea typeface="맑은 고딕" pitchFamily="50" charset="-127"/>
              </a:rPr>
              <a:t>int</a:t>
            </a:r>
            <a:endParaRPr kumimoji="0" lang="en-US" altLang="ko-KR" b="1" dirty="0" smtClean="0">
              <a:solidFill>
                <a:schemeClr val="bg1"/>
              </a:solidFill>
              <a:latin typeface="맑은 고딕" pitchFamily="50" charset="-127"/>
              <a:ea typeface="맑은 고딕" pitchFamily="50" charset="-127"/>
            </a:endParaRPr>
          </a:p>
          <a:p>
            <a:pPr marL="0" marR="0" lvl="0" indent="-231775" eaLnBrk="1" latinLnBrk="0" hangingPunct="1">
              <a:lnSpc>
                <a:spcPct val="90000"/>
              </a:lnSpc>
              <a:spcBef>
                <a:spcPct val="40000"/>
              </a:spcBef>
              <a:buClr>
                <a:srgbClr val="DC0081"/>
              </a:buClr>
              <a:buSzPct val="80000"/>
              <a:tabLst/>
              <a:defRPr/>
            </a:pPr>
            <a:r>
              <a:rPr kumimoji="0" lang="en-US" altLang="ko-KR" b="1" dirty="0" smtClean="0">
                <a:solidFill>
                  <a:schemeClr val="bg1"/>
                </a:solidFill>
                <a:latin typeface="맑은 고딕" pitchFamily="50" charset="-127"/>
                <a:ea typeface="맑은 고딕" pitchFamily="50" charset="-127"/>
              </a:rPr>
              <a:t>) ON FG01</a:t>
            </a:r>
          </a:p>
          <a:p>
            <a:pPr marL="0" marR="0" lvl="0" indent="-231775" eaLnBrk="1" latinLnBrk="0" hangingPunct="1">
              <a:lnSpc>
                <a:spcPct val="90000"/>
              </a:lnSpc>
              <a:spcBef>
                <a:spcPct val="40000"/>
              </a:spcBef>
              <a:buClr>
                <a:srgbClr val="DC0081"/>
              </a:buClr>
              <a:buSzPct val="80000"/>
              <a:tabLst/>
              <a:defRPr/>
            </a:pPr>
            <a:r>
              <a:rPr kumimoji="0" lang="en-US" altLang="ko-KR" b="1" dirty="0" smtClean="0">
                <a:solidFill>
                  <a:schemeClr val="bg1"/>
                </a:solidFill>
                <a:latin typeface="맑은 고딕" pitchFamily="50" charset="-127"/>
                <a:ea typeface="맑은 고딕" pitchFamily="50" charset="-127"/>
              </a:rPr>
              <a:t>GO</a:t>
            </a:r>
            <a:endParaRPr kumimoji="0" lang="ko-KR" altLang="en-US" b="1" dirty="0">
              <a:solidFill>
                <a:schemeClr val="bg1"/>
              </a:solidFill>
              <a:latin typeface="맑은 고딕" pitchFamily="50" charset="-127"/>
              <a:ea typeface="맑은 고딕" pitchFamily="50" charset="-127"/>
            </a:endParaRPr>
          </a:p>
        </p:txBody>
      </p:sp>
      <p:cxnSp>
        <p:nvCxnSpPr>
          <p:cNvPr id="101" name="직선 연결선 100"/>
          <p:cNvCxnSpPr/>
          <p:nvPr/>
        </p:nvCxnSpPr>
        <p:spPr>
          <a:xfrm>
            <a:off x="1857356" y="3052755"/>
            <a:ext cx="5572164" cy="1588"/>
          </a:xfrm>
          <a:prstGeom prst="line">
            <a:avLst/>
          </a:prstGeom>
          <a:noFill/>
          <a:ln w="28575" cap="flat" cmpd="sng" algn="ctr">
            <a:solidFill>
              <a:srgbClr val="FFC000"/>
            </a:solidFill>
            <a:prstDash val="solid"/>
          </a:ln>
          <a:effectLst/>
        </p:spPr>
      </p:cxnSp>
      <p:cxnSp>
        <p:nvCxnSpPr>
          <p:cNvPr id="102" name="직선 연결선 101"/>
          <p:cNvCxnSpPr/>
          <p:nvPr/>
        </p:nvCxnSpPr>
        <p:spPr>
          <a:xfrm rot="5400000">
            <a:off x="1607323" y="3302788"/>
            <a:ext cx="500066" cy="1588"/>
          </a:xfrm>
          <a:prstGeom prst="line">
            <a:avLst/>
          </a:prstGeom>
          <a:noFill/>
          <a:ln w="28575" cap="flat" cmpd="sng" algn="ctr">
            <a:solidFill>
              <a:srgbClr val="FFC000"/>
            </a:solidFill>
            <a:prstDash val="solid"/>
          </a:ln>
          <a:effectLst/>
        </p:spPr>
      </p:cxnSp>
      <p:cxnSp>
        <p:nvCxnSpPr>
          <p:cNvPr id="103" name="직선 연결선 102"/>
          <p:cNvCxnSpPr/>
          <p:nvPr/>
        </p:nvCxnSpPr>
        <p:spPr>
          <a:xfrm rot="5400000">
            <a:off x="3536943" y="3301994"/>
            <a:ext cx="500066" cy="1588"/>
          </a:xfrm>
          <a:prstGeom prst="line">
            <a:avLst/>
          </a:prstGeom>
          <a:noFill/>
          <a:ln w="28575" cap="flat" cmpd="sng" algn="ctr">
            <a:solidFill>
              <a:srgbClr val="FFC000"/>
            </a:solidFill>
            <a:prstDash val="solid"/>
          </a:ln>
          <a:effectLst/>
        </p:spPr>
      </p:cxnSp>
      <p:cxnSp>
        <p:nvCxnSpPr>
          <p:cNvPr id="104" name="직선 연결선 103"/>
          <p:cNvCxnSpPr/>
          <p:nvPr/>
        </p:nvCxnSpPr>
        <p:spPr>
          <a:xfrm rot="5400000">
            <a:off x="5465769" y="3301994"/>
            <a:ext cx="500066" cy="1588"/>
          </a:xfrm>
          <a:prstGeom prst="line">
            <a:avLst/>
          </a:prstGeom>
          <a:noFill/>
          <a:ln w="28575" cap="flat" cmpd="sng" algn="ctr">
            <a:solidFill>
              <a:srgbClr val="FFC000"/>
            </a:solidFill>
            <a:prstDash val="solid"/>
          </a:ln>
          <a:effectLst/>
        </p:spPr>
      </p:cxnSp>
      <p:cxnSp>
        <p:nvCxnSpPr>
          <p:cNvPr id="105" name="직선 연결선 104"/>
          <p:cNvCxnSpPr/>
          <p:nvPr/>
        </p:nvCxnSpPr>
        <p:spPr>
          <a:xfrm rot="5400000">
            <a:off x="6929454" y="3552821"/>
            <a:ext cx="1000132" cy="1588"/>
          </a:xfrm>
          <a:prstGeom prst="line">
            <a:avLst/>
          </a:prstGeom>
          <a:noFill/>
          <a:ln w="28575" cap="flat" cmpd="sng" algn="ctr">
            <a:solidFill>
              <a:srgbClr val="FFC000"/>
            </a:solidFill>
            <a:prstDash val="solid"/>
          </a:ln>
          <a:effectLst/>
        </p:spPr>
      </p:cxnSp>
      <p:cxnSp>
        <p:nvCxnSpPr>
          <p:cNvPr id="106" name="직선 연결선 105"/>
          <p:cNvCxnSpPr>
            <a:stCxn id="116" idx="2"/>
          </p:cNvCxnSpPr>
          <p:nvPr/>
        </p:nvCxnSpPr>
        <p:spPr>
          <a:xfrm rot="16200000" flipH="1">
            <a:off x="4405697" y="2967421"/>
            <a:ext cx="192109" cy="7147"/>
          </a:xfrm>
          <a:prstGeom prst="line">
            <a:avLst/>
          </a:prstGeom>
          <a:noFill/>
          <a:ln w="28575" cap="flat" cmpd="sng" algn="ctr">
            <a:solidFill>
              <a:srgbClr val="FFC000"/>
            </a:solidFill>
            <a:prstDash val="solid"/>
          </a:ln>
          <a:effectLst/>
        </p:spPr>
      </p:cxnSp>
      <p:sp>
        <p:nvSpPr>
          <p:cNvPr id="107" name="모서리가 둥근 직사각형 106"/>
          <p:cNvSpPr/>
          <p:nvPr/>
        </p:nvSpPr>
        <p:spPr>
          <a:xfrm>
            <a:off x="1142976" y="3257546"/>
            <a:ext cx="1428760" cy="1500198"/>
          </a:xfrm>
          <a:prstGeom prst="roundRect">
            <a:avLst>
              <a:gd name="adj" fmla="val 10131"/>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파일그룹</a:t>
            </a: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1</a:t>
            </a:r>
            <a:b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b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(Default)</a:t>
            </a:r>
            <a:endParaRPr kumimoji="0" lang="ko-KR" altLang="en-US" sz="14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108" name="모서리가 둥근 직사각형 107"/>
          <p:cNvSpPr/>
          <p:nvPr/>
        </p:nvSpPr>
        <p:spPr>
          <a:xfrm>
            <a:off x="3071802" y="3257546"/>
            <a:ext cx="1428760" cy="1500198"/>
          </a:xfrm>
          <a:prstGeom prst="roundRect">
            <a:avLst>
              <a:gd name="adj" fmla="val 9484"/>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파일그룹</a:t>
            </a: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2</a:t>
            </a:r>
            <a:endParaRPr kumimoji="0" lang="ko-KR" altLang="en-US" sz="12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109" name="모서리가 둥근 직사각형 108"/>
          <p:cNvSpPr/>
          <p:nvPr/>
        </p:nvSpPr>
        <p:spPr>
          <a:xfrm>
            <a:off x="5000628" y="3257546"/>
            <a:ext cx="1428760" cy="1500198"/>
          </a:xfrm>
          <a:prstGeom prst="roundRect">
            <a:avLst>
              <a:gd name="adj" fmla="val 9484"/>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파일그룹</a:t>
            </a:r>
            <a:r>
              <a:rPr kumimoji="0" lang="en-US" altLang="ko-KR" sz="12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3</a:t>
            </a:r>
            <a:endParaRPr kumimoji="0" lang="ko-KR" altLang="en-US" sz="14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110" name="직사각형 109"/>
          <p:cNvSpPr/>
          <p:nvPr/>
        </p:nvSpPr>
        <p:spPr>
          <a:xfrm>
            <a:off x="1214414" y="3757612"/>
            <a:ext cx="1000132"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데이터파일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1</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111" name="직사각형 110"/>
          <p:cNvSpPr/>
          <p:nvPr/>
        </p:nvSpPr>
        <p:spPr>
          <a:xfrm>
            <a:off x="1500166" y="4043364"/>
            <a:ext cx="1000132"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데이터파일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2</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112" name="직사각형 111"/>
          <p:cNvSpPr/>
          <p:nvPr/>
        </p:nvSpPr>
        <p:spPr>
          <a:xfrm>
            <a:off x="5143504" y="3900488"/>
            <a:ext cx="1143008"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데이터파일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4</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113" name="직사각형 112"/>
          <p:cNvSpPr/>
          <p:nvPr/>
        </p:nvSpPr>
        <p:spPr>
          <a:xfrm>
            <a:off x="3214678" y="3900488"/>
            <a:ext cx="1143008"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데이터파일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3</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114" name="직사각형 113"/>
          <p:cNvSpPr/>
          <p:nvPr/>
        </p:nvSpPr>
        <p:spPr>
          <a:xfrm>
            <a:off x="6929454" y="3757612"/>
            <a:ext cx="1000132"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로그파일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1</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sp>
        <p:nvSpPr>
          <p:cNvPr id="115" name="직사각형 114"/>
          <p:cNvSpPr/>
          <p:nvPr/>
        </p:nvSpPr>
        <p:spPr>
          <a:xfrm>
            <a:off x="7143768" y="4043364"/>
            <a:ext cx="1000132"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o-KR" altLang="en-US"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로그파일</a:t>
            </a:r>
            <a:r>
              <a:rPr kumimoji="0" lang="en-US" altLang="ko-KR" sz="1100" b="1" i="0" u="none" strike="noStrike" kern="0" cap="none" spc="0" normalizeH="0" baseline="0" noProof="0" dirty="0" smtClean="0">
                <a:ln>
                  <a:noFill/>
                </a:ln>
                <a:solidFill>
                  <a:sysClr val="windowText" lastClr="000000"/>
                </a:solidFill>
                <a:effectLst/>
                <a:uLnTx/>
                <a:uFillTx/>
                <a:latin typeface="맑은 고딕" pitchFamily="50" charset="-127"/>
                <a:ea typeface="맑은 고딕" pitchFamily="50" charset="-127"/>
                <a:cs typeface="+mn-cs"/>
              </a:rPr>
              <a:t>2</a:t>
            </a:r>
            <a:endParaRPr kumimoji="0" lang="ko-KR" altLang="en-US" sz="1100" b="1" i="0" u="none" strike="noStrike" kern="0" cap="none" spc="0" normalizeH="0" baseline="0" noProof="0" dirty="0">
              <a:ln>
                <a:noFill/>
              </a:ln>
              <a:solidFill>
                <a:sysClr val="windowText" lastClr="000000"/>
              </a:solidFill>
              <a:effectLst/>
              <a:uLnTx/>
              <a:uFillTx/>
              <a:latin typeface="맑은 고딕" pitchFamily="50" charset="-127"/>
              <a:ea typeface="맑은 고딕" pitchFamily="50" charset="-127"/>
              <a:cs typeface="+mn-cs"/>
            </a:endParaRPr>
          </a:p>
        </p:txBody>
      </p:sp>
      <p:pic>
        <p:nvPicPr>
          <p:cNvPr id="116" name="Picture 5" descr="Database01"/>
          <p:cNvPicPr>
            <a:picLocks noChangeAspect="1" noChangeArrowheads="1"/>
          </p:cNvPicPr>
          <p:nvPr/>
        </p:nvPicPr>
        <p:blipFill>
          <a:blip r:embed="rId4"/>
          <a:srcRect/>
          <a:stretch>
            <a:fillRect/>
          </a:stretch>
        </p:blipFill>
        <p:spPr bwMode="auto">
          <a:xfrm>
            <a:off x="3876675" y="1871492"/>
            <a:ext cx="1243006" cy="1003449"/>
          </a:xfrm>
          <a:prstGeom prst="rect">
            <a:avLst/>
          </a:prstGeom>
          <a:noFill/>
        </p:spPr>
      </p:pic>
      <p:sp>
        <p:nvSpPr>
          <p:cNvPr id="91" name="자유형 90"/>
          <p:cNvSpPr/>
          <p:nvPr/>
        </p:nvSpPr>
        <p:spPr>
          <a:xfrm rot="10800000">
            <a:off x="3743324" y="4514849"/>
            <a:ext cx="88577" cy="557221"/>
          </a:xfrm>
          <a:custGeom>
            <a:avLst/>
            <a:gdLst>
              <a:gd name="connsiteX0" fmla="*/ 46182 w 323273"/>
              <a:gd name="connsiteY0" fmla="*/ 0 h 1450109"/>
              <a:gd name="connsiteX1" fmla="*/ 46182 w 323273"/>
              <a:gd name="connsiteY1" fmla="*/ 840509 h 1450109"/>
              <a:gd name="connsiteX2" fmla="*/ 323273 w 323273"/>
              <a:gd name="connsiteY2" fmla="*/ 1450109 h 1450109"/>
            </a:gdLst>
            <a:ahLst/>
            <a:cxnLst>
              <a:cxn ang="0">
                <a:pos x="connsiteX0" y="connsiteY0"/>
              </a:cxn>
              <a:cxn ang="0">
                <a:pos x="connsiteX1" y="connsiteY1"/>
              </a:cxn>
              <a:cxn ang="0">
                <a:pos x="connsiteX2" y="connsiteY2"/>
              </a:cxn>
            </a:cxnLst>
            <a:rect l="l" t="t" r="r" b="b"/>
            <a:pathLst>
              <a:path w="323273" h="1450109">
                <a:moveTo>
                  <a:pt x="46182" y="0"/>
                </a:moveTo>
                <a:cubicBezTo>
                  <a:pt x="23091" y="299412"/>
                  <a:pt x="0" y="598824"/>
                  <a:pt x="46182" y="840509"/>
                </a:cubicBezTo>
                <a:cubicBezTo>
                  <a:pt x="92364" y="1082194"/>
                  <a:pt x="207818" y="1266151"/>
                  <a:pt x="323273" y="1450109"/>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chemeClr val="bg1"/>
              </a:solidFill>
              <a:effectLst/>
              <a:uLnTx/>
              <a:uFillTx/>
              <a:latin typeface="맑은 고딕" pitchFamily="50" charset="-127"/>
              <a:ea typeface="맑은 고딕" pitchFamily="50" charset="-127"/>
              <a:cs typeface="+mn-cs"/>
            </a:endParaRPr>
          </a:p>
        </p:txBody>
      </p:sp>
      <p:sp>
        <p:nvSpPr>
          <p:cNvPr id="98" name="자유형 97"/>
          <p:cNvSpPr/>
          <p:nvPr/>
        </p:nvSpPr>
        <p:spPr>
          <a:xfrm rot="10800000">
            <a:off x="1752599" y="4486275"/>
            <a:ext cx="104753" cy="594270"/>
          </a:xfrm>
          <a:custGeom>
            <a:avLst/>
            <a:gdLst>
              <a:gd name="connsiteX0" fmla="*/ 46182 w 323273"/>
              <a:gd name="connsiteY0" fmla="*/ 0 h 1450109"/>
              <a:gd name="connsiteX1" fmla="*/ 46182 w 323273"/>
              <a:gd name="connsiteY1" fmla="*/ 840509 h 1450109"/>
              <a:gd name="connsiteX2" fmla="*/ 323273 w 323273"/>
              <a:gd name="connsiteY2" fmla="*/ 1450109 h 1450109"/>
            </a:gdLst>
            <a:ahLst/>
            <a:cxnLst>
              <a:cxn ang="0">
                <a:pos x="connsiteX0" y="connsiteY0"/>
              </a:cxn>
              <a:cxn ang="0">
                <a:pos x="connsiteX1" y="connsiteY1"/>
              </a:cxn>
              <a:cxn ang="0">
                <a:pos x="connsiteX2" y="connsiteY2"/>
              </a:cxn>
            </a:cxnLst>
            <a:rect l="l" t="t" r="r" b="b"/>
            <a:pathLst>
              <a:path w="323273" h="1450109">
                <a:moveTo>
                  <a:pt x="46182" y="0"/>
                </a:moveTo>
                <a:cubicBezTo>
                  <a:pt x="23091" y="299412"/>
                  <a:pt x="0" y="598824"/>
                  <a:pt x="46182" y="840509"/>
                </a:cubicBezTo>
                <a:cubicBezTo>
                  <a:pt x="92364" y="1082194"/>
                  <a:pt x="207818" y="1266151"/>
                  <a:pt x="323273" y="1450109"/>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chemeClr val="bg1"/>
              </a:solidFill>
              <a:effectLst/>
              <a:uLnTx/>
              <a:uFillTx/>
              <a:latin typeface="맑은 고딕" pitchFamily="50" charset="-127"/>
              <a:ea typeface="맑은 고딕" pitchFamily="50" charset="-127"/>
              <a:cs typeface="+mn-cs"/>
            </a:endParaRPr>
          </a:p>
        </p:txBody>
      </p:sp>
      <p:sp>
        <p:nvSpPr>
          <p:cNvPr id="99" name="자유형 98"/>
          <p:cNvSpPr/>
          <p:nvPr/>
        </p:nvSpPr>
        <p:spPr>
          <a:xfrm rot="10800000">
            <a:off x="5638799" y="4495800"/>
            <a:ext cx="121926" cy="584748"/>
          </a:xfrm>
          <a:custGeom>
            <a:avLst/>
            <a:gdLst>
              <a:gd name="connsiteX0" fmla="*/ 46182 w 323273"/>
              <a:gd name="connsiteY0" fmla="*/ 0 h 1450109"/>
              <a:gd name="connsiteX1" fmla="*/ 46182 w 323273"/>
              <a:gd name="connsiteY1" fmla="*/ 840509 h 1450109"/>
              <a:gd name="connsiteX2" fmla="*/ 323273 w 323273"/>
              <a:gd name="connsiteY2" fmla="*/ 1450109 h 1450109"/>
            </a:gdLst>
            <a:ahLst/>
            <a:cxnLst>
              <a:cxn ang="0">
                <a:pos x="connsiteX0" y="connsiteY0"/>
              </a:cxn>
              <a:cxn ang="0">
                <a:pos x="connsiteX1" y="connsiteY1"/>
              </a:cxn>
              <a:cxn ang="0">
                <a:pos x="connsiteX2" y="connsiteY2"/>
              </a:cxn>
            </a:cxnLst>
            <a:rect l="l" t="t" r="r" b="b"/>
            <a:pathLst>
              <a:path w="323273" h="1450109">
                <a:moveTo>
                  <a:pt x="46182" y="0"/>
                </a:moveTo>
                <a:cubicBezTo>
                  <a:pt x="23091" y="299412"/>
                  <a:pt x="0" y="598824"/>
                  <a:pt x="46182" y="840509"/>
                </a:cubicBezTo>
                <a:cubicBezTo>
                  <a:pt x="92364" y="1082194"/>
                  <a:pt x="207818" y="1266151"/>
                  <a:pt x="323273" y="1450109"/>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chemeClr val="bg1"/>
              </a:solidFill>
              <a:effectLst/>
              <a:uLnTx/>
              <a:uFillTx/>
              <a:latin typeface="맑은 고딕" pitchFamily="50" charset="-127"/>
              <a:ea typeface="맑은 고딕" pitchFamily="50" charset="-127"/>
              <a:cs typeface="+mn-cs"/>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직선 연결선 77"/>
          <p:cNvCxnSpPr/>
          <p:nvPr/>
        </p:nvCxnSpPr>
        <p:spPr>
          <a:xfrm>
            <a:off x="2786050" y="2899583"/>
            <a:ext cx="3143272" cy="1588"/>
          </a:xfrm>
          <a:prstGeom prst="line">
            <a:avLst/>
          </a:prstGeom>
          <a:noFill/>
          <a:ln w="28575" cap="flat" cmpd="sng" algn="ctr">
            <a:solidFill>
              <a:srgbClr val="FFC000"/>
            </a:solidFill>
            <a:prstDash val="solid"/>
          </a:ln>
          <a:effectLst/>
        </p:spPr>
      </p:cxnSp>
      <p:cxnSp>
        <p:nvCxnSpPr>
          <p:cNvPr id="79" name="직선 연결선 78"/>
          <p:cNvCxnSpPr/>
          <p:nvPr/>
        </p:nvCxnSpPr>
        <p:spPr>
          <a:xfrm rot="5400000">
            <a:off x="2536814" y="3149613"/>
            <a:ext cx="499272" cy="799"/>
          </a:xfrm>
          <a:prstGeom prst="line">
            <a:avLst/>
          </a:prstGeom>
          <a:noFill/>
          <a:ln w="28575" cap="flat" cmpd="sng" algn="ctr">
            <a:solidFill>
              <a:srgbClr val="FFC000"/>
            </a:solidFill>
            <a:prstDash val="solid"/>
          </a:ln>
          <a:effectLst/>
        </p:spPr>
      </p:cxnSp>
      <p:cxnSp>
        <p:nvCxnSpPr>
          <p:cNvPr id="80" name="직선 연결선 79"/>
          <p:cNvCxnSpPr/>
          <p:nvPr/>
        </p:nvCxnSpPr>
        <p:spPr>
          <a:xfrm rot="5400000">
            <a:off x="5430050" y="3380599"/>
            <a:ext cx="999338" cy="794"/>
          </a:xfrm>
          <a:prstGeom prst="line">
            <a:avLst/>
          </a:prstGeom>
          <a:noFill/>
          <a:ln w="28575" cap="flat" cmpd="sng" algn="ctr">
            <a:solidFill>
              <a:srgbClr val="FFC000"/>
            </a:solidFill>
            <a:prstDash val="solid"/>
          </a:ln>
          <a:effectLst/>
        </p:spPr>
      </p:cxnSp>
      <p:cxnSp>
        <p:nvCxnSpPr>
          <p:cNvPr id="81" name="직선 연결선 80"/>
          <p:cNvCxnSpPr/>
          <p:nvPr/>
        </p:nvCxnSpPr>
        <p:spPr>
          <a:xfrm rot="5400000">
            <a:off x="4108447" y="2577318"/>
            <a:ext cx="642942" cy="1588"/>
          </a:xfrm>
          <a:prstGeom prst="line">
            <a:avLst/>
          </a:prstGeom>
          <a:noFill/>
          <a:ln w="28575" cap="flat" cmpd="sng" algn="ctr">
            <a:solidFill>
              <a:srgbClr val="FFC000"/>
            </a:solidFill>
            <a:prstDash val="solid"/>
          </a:ln>
          <a:effectLst/>
        </p:spPr>
      </p:cxnSp>
      <p:sp>
        <p:nvSpPr>
          <p:cNvPr id="348162" name="Rectangle 2"/>
          <p:cNvSpPr>
            <a:spLocks noGrp="1" noChangeArrowheads="1"/>
          </p:cNvSpPr>
          <p:nvPr>
            <p:ph type="title"/>
          </p:nvPr>
        </p:nvSpPr>
        <p:spPr/>
        <p:txBody>
          <a:bodyPr/>
          <a:lstStyle/>
          <a:p>
            <a:r>
              <a:rPr lang="ko-KR" altLang="en-US" dirty="0" smtClean="0"/>
              <a:t>파일과 파일 그룹에 대한 이해</a:t>
            </a:r>
            <a:r>
              <a:rPr lang="en-US" altLang="ko-KR" dirty="0" smtClean="0"/>
              <a:t>(3/9)</a:t>
            </a:r>
          </a:p>
        </p:txBody>
      </p:sp>
      <p:sp>
        <p:nvSpPr>
          <p:cNvPr id="113" name="내용 개체 틀 112"/>
          <p:cNvSpPr>
            <a:spLocks noGrp="1"/>
          </p:cNvSpPr>
          <p:nvPr>
            <p:ph idx="1"/>
          </p:nvPr>
        </p:nvSpPr>
        <p:spPr/>
        <p:txBody>
          <a:bodyPr/>
          <a:lstStyle/>
          <a:p>
            <a:r>
              <a:rPr lang="ko-KR" altLang="en-US" dirty="0" smtClean="0"/>
              <a:t>기본적인 형태</a:t>
            </a:r>
            <a:endParaRPr lang="ko-KR" altLang="en-US" dirty="0"/>
          </a:p>
        </p:txBody>
      </p:sp>
      <p:sp>
        <p:nvSpPr>
          <p:cNvPr id="73" name="모서리가 둥근 직사각형 72"/>
          <p:cNvSpPr/>
          <p:nvPr/>
        </p:nvSpPr>
        <p:spPr>
          <a:xfrm>
            <a:off x="1714480" y="3113898"/>
            <a:ext cx="2143140" cy="1848636"/>
          </a:xfrm>
          <a:prstGeom prst="roundRect">
            <a:avLst>
              <a:gd name="adj" fmla="val 10131"/>
            </a:avLst>
          </a:prstGeom>
          <a:solidFill>
            <a:srgbClr val="4F81BD">
              <a:lumMod val="20000"/>
              <a:lumOff val="80000"/>
            </a:srgbClr>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smtClean="0">
                <a:ln>
                  <a:noFill/>
                </a:ln>
                <a:effectLst/>
                <a:uLnTx/>
                <a:uFillTx/>
                <a:latin typeface="맑은 고딕" pitchFamily="50" charset="-127"/>
                <a:ea typeface="맑은 고딕" pitchFamily="50" charset="-127"/>
                <a:cs typeface="+mn-cs"/>
              </a:rPr>
              <a:t>PRIMARY</a:t>
            </a:r>
            <a:br>
              <a:rPr kumimoji="0" lang="en-US" altLang="ko-KR" sz="1400" b="1" i="0" u="none" strike="noStrike" kern="0" cap="none" spc="0" normalizeH="0" baseline="0" noProof="0" dirty="0" smtClean="0">
                <a:ln>
                  <a:noFill/>
                </a:ln>
                <a:effectLst/>
                <a:uLnTx/>
                <a:uFillTx/>
                <a:latin typeface="맑은 고딕" pitchFamily="50" charset="-127"/>
                <a:ea typeface="맑은 고딕" pitchFamily="50" charset="-127"/>
                <a:cs typeface="+mn-cs"/>
              </a:rPr>
            </a:br>
            <a:r>
              <a:rPr kumimoji="0" lang="en-US" altLang="ko-KR" sz="1400" b="1" i="0" u="none" strike="noStrike" kern="0" cap="none" spc="0" normalizeH="0" baseline="0" noProof="0" dirty="0" smtClean="0">
                <a:ln>
                  <a:noFill/>
                </a:ln>
                <a:effectLst/>
                <a:uLnTx/>
                <a:uFillTx/>
                <a:latin typeface="맑은 고딕" pitchFamily="50" charset="-127"/>
                <a:ea typeface="맑은 고딕" pitchFamily="50" charset="-127"/>
                <a:cs typeface="+mn-cs"/>
              </a:rPr>
              <a:t>(Default)</a:t>
            </a:r>
            <a:endParaRPr kumimoji="0" lang="ko-KR" altLang="en-US" sz="14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sp>
        <p:nvSpPr>
          <p:cNvPr id="74" name="직사각형 73"/>
          <p:cNvSpPr/>
          <p:nvPr/>
        </p:nvSpPr>
        <p:spPr>
          <a:xfrm>
            <a:off x="1928794" y="3756841"/>
            <a:ext cx="1714512"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MyDB.MDF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pic>
        <p:nvPicPr>
          <p:cNvPr id="75" name="Picture 20" descr="HardDiskDrive"/>
          <p:cNvPicPr>
            <a:picLocks noChangeAspect="1" noChangeArrowheads="1"/>
          </p:cNvPicPr>
          <p:nvPr/>
        </p:nvPicPr>
        <p:blipFill>
          <a:blip r:embed="rId3" cstate="print"/>
          <a:srcRect/>
          <a:stretch>
            <a:fillRect/>
          </a:stretch>
        </p:blipFill>
        <p:spPr bwMode="auto">
          <a:xfrm>
            <a:off x="3714744" y="4895089"/>
            <a:ext cx="1328954" cy="848503"/>
          </a:xfrm>
          <a:prstGeom prst="rect">
            <a:avLst/>
          </a:prstGeom>
          <a:noFill/>
        </p:spPr>
      </p:pic>
      <p:sp>
        <p:nvSpPr>
          <p:cNvPr id="76" name="TextBox 75"/>
          <p:cNvSpPr txBox="1"/>
          <p:nvPr/>
        </p:nvSpPr>
        <p:spPr>
          <a:xfrm>
            <a:off x="1302090" y="5752345"/>
            <a:ext cx="6346610" cy="46166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DISK1</a:t>
            </a:r>
            <a:b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br>
            <a:r>
              <a:rPr kumimoji="0" lang="en-US" altLang="ko-KR" sz="1200" b="1" i="0" u="none" strike="noStrike" kern="0" cap="none" spc="0" normalizeH="0" baseline="0" noProof="0" dirty="0" smtClean="0">
                <a:ln>
                  <a:noFill/>
                </a:ln>
                <a:solidFill>
                  <a:schemeClr val="bg1"/>
                </a:solidFill>
                <a:effectLst/>
                <a:uLnTx/>
                <a:uFillTx/>
                <a:latin typeface="맑은 고딕" pitchFamily="50" charset="-127"/>
                <a:ea typeface="맑은 고딕" pitchFamily="50" charset="-127"/>
              </a:rPr>
              <a:t>(C:\Program Files\Microsoft SQL Server\MSSQL10.MSSQLSERVER\MSSQL\DATA)</a:t>
            </a:r>
            <a:endParaRPr kumimoji="0" lang="ko-KR" altLang="en-US" sz="1200" b="1" i="0" u="none" strike="noStrike" kern="0" cap="none" spc="0" normalizeH="0" baseline="0" noProof="0" dirty="0">
              <a:ln>
                <a:noFill/>
              </a:ln>
              <a:solidFill>
                <a:schemeClr val="bg1"/>
              </a:solidFill>
              <a:effectLst/>
              <a:uLnTx/>
              <a:uFillTx/>
              <a:latin typeface="맑은 고딕" pitchFamily="50" charset="-127"/>
              <a:ea typeface="맑은 고딕" pitchFamily="50" charset="-127"/>
            </a:endParaRPr>
          </a:p>
        </p:txBody>
      </p:sp>
      <p:sp>
        <p:nvSpPr>
          <p:cNvPr id="77" name="직사각형 76"/>
          <p:cNvSpPr/>
          <p:nvPr/>
        </p:nvSpPr>
        <p:spPr>
          <a:xfrm>
            <a:off x="5286380" y="3613965"/>
            <a:ext cx="1285884" cy="357190"/>
          </a:xfrm>
          <a:prstGeom prst="rect">
            <a:avLst/>
          </a:prstGeom>
          <a:solidFill>
            <a:sysClr val="window" lastClr="FFFFFF"/>
          </a:solidFill>
          <a:ln w="28575" cap="flat" cmpd="sng" algn="ctr">
            <a:solidFill>
              <a:srgbClr val="4F81BD">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smtClean="0">
                <a:ln>
                  <a:noFill/>
                </a:ln>
                <a:effectLst/>
                <a:uLnTx/>
                <a:uFillTx/>
                <a:latin typeface="맑은 고딕" pitchFamily="50" charset="-127"/>
                <a:ea typeface="맑은 고딕" pitchFamily="50" charset="-127"/>
                <a:cs typeface="+mn-cs"/>
              </a:rPr>
              <a:t>MyDB_Log.LDF</a:t>
            </a:r>
            <a:endParaRPr kumimoji="0" lang="ko-KR" altLang="en-US" sz="1100" b="1" i="0" u="none" strike="noStrike" kern="0" cap="none" spc="0" normalizeH="0" baseline="0" noProof="0" dirty="0">
              <a:ln>
                <a:noFill/>
              </a:ln>
              <a:effectLst/>
              <a:uLnTx/>
              <a:uFillTx/>
              <a:latin typeface="맑은 고딕" pitchFamily="50" charset="-127"/>
              <a:ea typeface="맑은 고딕" pitchFamily="50" charset="-127"/>
              <a:cs typeface="+mn-cs"/>
            </a:endParaRPr>
          </a:p>
        </p:txBody>
      </p:sp>
      <p:pic>
        <p:nvPicPr>
          <p:cNvPr id="101" name="Picture 5" descr="Database01"/>
          <p:cNvPicPr>
            <a:picLocks noChangeAspect="1" noChangeArrowheads="1"/>
          </p:cNvPicPr>
          <p:nvPr/>
        </p:nvPicPr>
        <p:blipFill>
          <a:blip r:embed="rId4"/>
          <a:srcRect/>
          <a:stretch>
            <a:fillRect/>
          </a:stretch>
        </p:blipFill>
        <p:spPr bwMode="auto">
          <a:xfrm>
            <a:off x="3788920" y="1638299"/>
            <a:ext cx="1283136" cy="1035845"/>
          </a:xfrm>
          <a:prstGeom prst="rect">
            <a:avLst/>
          </a:prstGeom>
          <a:noFill/>
        </p:spPr>
      </p:pic>
      <p:sp>
        <p:nvSpPr>
          <p:cNvPr id="103" name="자유형 102"/>
          <p:cNvSpPr/>
          <p:nvPr/>
        </p:nvSpPr>
        <p:spPr>
          <a:xfrm rot="710680" flipH="1">
            <a:off x="5039871" y="3872089"/>
            <a:ext cx="897893" cy="1310842"/>
          </a:xfrm>
          <a:custGeom>
            <a:avLst/>
            <a:gdLst>
              <a:gd name="connsiteX0" fmla="*/ 36946 w 369455"/>
              <a:gd name="connsiteY0" fmla="*/ 0 h 1431637"/>
              <a:gd name="connsiteX1" fmla="*/ 55418 w 369455"/>
              <a:gd name="connsiteY1" fmla="*/ 803564 h 1431637"/>
              <a:gd name="connsiteX2" fmla="*/ 369455 w 369455"/>
              <a:gd name="connsiteY2" fmla="*/ 1431637 h 1431637"/>
            </a:gdLst>
            <a:ahLst/>
            <a:cxnLst>
              <a:cxn ang="0">
                <a:pos x="connsiteX0" y="connsiteY0"/>
              </a:cxn>
              <a:cxn ang="0">
                <a:pos x="connsiteX1" y="connsiteY1"/>
              </a:cxn>
              <a:cxn ang="0">
                <a:pos x="connsiteX2" y="connsiteY2"/>
              </a:cxn>
            </a:cxnLst>
            <a:rect l="l" t="t" r="r" b="b"/>
            <a:pathLst>
              <a:path w="369455" h="1431637">
                <a:moveTo>
                  <a:pt x="36946" y="0"/>
                </a:moveTo>
                <a:cubicBezTo>
                  <a:pt x="18473" y="282479"/>
                  <a:pt x="0" y="564958"/>
                  <a:pt x="55418" y="803564"/>
                </a:cubicBezTo>
                <a:cubicBezTo>
                  <a:pt x="110836" y="1042170"/>
                  <a:pt x="240145" y="1236903"/>
                  <a:pt x="369455" y="1431637"/>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chemeClr val="bg1"/>
              </a:solidFill>
              <a:effectLst/>
              <a:uLnTx/>
              <a:uFillTx/>
              <a:latin typeface="맑은 고딕" pitchFamily="50" charset="-127"/>
              <a:ea typeface="맑은 고딕" pitchFamily="50" charset="-127"/>
              <a:cs typeface="+mn-cs"/>
            </a:endParaRPr>
          </a:p>
        </p:txBody>
      </p:sp>
      <p:pic>
        <p:nvPicPr>
          <p:cNvPr id="104" name="Picture 15" descr="Document_Writing01"/>
          <p:cNvPicPr>
            <a:picLocks noChangeAspect="1" noChangeArrowheads="1"/>
          </p:cNvPicPr>
          <p:nvPr/>
        </p:nvPicPr>
        <p:blipFill>
          <a:blip r:embed="rId5" cstate="print">
            <a:lum contrast="39000"/>
          </a:blip>
          <a:srcRect/>
          <a:stretch>
            <a:fillRect/>
          </a:stretch>
        </p:blipFill>
        <p:spPr bwMode="auto">
          <a:xfrm>
            <a:off x="3121259" y="4194575"/>
            <a:ext cx="450609" cy="732239"/>
          </a:xfrm>
          <a:prstGeom prst="rect">
            <a:avLst/>
          </a:prstGeom>
          <a:noFill/>
        </p:spPr>
      </p:pic>
      <p:pic>
        <p:nvPicPr>
          <p:cNvPr id="105" name="Picture 15" descr="Document_Writing01"/>
          <p:cNvPicPr>
            <a:picLocks noChangeAspect="1" noChangeArrowheads="1"/>
          </p:cNvPicPr>
          <p:nvPr/>
        </p:nvPicPr>
        <p:blipFill>
          <a:blip r:embed="rId5" cstate="print">
            <a:lum contrast="39000"/>
          </a:blip>
          <a:srcRect/>
          <a:stretch>
            <a:fillRect/>
          </a:stretch>
        </p:blipFill>
        <p:spPr bwMode="auto">
          <a:xfrm>
            <a:off x="2906945" y="4194575"/>
            <a:ext cx="450609" cy="732239"/>
          </a:xfrm>
          <a:prstGeom prst="rect">
            <a:avLst/>
          </a:prstGeom>
          <a:noFill/>
        </p:spPr>
      </p:pic>
      <p:pic>
        <p:nvPicPr>
          <p:cNvPr id="106" name="Picture 15" descr="Document_Writing01"/>
          <p:cNvPicPr>
            <a:picLocks noChangeAspect="1" noChangeArrowheads="1"/>
          </p:cNvPicPr>
          <p:nvPr/>
        </p:nvPicPr>
        <p:blipFill>
          <a:blip r:embed="rId5" cstate="print">
            <a:lum contrast="39000"/>
          </a:blip>
          <a:srcRect/>
          <a:stretch>
            <a:fillRect/>
          </a:stretch>
        </p:blipFill>
        <p:spPr bwMode="auto">
          <a:xfrm>
            <a:off x="2692631" y="4194575"/>
            <a:ext cx="450609" cy="732239"/>
          </a:xfrm>
          <a:prstGeom prst="rect">
            <a:avLst/>
          </a:prstGeom>
          <a:noFill/>
        </p:spPr>
      </p:pic>
      <p:pic>
        <p:nvPicPr>
          <p:cNvPr id="107" name="Picture 15" descr="Document_Writing01"/>
          <p:cNvPicPr>
            <a:picLocks noChangeAspect="1" noChangeArrowheads="1"/>
          </p:cNvPicPr>
          <p:nvPr/>
        </p:nvPicPr>
        <p:blipFill>
          <a:blip r:embed="rId5" cstate="print">
            <a:lum contrast="39000"/>
          </a:blip>
          <a:srcRect/>
          <a:stretch>
            <a:fillRect/>
          </a:stretch>
        </p:blipFill>
        <p:spPr bwMode="auto">
          <a:xfrm>
            <a:off x="2478317" y="4176716"/>
            <a:ext cx="450609" cy="732239"/>
          </a:xfrm>
          <a:prstGeom prst="rect">
            <a:avLst/>
          </a:prstGeom>
          <a:noFill/>
        </p:spPr>
      </p:pic>
      <p:pic>
        <p:nvPicPr>
          <p:cNvPr id="108" name="Picture 15" descr="Document_Writing01"/>
          <p:cNvPicPr>
            <a:picLocks noChangeAspect="1" noChangeArrowheads="1"/>
          </p:cNvPicPr>
          <p:nvPr/>
        </p:nvPicPr>
        <p:blipFill>
          <a:blip r:embed="rId5" cstate="print">
            <a:lum contrast="39000"/>
          </a:blip>
          <a:srcRect/>
          <a:stretch>
            <a:fillRect/>
          </a:stretch>
        </p:blipFill>
        <p:spPr bwMode="auto">
          <a:xfrm>
            <a:off x="2264003" y="4176716"/>
            <a:ext cx="450609" cy="732239"/>
          </a:xfrm>
          <a:prstGeom prst="rect">
            <a:avLst/>
          </a:prstGeom>
          <a:noFill/>
        </p:spPr>
      </p:pic>
      <p:pic>
        <p:nvPicPr>
          <p:cNvPr id="109" name="Picture 15" descr="Document_Writing01"/>
          <p:cNvPicPr>
            <a:picLocks noChangeAspect="1" noChangeArrowheads="1"/>
          </p:cNvPicPr>
          <p:nvPr/>
        </p:nvPicPr>
        <p:blipFill>
          <a:blip r:embed="rId5" cstate="print">
            <a:lum contrast="39000"/>
          </a:blip>
          <a:srcRect/>
          <a:stretch>
            <a:fillRect/>
          </a:stretch>
        </p:blipFill>
        <p:spPr bwMode="auto">
          <a:xfrm>
            <a:off x="2049689" y="4176716"/>
            <a:ext cx="450609" cy="732239"/>
          </a:xfrm>
          <a:prstGeom prst="rect">
            <a:avLst/>
          </a:prstGeom>
          <a:noFill/>
        </p:spPr>
      </p:pic>
      <p:sp>
        <p:nvSpPr>
          <p:cNvPr id="110" name="자유형 109"/>
          <p:cNvSpPr/>
          <p:nvPr/>
        </p:nvSpPr>
        <p:spPr>
          <a:xfrm rot="21001031">
            <a:off x="3233379" y="4077069"/>
            <a:ext cx="666119" cy="1113547"/>
          </a:xfrm>
          <a:custGeom>
            <a:avLst/>
            <a:gdLst>
              <a:gd name="connsiteX0" fmla="*/ 36946 w 369455"/>
              <a:gd name="connsiteY0" fmla="*/ 0 h 1431637"/>
              <a:gd name="connsiteX1" fmla="*/ 55418 w 369455"/>
              <a:gd name="connsiteY1" fmla="*/ 803564 h 1431637"/>
              <a:gd name="connsiteX2" fmla="*/ 369455 w 369455"/>
              <a:gd name="connsiteY2" fmla="*/ 1431637 h 1431637"/>
            </a:gdLst>
            <a:ahLst/>
            <a:cxnLst>
              <a:cxn ang="0">
                <a:pos x="connsiteX0" y="connsiteY0"/>
              </a:cxn>
              <a:cxn ang="0">
                <a:pos x="connsiteX1" y="connsiteY1"/>
              </a:cxn>
              <a:cxn ang="0">
                <a:pos x="connsiteX2" y="connsiteY2"/>
              </a:cxn>
            </a:cxnLst>
            <a:rect l="l" t="t" r="r" b="b"/>
            <a:pathLst>
              <a:path w="369455" h="1431637">
                <a:moveTo>
                  <a:pt x="36946" y="0"/>
                </a:moveTo>
                <a:cubicBezTo>
                  <a:pt x="18473" y="282479"/>
                  <a:pt x="0" y="564958"/>
                  <a:pt x="55418" y="803564"/>
                </a:cubicBezTo>
                <a:cubicBezTo>
                  <a:pt x="110836" y="1042170"/>
                  <a:pt x="240145" y="1236903"/>
                  <a:pt x="369455" y="1431637"/>
                </a:cubicBezTo>
              </a:path>
            </a:pathLst>
          </a:custGeom>
          <a:noFill/>
          <a:ln w="28575" cap="flat" cmpd="sng" algn="ctr">
            <a:solidFill>
              <a:srgbClr val="F79646">
                <a:lumMod val="75000"/>
              </a:srgbClr>
            </a:solidFill>
            <a:prstDash val="sysDash"/>
            <a:headEnd type="none" w="med" len="med"/>
            <a:tail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chemeClr val="bg1"/>
              </a:solidFill>
              <a:effectLst/>
              <a:uLnTx/>
              <a:uFillTx/>
              <a:latin typeface="맑은 고딕" pitchFamily="50" charset="-127"/>
              <a:ea typeface="맑은 고딕" pitchFamily="50" charset="-127"/>
              <a:cs typeface="+mn-cs"/>
            </a:endParaRPr>
          </a:p>
        </p:txBody>
      </p:sp>
      <p:sp>
        <p:nvSpPr>
          <p:cNvPr id="111" name="TextBox 110"/>
          <p:cNvSpPr txBox="1"/>
          <p:nvPr/>
        </p:nvSpPr>
        <p:spPr>
          <a:xfrm>
            <a:off x="5968182" y="1962134"/>
            <a:ext cx="2967880" cy="820395"/>
          </a:xfrm>
          <a:prstGeom prst="roundRect">
            <a:avLst>
              <a:gd name="adj" fmla="val 14342"/>
            </a:avLst>
          </a:prstGeom>
          <a:solidFill>
            <a:schemeClr val="tx1">
              <a:alpha val="46000"/>
            </a:schemeClr>
          </a:solidFill>
          <a:ln w="28575" algn="ctr">
            <a:solidFill>
              <a:schemeClr val="bg1"/>
            </a:solidFill>
            <a:prstDash val="sysDot"/>
            <a:round/>
            <a:headEnd/>
            <a:tailEnd/>
          </a:ln>
        </p:spPr>
        <p:txBody>
          <a:bodyPr wrap="none" anchor="ctr"/>
          <a:lstStyle/>
          <a:p>
            <a:pPr indent="-231775" latinLnBrk="0">
              <a:lnSpc>
                <a:spcPct val="90000"/>
              </a:lnSpc>
              <a:spcBef>
                <a:spcPct val="40000"/>
              </a:spcBef>
              <a:buClr>
                <a:srgbClr val="DC0081"/>
              </a:buClr>
              <a:buSzPct val="80000"/>
              <a:buFontTx/>
              <a:buNone/>
            </a:pPr>
            <a:r>
              <a:rPr kumimoji="0" lang="en-US" altLang="ko-KR" b="1" dirty="0" smtClean="0">
                <a:solidFill>
                  <a:schemeClr val="bg1"/>
                </a:solidFill>
                <a:latin typeface="맑은 고딕" pitchFamily="50" charset="-127"/>
                <a:ea typeface="맑은 고딕" pitchFamily="50" charset="-127"/>
              </a:rPr>
              <a:t>CREATE DATABASE </a:t>
            </a:r>
            <a:r>
              <a:rPr kumimoji="0" lang="en-US" altLang="ko-KR" b="1" dirty="0" err="1" smtClean="0">
                <a:solidFill>
                  <a:schemeClr val="bg1"/>
                </a:solidFill>
                <a:latin typeface="맑은 고딕" pitchFamily="50" charset="-127"/>
                <a:ea typeface="맑은 고딕" pitchFamily="50" charset="-127"/>
              </a:rPr>
              <a:t>MyDB</a:t>
            </a:r>
            <a:endParaRPr kumimoji="0" lang="en-US" altLang="ko-KR" b="1" dirty="0" smtClean="0">
              <a:solidFill>
                <a:schemeClr val="bg1"/>
              </a:solidFill>
              <a:latin typeface="맑은 고딕" pitchFamily="50" charset="-127"/>
              <a:ea typeface="맑은 고딕" pitchFamily="50" charset="-127"/>
            </a:endParaRPr>
          </a:p>
          <a:p>
            <a:pPr indent="-231775" latinLnBrk="0">
              <a:lnSpc>
                <a:spcPct val="90000"/>
              </a:lnSpc>
              <a:spcBef>
                <a:spcPct val="40000"/>
              </a:spcBef>
              <a:buClr>
                <a:srgbClr val="DC0081"/>
              </a:buClr>
              <a:buSzPct val="80000"/>
              <a:buFontTx/>
              <a:buNone/>
            </a:pPr>
            <a:r>
              <a:rPr kumimoji="0" lang="en-US" altLang="ko-KR" b="1" dirty="0" smtClean="0">
                <a:solidFill>
                  <a:schemeClr val="bg1"/>
                </a:solidFill>
                <a:latin typeface="맑은 고딕" pitchFamily="50" charset="-127"/>
                <a:ea typeface="맑은 고딕" pitchFamily="50" charset="-127"/>
              </a:rPr>
              <a:t>GO</a:t>
            </a:r>
            <a:endParaRPr kumimoji="0" lang="ko-KR" altLang="en-US" b="1" dirty="0">
              <a:solidFill>
                <a:schemeClr val="bg1"/>
              </a:solidFill>
              <a:latin typeface="맑은 고딕" pitchFamily="50" charset="-127"/>
              <a:ea typeface="맑은 고딕" pitchFamily="50" charset="-127"/>
            </a:endParaRPr>
          </a:p>
        </p:txBody>
      </p:sp>
      <p:sp>
        <p:nvSpPr>
          <p:cNvPr id="102" name="TextBox 101"/>
          <p:cNvSpPr txBox="1"/>
          <p:nvPr/>
        </p:nvSpPr>
        <p:spPr>
          <a:xfrm>
            <a:off x="4086178" y="1804196"/>
            <a:ext cx="628698"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err="1" smtClean="0">
                <a:ln>
                  <a:noFill/>
                </a:ln>
                <a:effectLst/>
                <a:uLnTx/>
                <a:uFillTx/>
                <a:latin typeface="맑은 고딕" pitchFamily="50" charset="-127"/>
                <a:ea typeface="맑은 고딕" pitchFamily="50" charset="-127"/>
              </a:rPr>
              <a:t>MyDB</a:t>
            </a:r>
            <a:endParaRPr kumimoji="0" lang="ko-KR" altLang="en-US" sz="1200" b="1" i="0" u="none" strike="noStrike" kern="0" cap="none" spc="0" normalizeH="0" baseline="0" noProof="0" dirty="0">
              <a:ln>
                <a:noFill/>
              </a:ln>
              <a:effectLst/>
              <a:uLnTx/>
              <a:uFillTx/>
              <a:latin typeface="맑은 고딕" pitchFamily="50" charset="-127"/>
              <a:ea typeface="맑은 고딕" pitchFamily="50" charset="-127"/>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Q3FY05 TechNet Template">
  <a:themeElements>
    <a:clrScheme name="Q3FY05 TechNe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Q3FY05 TechNet Template">
      <a:majorFont>
        <a:latin typeface="Segoe Semibold"/>
        <a:ea typeface="소망M"/>
        <a:cs typeface=""/>
      </a:majorFont>
      <a:minorFont>
        <a:latin typeface="Segoe Light"/>
        <a:ea typeface="-소망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solidFill>
              <a:schemeClr val="tx1"/>
            </a:solidFill>
            <a:effectLst/>
            <a:latin typeface="Arial" charset="0"/>
          </a:defRPr>
        </a:defPPr>
      </a:lstStyle>
    </a:lnDef>
  </a:objectDefaults>
  <a:extraClrSchemeLst>
    <a:extraClrScheme>
      <a:clrScheme name="Q3FY05 TechNe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3FY05 TechNe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3FY05 TechNe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3FY05 TechNe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3FY05 TechNe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3FY05 TechNe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3FY05 TechNe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3FY05 TechNe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3FY05 TechNe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3FY05 TechNe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3FY05 TechNe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3FY05 TechNe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TechEd2007_template</Template>
  <TotalTime>16378</TotalTime>
  <Words>2372</Words>
  <Application>Microsoft Office PowerPoint</Application>
  <PresentationFormat>화면 슬라이드 쇼(4:3)</PresentationFormat>
  <Paragraphs>540</Paragraphs>
  <Slides>56</Slides>
  <Notes>42</Notes>
  <HiddenSlides>0</HiddenSlides>
  <MMClips>0</MMClips>
  <ScaleCrop>false</ScaleCrop>
  <HeadingPairs>
    <vt:vector size="4" baseType="variant">
      <vt:variant>
        <vt:lpstr>테마</vt:lpstr>
      </vt:variant>
      <vt:variant>
        <vt:i4>1</vt:i4>
      </vt:variant>
      <vt:variant>
        <vt:lpstr>슬라이드 제목</vt:lpstr>
      </vt:variant>
      <vt:variant>
        <vt:i4>56</vt:i4>
      </vt:variant>
    </vt:vector>
  </HeadingPairs>
  <TitlesOfParts>
    <vt:vector size="57" baseType="lpstr">
      <vt:lpstr>Q3FY05 TechNet Template</vt:lpstr>
      <vt:lpstr>슬라이드 1</vt:lpstr>
      <vt:lpstr>▣ 목차</vt:lpstr>
      <vt:lpstr>Session 1  데이터베이스에 대한 이해</vt:lpstr>
      <vt:lpstr>▣ 다룰 내용</vt:lpstr>
      <vt:lpstr>데이터베이스 생성 원리</vt:lpstr>
      <vt:lpstr>시스템 데이터베이스</vt:lpstr>
      <vt:lpstr>파일과 파일 그룹에 대한 이해(1/9)</vt:lpstr>
      <vt:lpstr>파일과 파일 그룹에 대한 이해(2/9)</vt:lpstr>
      <vt:lpstr>파일과 파일 그룹에 대한 이해(3/9)</vt:lpstr>
      <vt:lpstr>파일과 파일 그룹에 대한 이해(4/9)</vt:lpstr>
      <vt:lpstr>파일과 파일 그룹에 대한 이해(5/9)</vt:lpstr>
      <vt:lpstr>파일과 파일 그룹에 대한 이해(6/9)</vt:lpstr>
      <vt:lpstr>파일과 파일 그룹에 대한 이해(7/9)</vt:lpstr>
      <vt:lpstr>파일과 파일 그룹에 대한 이해(8/9)</vt:lpstr>
      <vt:lpstr>파일과 파일 그룹에 대한 이해(9/9)</vt:lpstr>
      <vt:lpstr>파일 그룹 사용 목적(1/2)</vt:lpstr>
      <vt:lpstr>파일 그룹 사용 목적(2/2)</vt:lpstr>
      <vt:lpstr>Session 2  데이터베이스 구축 및 관리</vt:lpstr>
      <vt:lpstr>▣ 다룰 내용</vt:lpstr>
      <vt:lpstr>데이터베이스 구축 시 고려 사항</vt:lpstr>
      <vt:lpstr>데이터베이스 구축 방법</vt:lpstr>
      <vt:lpstr>슬라이드 22</vt:lpstr>
      <vt:lpstr>데이터베이스 파일 관리(1/5)</vt:lpstr>
      <vt:lpstr>데이터베이스 파일 관리(2/5)</vt:lpstr>
      <vt:lpstr>데이터베이스 파일 관리(3/5)</vt:lpstr>
      <vt:lpstr>데이터베이스 파일 관리(4/5)</vt:lpstr>
      <vt:lpstr>데이터베이스 파일 관리(5/5)</vt:lpstr>
      <vt:lpstr>슬라이드 28</vt:lpstr>
      <vt:lpstr>중요 데이터베이스 옵션 이해(1/4)</vt:lpstr>
      <vt:lpstr>중요 데이터베이스 옵션 이해(2/4)</vt:lpstr>
      <vt:lpstr>중요 데이터베이스 옵션 이해(3/4)</vt:lpstr>
      <vt:lpstr>중요 데이터베이스 옵션 이해(4/4)</vt:lpstr>
      <vt:lpstr>데이터베이스 분리와 연결(1/2)</vt:lpstr>
      <vt:lpstr>데이터베이스 분리와 연결(2/2)</vt:lpstr>
      <vt:lpstr>슬라이드 35</vt:lpstr>
      <vt:lpstr>Session 3  장애 발생 시 데이터베이스 복구</vt:lpstr>
      <vt:lpstr>▣ 다룰 내용</vt:lpstr>
      <vt:lpstr>로그 백업의 중요성(1/2)</vt:lpstr>
      <vt:lpstr>로그 백업의 중요성(2/2)</vt:lpstr>
      <vt:lpstr>슬라이드 40</vt:lpstr>
      <vt:lpstr>특정 시점으로 데이터베이스 복원하기</vt:lpstr>
      <vt:lpstr>슬라이드 42</vt:lpstr>
      <vt:lpstr>파일 그룹과 데이터베이스 복원(1/4)</vt:lpstr>
      <vt:lpstr>파일 그룹과 데이터베이스 복원(2/4)</vt:lpstr>
      <vt:lpstr>파일 그룹과 데이터베이스 복원(3/4)</vt:lpstr>
      <vt:lpstr>파일 그룹과 데이터베이스 복원(4/4)</vt:lpstr>
      <vt:lpstr>슬라이드 47</vt:lpstr>
      <vt:lpstr>데이터 파일 손상 시 최선의 복구</vt:lpstr>
      <vt:lpstr>슬라이드 49</vt:lpstr>
      <vt:lpstr>로그 파일 손상 시 Emergency 모드 활용</vt:lpstr>
      <vt:lpstr>슬라이드 51</vt:lpstr>
      <vt:lpstr>온라인 복원 작업을 통한 다운타임 최소화</vt:lpstr>
      <vt:lpstr>증분 복원을 사용한 효율적인 복원 방법</vt:lpstr>
      <vt:lpstr>슬라이드 54</vt:lpstr>
      <vt:lpstr>슬라이드 55</vt:lpstr>
      <vt:lpstr>슬라이드 56</vt:lpstr>
    </vt:vector>
  </TitlesOfParts>
  <Manager>&lt;Content Manager Name Here&gt;</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이장래</dc:creator>
  <cp:lastModifiedBy>Windows User</cp:lastModifiedBy>
  <cp:revision>955</cp:revision>
  <dcterms:created xsi:type="dcterms:W3CDTF">2007-04-19T16:02:08Z</dcterms:created>
  <dcterms:modified xsi:type="dcterms:W3CDTF">2008-07-04T13:00:40Z</dcterms:modified>
</cp:coreProperties>
</file>