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sldIdLst>
    <p:sldId id="261" r:id="rId2"/>
    <p:sldId id="283" r:id="rId3"/>
    <p:sldId id="284" r:id="rId4"/>
    <p:sldId id="285" r:id="rId5"/>
    <p:sldId id="272" r:id="rId6"/>
    <p:sldId id="273" r:id="rId7"/>
    <p:sldId id="274" r:id="rId8"/>
    <p:sldId id="278" r:id="rId9"/>
    <p:sldId id="279" r:id="rId10"/>
    <p:sldId id="276" r:id="rId11"/>
    <p:sldId id="282" r:id="rId12"/>
    <p:sldId id="286" r:id="rId13"/>
    <p:sldId id="271" r:id="rId14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F1CB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55" autoAdjust="0"/>
    <p:restoredTop sz="86454" autoAdjust="0"/>
  </p:normalViewPr>
  <p:slideViewPr>
    <p:cSldViewPr>
      <p:cViewPr varScale="1">
        <p:scale>
          <a:sx n="73" d="100"/>
          <a:sy n="73" d="100"/>
        </p:scale>
        <p:origin x="-1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4005F-7A8D-40C7-BC47-8AFB9C9A12F4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</dgm:pt>
    <dgm:pt modelId="{D329520E-1658-47C9-921A-14760EBBD9DE}">
      <dgm:prSet phldrT="[텍스트]"/>
      <dgm:spPr/>
      <dgm:t>
        <a:bodyPr/>
        <a:lstStyle/>
        <a:p>
          <a:pPr latinLnBrk="1"/>
          <a:r>
            <a:rPr lang="ko-KR" altLang="en-US" dirty="0" smtClean="0"/>
            <a:t>전통공학</a:t>
          </a:r>
          <a:endParaRPr lang="ko-KR" altLang="en-US" dirty="0"/>
        </a:p>
      </dgm:t>
    </dgm:pt>
    <dgm:pt modelId="{83041F5C-3D7D-4F36-8757-CB9F912F49D5}" type="parTrans" cxnId="{2EDDF3D0-49BD-4816-8C8F-0BD3C5C030BF}">
      <dgm:prSet/>
      <dgm:spPr/>
      <dgm:t>
        <a:bodyPr/>
        <a:lstStyle/>
        <a:p>
          <a:pPr latinLnBrk="1"/>
          <a:endParaRPr lang="ko-KR" altLang="en-US"/>
        </a:p>
      </dgm:t>
    </dgm:pt>
    <dgm:pt modelId="{A928F565-1F40-4B70-ACBC-F73A06CE3003}" type="sibTrans" cxnId="{2EDDF3D0-49BD-4816-8C8F-0BD3C5C030BF}">
      <dgm:prSet/>
      <dgm:spPr/>
      <dgm:t>
        <a:bodyPr/>
        <a:lstStyle/>
        <a:p>
          <a:pPr latinLnBrk="1"/>
          <a:endParaRPr lang="ko-KR" altLang="en-US"/>
        </a:p>
      </dgm:t>
    </dgm:pt>
    <dgm:pt modelId="{7C3A8CDD-75CD-4A9E-909A-14428B9E9E76}">
      <dgm:prSet phldrT="[텍스트]"/>
      <dgm:spPr/>
      <dgm:t>
        <a:bodyPr/>
        <a:lstStyle/>
        <a:p>
          <a:pPr latinLnBrk="1"/>
          <a:r>
            <a:rPr lang="ko-KR" altLang="en-US" dirty="0" smtClean="0"/>
            <a:t>동시공학</a:t>
          </a:r>
          <a:endParaRPr lang="ko-KR" altLang="en-US" dirty="0"/>
        </a:p>
      </dgm:t>
    </dgm:pt>
    <dgm:pt modelId="{7D9311CB-51A6-4900-9ECA-062C335DC005}" type="parTrans" cxnId="{36987261-0CD3-4EE8-B54B-0409C9D161F7}">
      <dgm:prSet/>
      <dgm:spPr/>
      <dgm:t>
        <a:bodyPr/>
        <a:lstStyle/>
        <a:p>
          <a:pPr latinLnBrk="1"/>
          <a:endParaRPr lang="ko-KR" altLang="en-US"/>
        </a:p>
      </dgm:t>
    </dgm:pt>
    <dgm:pt modelId="{C85E40B0-92D3-4658-B791-5EBC701BF7A9}" type="sibTrans" cxnId="{36987261-0CD3-4EE8-B54B-0409C9D161F7}">
      <dgm:prSet/>
      <dgm:spPr/>
      <dgm:t>
        <a:bodyPr/>
        <a:lstStyle/>
        <a:p>
          <a:pPr latinLnBrk="1"/>
          <a:endParaRPr lang="ko-KR" altLang="en-US"/>
        </a:p>
      </dgm:t>
    </dgm:pt>
    <dgm:pt modelId="{9105F92F-EF2A-4ADA-B320-28069CE86E9A}">
      <dgm:prSet phldrT="[텍스트]"/>
      <dgm:spPr/>
      <dgm:t>
        <a:bodyPr/>
        <a:lstStyle/>
        <a:p>
          <a:pPr latinLnBrk="1"/>
          <a:r>
            <a:rPr lang="en-US" altLang="ko-KR" smtClean="0"/>
            <a:t>(</a:t>
          </a:r>
          <a:r>
            <a:rPr lang="ko-KR" altLang="en-US" dirty="0" smtClean="0"/>
            <a:t>고립</a:t>
          </a:r>
          <a:r>
            <a:rPr lang="en-US" altLang="ko-KR" dirty="0" smtClean="0"/>
            <a:t>,</a:t>
          </a:r>
          <a:r>
            <a:rPr lang="ko-KR" altLang="en-US" dirty="0" smtClean="0"/>
            <a:t>폐쇄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6729A3D3-5377-473D-AD3E-40F57173FBEA}" type="parTrans" cxnId="{DC2B371C-C879-4DF2-BCAD-2EF70CEB17F3}">
      <dgm:prSet/>
      <dgm:spPr/>
      <dgm:t>
        <a:bodyPr/>
        <a:lstStyle/>
        <a:p>
          <a:pPr latinLnBrk="1"/>
          <a:endParaRPr lang="ko-KR" altLang="en-US"/>
        </a:p>
      </dgm:t>
    </dgm:pt>
    <dgm:pt modelId="{CE7D6F6A-BF46-414E-BF66-2FCDF39F88EE}" type="sibTrans" cxnId="{DC2B371C-C879-4DF2-BCAD-2EF70CEB17F3}">
      <dgm:prSet/>
      <dgm:spPr/>
      <dgm:t>
        <a:bodyPr/>
        <a:lstStyle/>
        <a:p>
          <a:pPr latinLnBrk="1"/>
          <a:endParaRPr lang="ko-KR" altLang="en-US"/>
        </a:p>
      </dgm:t>
    </dgm:pt>
    <dgm:pt modelId="{3F2D0E72-FD55-42C9-B6CB-D66591767CA4}">
      <dgm:prSet phldrT="[텍스트]"/>
      <dgm:spPr/>
      <dgm:t>
        <a:bodyPr/>
        <a:lstStyle/>
        <a:p>
          <a:pPr latinLnBrk="1"/>
          <a:r>
            <a:rPr lang="en-US" altLang="ko-KR" smtClean="0"/>
            <a:t>(</a:t>
          </a:r>
          <a:r>
            <a:rPr kumimoji="1" lang="en-US" altLang="ko-KR" dirty="0" smtClean="0">
              <a:latin typeface="굴림" pitchFamily="50" charset="-127"/>
              <a:ea typeface="굴림" pitchFamily="50" charset="-127"/>
            </a:rPr>
            <a:t>Concurrent Engineering)</a:t>
          </a:r>
          <a:endParaRPr lang="ko-KR" altLang="en-US" dirty="0"/>
        </a:p>
      </dgm:t>
    </dgm:pt>
    <dgm:pt modelId="{B4F8002D-73FA-4821-8512-F8C4BB253DEC}" type="parTrans" cxnId="{45B7F22F-54A2-42BA-B09F-2D60C200259B}">
      <dgm:prSet/>
      <dgm:spPr/>
      <dgm:t>
        <a:bodyPr/>
        <a:lstStyle/>
        <a:p>
          <a:pPr latinLnBrk="1"/>
          <a:endParaRPr lang="ko-KR" altLang="en-US"/>
        </a:p>
      </dgm:t>
    </dgm:pt>
    <dgm:pt modelId="{7CB2CCB2-B6AB-4277-A296-6136109123DC}" type="sibTrans" cxnId="{45B7F22F-54A2-42BA-B09F-2D60C200259B}">
      <dgm:prSet/>
      <dgm:spPr/>
      <dgm:t>
        <a:bodyPr/>
        <a:lstStyle/>
        <a:p>
          <a:pPr latinLnBrk="1"/>
          <a:endParaRPr lang="ko-KR" altLang="en-US"/>
        </a:p>
      </dgm:t>
    </dgm:pt>
    <dgm:pt modelId="{BDCB1849-D463-415F-926B-1E3E03EB3AD0}" type="pres">
      <dgm:prSet presAssocID="{BF44005F-7A8D-40C7-BC47-8AFB9C9A12F4}" presName="CompostProcess" presStyleCnt="0">
        <dgm:presLayoutVars>
          <dgm:dir/>
          <dgm:resizeHandles val="exact"/>
        </dgm:presLayoutVars>
      </dgm:prSet>
      <dgm:spPr/>
    </dgm:pt>
    <dgm:pt modelId="{E3CAF5ED-88B1-4D2A-806A-ACC7B7FCE461}" type="pres">
      <dgm:prSet presAssocID="{BF44005F-7A8D-40C7-BC47-8AFB9C9A12F4}" presName="arrow" presStyleLbl="bgShp" presStyleIdx="0" presStyleCnt="1" custAng="1870507" custLinFactNeighborX="-4659"/>
      <dgm:spPr>
        <a:solidFill>
          <a:schemeClr val="bg2">
            <a:lumMod val="75000"/>
            <a:alpha val="45000"/>
          </a:schemeClr>
        </a:solidFill>
      </dgm:spPr>
    </dgm:pt>
    <dgm:pt modelId="{E8FACB46-A424-48D6-931A-59C988E6C16D}" type="pres">
      <dgm:prSet presAssocID="{BF44005F-7A8D-40C7-BC47-8AFB9C9A12F4}" presName="linearProcess" presStyleCnt="0"/>
      <dgm:spPr/>
    </dgm:pt>
    <dgm:pt modelId="{59C4CF64-669C-43E8-8508-629ED48E7B04}" type="pres">
      <dgm:prSet presAssocID="{D329520E-1658-47C9-921A-14760EBBD9DE}" presName="textNode" presStyleLbl="node1" presStyleIdx="0" presStyleCnt="2" custLinFactX="-40503" custLinFactNeighborX="-100000" custLinFactNeighborY="1728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34135E-850A-4160-8456-A8FAB636C546}" type="pres">
      <dgm:prSet presAssocID="{A928F565-1F40-4B70-ACBC-F73A06CE3003}" presName="sibTrans" presStyleCnt="0"/>
      <dgm:spPr/>
    </dgm:pt>
    <dgm:pt modelId="{613411DD-BF23-4105-A42A-C558376D57FD}" type="pres">
      <dgm:prSet presAssocID="{7C3A8CDD-75CD-4A9E-909A-14428B9E9E76}" presName="textNode" presStyleLbl="node1" presStyleIdx="1" presStyleCnt="2" custLinFactX="-71417" custLinFactNeighborX="-100000" custLinFactNeighborY="7441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5B7F22F-54A2-42BA-B09F-2D60C200259B}" srcId="{7C3A8CDD-75CD-4A9E-909A-14428B9E9E76}" destId="{3F2D0E72-FD55-42C9-B6CB-D66591767CA4}" srcOrd="0" destOrd="0" parTransId="{B4F8002D-73FA-4821-8512-F8C4BB253DEC}" sibTransId="{7CB2CCB2-B6AB-4277-A296-6136109123DC}"/>
    <dgm:cxn modelId="{2EDDF3D0-49BD-4816-8C8F-0BD3C5C030BF}" srcId="{BF44005F-7A8D-40C7-BC47-8AFB9C9A12F4}" destId="{D329520E-1658-47C9-921A-14760EBBD9DE}" srcOrd="0" destOrd="0" parTransId="{83041F5C-3D7D-4F36-8757-CB9F912F49D5}" sibTransId="{A928F565-1F40-4B70-ACBC-F73A06CE3003}"/>
    <dgm:cxn modelId="{1622340B-8425-4ABC-AAAA-874273C7E4E3}" type="presOf" srcId="{BF44005F-7A8D-40C7-BC47-8AFB9C9A12F4}" destId="{BDCB1849-D463-415F-926B-1E3E03EB3AD0}" srcOrd="0" destOrd="0" presId="urn:microsoft.com/office/officeart/2005/8/layout/hProcess9"/>
    <dgm:cxn modelId="{DC2B371C-C879-4DF2-BCAD-2EF70CEB17F3}" srcId="{D329520E-1658-47C9-921A-14760EBBD9DE}" destId="{9105F92F-EF2A-4ADA-B320-28069CE86E9A}" srcOrd="0" destOrd="0" parTransId="{6729A3D3-5377-473D-AD3E-40F57173FBEA}" sibTransId="{CE7D6F6A-BF46-414E-BF66-2FCDF39F88EE}"/>
    <dgm:cxn modelId="{4A998311-B669-49C4-9E18-84C8CDB32E43}" type="presOf" srcId="{9105F92F-EF2A-4ADA-B320-28069CE86E9A}" destId="{59C4CF64-669C-43E8-8508-629ED48E7B04}" srcOrd="0" destOrd="1" presId="urn:microsoft.com/office/officeart/2005/8/layout/hProcess9"/>
    <dgm:cxn modelId="{BD7198F6-2D62-478B-94A9-F5865CC89B5D}" type="presOf" srcId="{3F2D0E72-FD55-42C9-B6CB-D66591767CA4}" destId="{613411DD-BF23-4105-A42A-C558376D57FD}" srcOrd="0" destOrd="1" presId="urn:microsoft.com/office/officeart/2005/8/layout/hProcess9"/>
    <dgm:cxn modelId="{32DF8AF8-10F1-40BD-9E2E-DB97BDF4D536}" type="presOf" srcId="{D329520E-1658-47C9-921A-14760EBBD9DE}" destId="{59C4CF64-669C-43E8-8508-629ED48E7B04}" srcOrd="0" destOrd="0" presId="urn:microsoft.com/office/officeart/2005/8/layout/hProcess9"/>
    <dgm:cxn modelId="{A1727755-3158-4757-ABB3-46170F976F56}" type="presOf" srcId="{7C3A8CDD-75CD-4A9E-909A-14428B9E9E76}" destId="{613411DD-BF23-4105-A42A-C558376D57FD}" srcOrd="0" destOrd="0" presId="urn:microsoft.com/office/officeart/2005/8/layout/hProcess9"/>
    <dgm:cxn modelId="{36987261-0CD3-4EE8-B54B-0409C9D161F7}" srcId="{BF44005F-7A8D-40C7-BC47-8AFB9C9A12F4}" destId="{7C3A8CDD-75CD-4A9E-909A-14428B9E9E76}" srcOrd="1" destOrd="0" parTransId="{7D9311CB-51A6-4900-9ECA-062C335DC005}" sibTransId="{C85E40B0-92D3-4658-B791-5EBC701BF7A9}"/>
    <dgm:cxn modelId="{554CE409-DA83-4A2F-964C-69056C0C3F29}" type="presParOf" srcId="{BDCB1849-D463-415F-926B-1E3E03EB3AD0}" destId="{E3CAF5ED-88B1-4D2A-806A-ACC7B7FCE461}" srcOrd="0" destOrd="0" presId="urn:microsoft.com/office/officeart/2005/8/layout/hProcess9"/>
    <dgm:cxn modelId="{32ABE343-6E6E-409D-90AE-86AFA1EBF857}" type="presParOf" srcId="{BDCB1849-D463-415F-926B-1E3E03EB3AD0}" destId="{E8FACB46-A424-48D6-931A-59C988E6C16D}" srcOrd="1" destOrd="0" presId="urn:microsoft.com/office/officeart/2005/8/layout/hProcess9"/>
    <dgm:cxn modelId="{B0D201B2-B356-4F4B-9854-68A942B3847C}" type="presParOf" srcId="{E8FACB46-A424-48D6-931A-59C988E6C16D}" destId="{59C4CF64-669C-43E8-8508-629ED48E7B04}" srcOrd="0" destOrd="0" presId="urn:microsoft.com/office/officeart/2005/8/layout/hProcess9"/>
    <dgm:cxn modelId="{32E8DD99-B772-4066-9F43-0C30A545E9E3}" type="presParOf" srcId="{E8FACB46-A424-48D6-931A-59C988E6C16D}" destId="{A534135E-850A-4160-8456-A8FAB636C546}" srcOrd="1" destOrd="0" presId="urn:microsoft.com/office/officeart/2005/8/layout/hProcess9"/>
    <dgm:cxn modelId="{61E54D74-550B-45E3-8073-D0FEE86C0596}" type="presParOf" srcId="{E8FACB46-A424-48D6-931A-59C988E6C16D}" destId="{613411DD-BF23-4105-A42A-C558376D57FD}" srcOrd="2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1BB2E-1188-444D-897B-21EC94A96B90}" type="doc">
      <dgm:prSet loTypeId="urn:microsoft.com/office/officeart/2005/8/layout/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7E1D5CA-62E6-4400-A78D-0FF48E1B46F8}">
      <dgm:prSet phldrT="[텍스트]"/>
      <dgm:spPr/>
      <dgm:t>
        <a:bodyPr/>
        <a:lstStyle/>
        <a:p>
          <a:pPr latinLnBrk="1"/>
          <a:r>
            <a:rPr lang="ko-KR" altLang="en-US" dirty="0" smtClean="0"/>
            <a:t>구성기</a:t>
          </a:r>
          <a:endParaRPr lang="en-US" altLang="ko-KR" dirty="0" smtClean="0"/>
        </a:p>
      </dgm:t>
    </dgm:pt>
    <dgm:pt modelId="{B2C849FF-27B1-4858-BB0C-15596234113B}" type="parTrans" cxnId="{1442CAF3-9253-4DC4-9F6D-1380148E3986}">
      <dgm:prSet/>
      <dgm:spPr/>
      <dgm:t>
        <a:bodyPr/>
        <a:lstStyle/>
        <a:p>
          <a:pPr latinLnBrk="1"/>
          <a:endParaRPr lang="ko-KR" altLang="en-US"/>
        </a:p>
      </dgm:t>
    </dgm:pt>
    <dgm:pt modelId="{2FBDA913-389F-4568-866E-F88FEB0B9DDD}" type="sibTrans" cxnId="{1442CAF3-9253-4DC4-9F6D-1380148E3986}">
      <dgm:prSet/>
      <dgm:spPr/>
      <dgm:t>
        <a:bodyPr/>
        <a:lstStyle/>
        <a:p>
          <a:pPr latinLnBrk="1"/>
          <a:endParaRPr lang="ko-KR" altLang="en-US"/>
        </a:p>
      </dgm:t>
    </dgm:pt>
    <dgm:pt modelId="{DD8E59D3-6014-44B6-8F1C-A34FF2F40354}">
      <dgm:prSet phldrT="[텍스트]"/>
      <dgm:spPr/>
      <dgm:t>
        <a:bodyPr/>
        <a:lstStyle/>
        <a:p>
          <a:pPr latinLnBrk="1"/>
          <a:r>
            <a:rPr lang="ko-KR" altLang="en-US" dirty="0" smtClean="0"/>
            <a:t>시련기</a:t>
          </a:r>
          <a:endParaRPr lang="ko-KR" altLang="en-US" dirty="0"/>
        </a:p>
      </dgm:t>
    </dgm:pt>
    <dgm:pt modelId="{48A1B0CF-0E09-47CD-B297-C1C3DFDAAB97}" type="parTrans" cxnId="{BC1997D8-F467-4C74-8706-C5865A4B8F24}">
      <dgm:prSet/>
      <dgm:spPr/>
      <dgm:t>
        <a:bodyPr/>
        <a:lstStyle/>
        <a:p>
          <a:pPr latinLnBrk="1"/>
          <a:endParaRPr lang="ko-KR" altLang="en-US"/>
        </a:p>
      </dgm:t>
    </dgm:pt>
    <dgm:pt modelId="{003EE136-046F-4155-A620-53EA52C237A5}" type="sibTrans" cxnId="{BC1997D8-F467-4C74-8706-C5865A4B8F24}">
      <dgm:prSet/>
      <dgm:spPr/>
      <dgm:t>
        <a:bodyPr/>
        <a:lstStyle/>
        <a:p>
          <a:pPr latinLnBrk="1"/>
          <a:endParaRPr lang="ko-KR" altLang="en-US"/>
        </a:p>
      </dgm:t>
    </dgm:pt>
    <dgm:pt modelId="{E9FB2F14-DFF1-44A0-A1AF-5177B4072BDC}">
      <dgm:prSet phldrT="[텍스트]"/>
      <dgm:spPr/>
      <dgm:t>
        <a:bodyPr/>
        <a:lstStyle/>
        <a:p>
          <a:pPr latinLnBrk="1"/>
          <a:r>
            <a:rPr lang="ko-KR" altLang="en-US" dirty="0" smtClean="0"/>
            <a:t>안정기</a:t>
          </a:r>
          <a:endParaRPr lang="ko-KR" altLang="en-US" dirty="0"/>
        </a:p>
      </dgm:t>
    </dgm:pt>
    <dgm:pt modelId="{C647405D-55CD-4942-AFCD-2FC5106CD2BA}" type="parTrans" cxnId="{8BAE4E4F-2A09-42CB-BAC8-06CC1BD7BD25}">
      <dgm:prSet/>
      <dgm:spPr/>
      <dgm:t>
        <a:bodyPr/>
        <a:lstStyle/>
        <a:p>
          <a:pPr latinLnBrk="1"/>
          <a:endParaRPr lang="ko-KR" altLang="en-US"/>
        </a:p>
      </dgm:t>
    </dgm:pt>
    <dgm:pt modelId="{F29B6073-4E42-4563-B80C-9A629210E063}" type="sibTrans" cxnId="{8BAE4E4F-2A09-42CB-BAC8-06CC1BD7BD25}">
      <dgm:prSet/>
      <dgm:spPr/>
      <dgm:t>
        <a:bodyPr/>
        <a:lstStyle/>
        <a:p>
          <a:pPr latinLnBrk="1"/>
          <a:endParaRPr lang="ko-KR" altLang="en-US"/>
        </a:p>
      </dgm:t>
    </dgm:pt>
    <dgm:pt modelId="{43958F6C-C8A6-4996-A06B-9D4A1EA81C5C}">
      <dgm:prSet phldrT="[텍스트]"/>
      <dgm:spPr/>
      <dgm:t>
        <a:bodyPr/>
        <a:lstStyle/>
        <a:p>
          <a:pPr latinLnBrk="1"/>
          <a:r>
            <a:rPr lang="ko-KR" altLang="en-US" dirty="0" smtClean="0"/>
            <a:t>활동기</a:t>
          </a:r>
          <a:endParaRPr lang="ko-KR" altLang="en-US" dirty="0"/>
        </a:p>
      </dgm:t>
    </dgm:pt>
    <dgm:pt modelId="{ADE3D085-46FC-4B81-AF72-424B458AF30D}" type="parTrans" cxnId="{00E118FF-9E20-4AE0-B401-083544BE257D}">
      <dgm:prSet/>
      <dgm:spPr/>
      <dgm:t>
        <a:bodyPr/>
        <a:lstStyle/>
        <a:p>
          <a:pPr latinLnBrk="1"/>
          <a:endParaRPr lang="ko-KR" altLang="en-US"/>
        </a:p>
      </dgm:t>
    </dgm:pt>
    <dgm:pt modelId="{B05367DE-7F82-46A4-8252-C7708CD7078A}" type="sibTrans" cxnId="{00E118FF-9E20-4AE0-B401-083544BE257D}">
      <dgm:prSet/>
      <dgm:spPr/>
      <dgm:t>
        <a:bodyPr/>
        <a:lstStyle/>
        <a:p>
          <a:pPr latinLnBrk="1"/>
          <a:endParaRPr lang="ko-KR" altLang="en-US"/>
        </a:p>
      </dgm:t>
    </dgm:pt>
    <dgm:pt modelId="{FB26AE3E-9D47-4717-BAC2-56B949BC33E7}" type="pres">
      <dgm:prSet presAssocID="{49B1BB2E-1188-444D-897B-21EC94A96B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B6D301-BEEA-41C6-A5D8-AE3CF6C8A5A7}" type="pres">
      <dgm:prSet presAssocID="{E7E1D5CA-62E6-4400-A78D-0FF48E1B46F8}" presName="node" presStyleLbl="node1" presStyleIdx="0" presStyleCnt="4" custScaleX="1931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7D5882-545A-42B5-AE8D-B594032EF989}" type="pres">
      <dgm:prSet presAssocID="{2FBDA913-389F-4568-866E-F88FEB0B9DDD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7D9704E-6F45-4A46-AF5E-8657D5C685CE}" type="pres">
      <dgm:prSet presAssocID="{2FBDA913-389F-4568-866E-F88FEB0B9DDD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7ED19DD-5020-456E-B84E-4DB5E1A59355}" type="pres">
      <dgm:prSet presAssocID="{DD8E59D3-6014-44B6-8F1C-A34FF2F40354}" presName="node" presStyleLbl="node1" presStyleIdx="1" presStyleCnt="4" custScaleX="1931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CA93FC-2C46-43EC-9C31-17DC64001512}" type="pres">
      <dgm:prSet presAssocID="{003EE136-046F-4155-A620-53EA52C237A5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90C576C-E8A9-4F66-9158-0D7AF50EA054}" type="pres">
      <dgm:prSet presAssocID="{003EE136-046F-4155-A620-53EA52C237A5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4B6BDC5-C69A-4633-BF6F-C242461EDA57}" type="pres">
      <dgm:prSet presAssocID="{E9FB2F14-DFF1-44A0-A1AF-5177B4072BDC}" presName="node" presStyleLbl="node1" presStyleIdx="2" presStyleCnt="4" custScaleX="1931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944F6A-5BBB-4B78-AA25-4D815833DA7D}" type="pres">
      <dgm:prSet presAssocID="{F29B6073-4E42-4563-B80C-9A629210E063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86D90D15-86EC-4886-A3CC-8F840D890A90}" type="pres">
      <dgm:prSet presAssocID="{F29B6073-4E42-4563-B80C-9A629210E063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E7B0BD26-A112-4844-899B-BF03AE503555}" type="pres">
      <dgm:prSet presAssocID="{43958F6C-C8A6-4996-A06B-9D4A1EA81C5C}" presName="node" presStyleLbl="node1" presStyleIdx="3" presStyleCnt="4" custScaleX="1931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B59F2C7-A559-4251-9B50-2E519420688F}" type="presOf" srcId="{DD8E59D3-6014-44B6-8F1C-A34FF2F40354}" destId="{F7ED19DD-5020-456E-B84E-4DB5E1A59355}" srcOrd="0" destOrd="0" presId="urn:microsoft.com/office/officeart/2005/8/layout/process5"/>
    <dgm:cxn modelId="{BC1997D8-F467-4C74-8706-C5865A4B8F24}" srcId="{49B1BB2E-1188-444D-897B-21EC94A96B90}" destId="{DD8E59D3-6014-44B6-8F1C-A34FF2F40354}" srcOrd="1" destOrd="0" parTransId="{48A1B0CF-0E09-47CD-B297-C1C3DFDAAB97}" sibTransId="{003EE136-046F-4155-A620-53EA52C237A5}"/>
    <dgm:cxn modelId="{BC9BFC94-F69F-4E55-9003-D137340EF5A5}" type="presOf" srcId="{2FBDA913-389F-4568-866E-F88FEB0B9DDD}" destId="{CB7D5882-545A-42B5-AE8D-B594032EF989}" srcOrd="0" destOrd="0" presId="urn:microsoft.com/office/officeart/2005/8/layout/process5"/>
    <dgm:cxn modelId="{BCF677D2-7B73-471F-9449-B36B5AD77E83}" type="presOf" srcId="{E9FB2F14-DFF1-44A0-A1AF-5177B4072BDC}" destId="{14B6BDC5-C69A-4633-BF6F-C242461EDA57}" srcOrd="0" destOrd="0" presId="urn:microsoft.com/office/officeart/2005/8/layout/process5"/>
    <dgm:cxn modelId="{FBBB050A-797A-46C4-9849-A3C3F5551B01}" type="presOf" srcId="{E7E1D5CA-62E6-4400-A78D-0FF48E1B46F8}" destId="{59B6D301-BEEA-41C6-A5D8-AE3CF6C8A5A7}" srcOrd="0" destOrd="0" presId="urn:microsoft.com/office/officeart/2005/8/layout/process5"/>
    <dgm:cxn modelId="{F448F765-4FDA-40B7-834A-7B904976835B}" type="presOf" srcId="{003EE136-046F-4155-A620-53EA52C237A5}" destId="{390C576C-E8A9-4F66-9158-0D7AF50EA054}" srcOrd="1" destOrd="0" presId="urn:microsoft.com/office/officeart/2005/8/layout/process5"/>
    <dgm:cxn modelId="{8BAE4E4F-2A09-42CB-BAC8-06CC1BD7BD25}" srcId="{49B1BB2E-1188-444D-897B-21EC94A96B90}" destId="{E9FB2F14-DFF1-44A0-A1AF-5177B4072BDC}" srcOrd="2" destOrd="0" parTransId="{C647405D-55CD-4942-AFCD-2FC5106CD2BA}" sibTransId="{F29B6073-4E42-4563-B80C-9A629210E063}"/>
    <dgm:cxn modelId="{09DD112A-6710-4829-A287-6C9CB95EA1B8}" type="presOf" srcId="{2FBDA913-389F-4568-866E-F88FEB0B9DDD}" destId="{F7D9704E-6F45-4A46-AF5E-8657D5C685CE}" srcOrd="1" destOrd="0" presId="urn:microsoft.com/office/officeart/2005/8/layout/process5"/>
    <dgm:cxn modelId="{BAA2A9C6-6BF5-40EE-9280-D4C7F756BE9B}" type="presOf" srcId="{003EE136-046F-4155-A620-53EA52C237A5}" destId="{CCCA93FC-2C46-43EC-9C31-17DC64001512}" srcOrd="0" destOrd="0" presId="urn:microsoft.com/office/officeart/2005/8/layout/process5"/>
    <dgm:cxn modelId="{7F705091-78E1-46C5-AEDE-337557DBECF8}" type="presOf" srcId="{43958F6C-C8A6-4996-A06B-9D4A1EA81C5C}" destId="{E7B0BD26-A112-4844-899B-BF03AE503555}" srcOrd="0" destOrd="0" presId="urn:microsoft.com/office/officeart/2005/8/layout/process5"/>
    <dgm:cxn modelId="{5640271A-A299-4189-A299-E81557A58169}" type="presOf" srcId="{49B1BB2E-1188-444D-897B-21EC94A96B90}" destId="{FB26AE3E-9D47-4717-BAC2-56B949BC33E7}" srcOrd="0" destOrd="0" presId="urn:microsoft.com/office/officeart/2005/8/layout/process5"/>
    <dgm:cxn modelId="{4E49B011-DFA9-4942-A1DA-42E0000E9897}" type="presOf" srcId="{F29B6073-4E42-4563-B80C-9A629210E063}" destId="{16944F6A-5BBB-4B78-AA25-4D815833DA7D}" srcOrd="0" destOrd="0" presId="urn:microsoft.com/office/officeart/2005/8/layout/process5"/>
    <dgm:cxn modelId="{00E118FF-9E20-4AE0-B401-083544BE257D}" srcId="{49B1BB2E-1188-444D-897B-21EC94A96B90}" destId="{43958F6C-C8A6-4996-A06B-9D4A1EA81C5C}" srcOrd="3" destOrd="0" parTransId="{ADE3D085-46FC-4B81-AF72-424B458AF30D}" sibTransId="{B05367DE-7F82-46A4-8252-C7708CD7078A}"/>
    <dgm:cxn modelId="{27D16FEF-41CC-46B7-BD8D-2469BDB6E1E4}" type="presOf" srcId="{F29B6073-4E42-4563-B80C-9A629210E063}" destId="{86D90D15-86EC-4886-A3CC-8F840D890A90}" srcOrd="1" destOrd="0" presId="urn:microsoft.com/office/officeart/2005/8/layout/process5"/>
    <dgm:cxn modelId="{1442CAF3-9253-4DC4-9F6D-1380148E3986}" srcId="{49B1BB2E-1188-444D-897B-21EC94A96B90}" destId="{E7E1D5CA-62E6-4400-A78D-0FF48E1B46F8}" srcOrd="0" destOrd="0" parTransId="{B2C849FF-27B1-4858-BB0C-15596234113B}" sibTransId="{2FBDA913-389F-4568-866E-F88FEB0B9DDD}"/>
    <dgm:cxn modelId="{E3A92FE8-3142-4F17-8E1A-647646B10163}" type="presParOf" srcId="{FB26AE3E-9D47-4717-BAC2-56B949BC33E7}" destId="{59B6D301-BEEA-41C6-A5D8-AE3CF6C8A5A7}" srcOrd="0" destOrd="0" presId="urn:microsoft.com/office/officeart/2005/8/layout/process5"/>
    <dgm:cxn modelId="{ECA481F2-22BE-49A1-8F6C-CC3167F039AF}" type="presParOf" srcId="{FB26AE3E-9D47-4717-BAC2-56B949BC33E7}" destId="{CB7D5882-545A-42B5-AE8D-B594032EF989}" srcOrd="1" destOrd="0" presId="urn:microsoft.com/office/officeart/2005/8/layout/process5"/>
    <dgm:cxn modelId="{A28E38E3-77D1-47ED-97EC-60C54C26F06B}" type="presParOf" srcId="{CB7D5882-545A-42B5-AE8D-B594032EF989}" destId="{F7D9704E-6F45-4A46-AF5E-8657D5C685CE}" srcOrd="0" destOrd="0" presId="urn:microsoft.com/office/officeart/2005/8/layout/process5"/>
    <dgm:cxn modelId="{4C567B9C-B9DA-4AB2-A600-D327E701E2B8}" type="presParOf" srcId="{FB26AE3E-9D47-4717-BAC2-56B949BC33E7}" destId="{F7ED19DD-5020-456E-B84E-4DB5E1A59355}" srcOrd="2" destOrd="0" presId="urn:microsoft.com/office/officeart/2005/8/layout/process5"/>
    <dgm:cxn modelId="{AEA6CB88-1904-4E90-8407-C466374EBC06}" type="presParOf" srcId="{FB26AE3E-9D47-4717-BAC2-56B949BC33E7}" destId="{CCCA93FC-2C46-43EC-9C31-17DC64001512}" srcOrd="3" destOrd="0" presId="urn:microsoft.com/office/officeart/2005/8/layout/process5"/>
    <dgm:cxn modelId="{78531EB7-9970-466B-82AE-D56DEFF7E972}" type="presParOf" srcId="{CCCA93FC-2C46-43EC-9C31-17DC64001512}" destId="{390C576C-E8A9-4F66-9158-0D7AF50EA054}" srcOrd="0" destOrd="0" presId="urn:microsoft.com/office/officeart/2005/8/layout/process5"/>
    <dgm:cxn modelId="{AE1D664D-6C22-49A3-8F52-DB40282F90A0}" type="presParOf" srcId="{FB26AE3E-9D47-4717-BAC2-56B949BC33E7}" destId="{14B6BDC5-C69A-4633-BF6F-C242461EDA57}" srcOrd="4" destOrd="0" presId="urn:microsoft.com/office/officeart/2005/8/layout/process5"/>
    <dgm:cxn modelId="{FB4833E3-6B0E-4C89-B866-CE032EE247A0}" type="presParOf" srcId="{FB26AE3E-9D47-4717-BAC2-56B949BC33E7}" destId="{16944F6A-5BBB-4B78-AA25-4D815833DA7D}" srcOrd="5" destOrd="0" presId="urn:microsoft.com/office/officeart/2005/8/layout/process5"/>
    <dgm:cxn modelId="{4E80E692-E6A2-437A-9EDA-3C27491873AE}" type="presParOf" srcId="{16944F6A-5BBB-4B78-AA25-4D815833DA7D}" destId="{86D90D15-86EC-4886-A3CC-8F840D890A90}" srcOrd="0" destOrd="0" presId="urn:microsoft.com/office/officeart/2005/8/layout/process5"/>
    <dgm:cxn modelId="{1F560635-DA91-49B0-8205-2AB000349788}" type="presParOf" srcId="{FB26AE3E-9D47-4717-BAC2-56B949BC33E7}" destId="{E7B0BD26-A112-4844-899B-BF03AE503555}" srcOrd="6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팀 기본 규칙의 예</a:t>
            </a:r>
            <a:r>
              <a:rPr lang="en-US" altLang="ko-KR" dirty="0" smtClean="0"/>
              <a:t>…..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팀웍의 중요성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공학입문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설계 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-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 여덟번째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시간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팀 개발 단계 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76" y="1500174"/>
            <a:ext cx="4286280" cy="46434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구성기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(forming)</a:t>
            </a:r>
          </a:p>
          <a:p>
            <a:pPr>
              <a:lnSpc>
                <a:spcPct val="110000"/>
              </a:lnSpc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시련기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(storming)</a:t>
            </a:r>
          </a:p>
          <a:p>
            <a:pPr lvl="1">
              <a:lnSpc>
                <a:spcPct val="110000"/>
              </a:lnSpc>
            </a:pPr>
            <a:r>
              <a:rPr altLang="en-US" sz="1700" smtClean="0">
                <a:effectLst/>
                <a:latin typeface="-윤고딕140" pitchFamily="18" charset="-127"/>
                <a:ea typeface="-윤고딕140" pitchFamily="18" charset="-127"/>
              </a:rPr>
              <a:t>사고방식의 차이를 상호 인정하고 존중함</a:t>
            </a:r>
          </a:p>
          <a:p>
            <a:pPr lvl="1">
              <a:lnSpc>
                <a:spcPct val="110000"/>
              </a:lnSpc>
            </a:pPr>
            <a:r>
              <a:rPr altLang="en-US" sz="1700" smtClean="0">
                <a:effectLst/>
                <a:latin typeface="-윤고딕140" pitchFamily="18" charset="-127"/>
                <a:ea typeface="-윤고딕140" pitchFamily="18" charset="-127"/>
              </a:rPr>
              <a:t>명확한 팀 운영지침 설정 준수</a:t>
            </a:r>
          </a:p>
          <a:p>
            <a:pPr lvl="1">
              <a:lnSpc>
                <a:spcPct val="110000"/>
              </a:lnSpc>
            </a:pPr>
            <a:r>
              <a:rPr altLang="en-US" sz="1700" smtClean="0">
                <a:effectLst/>
                <a:latin typeface="-윤고딕140" pitchFamily="18" charset="-127"/>
                <a:ea typeface="-윤고딕140" pitchFamily="18" charset="-127"/>
              </a:rPr>
              <a:t>자유롭고 다양한 대화와 토의 허용</a:t>
            </a:r>
          </a:p>
          <a:p>
            <a:pPr lvl="1">
              <a:lnSpc>
                <a:spcPct val="110000"/>
              </a:lnSpc>
            </a:pPr>
            <a:r>
              <a:rPr altLang="en-US" sz="1700" smtClean="0">
                <a:effectLst/>
                <a:latin typeface="-윤고딕140" pitchFamily="18" charset="-127"/>
                <a:ea typeface="-윤고딕140" pitchFamily="18" charset="-127"/>
              </a:rPr>
              <a:t>분쟁과 갈등 발생을 줄이기 위한 이성적 언어 사용</a:t>
            </a:r>
          </a:p>
          <a:p>
            <a:pPr lvl="1">
              <a:lnSpc>
                <a:spcPct val="110000"/>
              </a:lnSpc>
            </a:pPr>
            <a:r>
              <a:rPr lang="en-US" altLang="ko-KR" sz="1700" dirty="0" smtClean="0">
                <a:effectLst/>
                <a:latin typeface="-윤고딕140" pitchFamily="18" charset="-127"/>
                <a:ea typeface="-윤고딕140" pitchFamily="18" charset="-127"/>
              </a:rPr>
              <a:t>'Three strike out ' rule</a:t>
            </a:r>
          </a:p>
          <a:p>
            <a:pPr>
              <a:lnSpc>
                <a:spcPct val="110000"/>
              </a:lnSpc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안정기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lang="en-US" altLang="ko-KR" dirty="0" err="1" smtClean="0">
                <a:effectLst/>
                <a:latin typeface="-윤고딕140" pitchFamily="18" charset="-127"/>
                <a:ea typeface="-윤고딕140" pitchFamily="18" charset="-127"/>
              </a:rPr>
              <a:t>norming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)</a:t>
            </a:r>
          </a:p>
          <a:p>
            <a:pPr>
              <a:lnSpc>
                <a:spcPct val="110000"/>
              </a:lnSpc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활동기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(performing)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graphicFrame>
        <p:nvGraphicFramePr>
          <p:cNvPr id="9" name="다이어그램 8"/>
          <p:cNvGraphicFramePr/>
          <p:nvPr/>
        </p:nvGraphicFramePr>
        <p:xfrm>
          <a:off x="1357290" y="1428736"/>
          <a:ext cx="292895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1" smtClean="0">
                <a:effectLst/>
                <a:latin typeface="-윤고딕140" pitchFamily="18" charset="-127"/>
                <a:ea typeface="-윤고딕140" pitchFamily="18" charset="-127"/>
              </a:rPr>
              <a:t>팀 기본 규칙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제일 먼저 팀의 규칙을 정한다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모든 팀 구성원이 동의해야 한다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 구성원들간의 효율적이고 만족스러운 상호관계를 유지하게 한다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팀의 효율성 제고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팀내 갈등과 분쟁을 미연에 방지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 활동 초기에 제일 먼저 제정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팀원 전체의 합의로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제정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전원 서명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)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운영 중에 필요하면 개정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ko-KR" altLang="en-US" sz="18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pic>
        <p:nvPicPr>
          <p:cNvPr id="4099" name="Picture 3" descr="C:\Documents and Settings\eventia\Local Settings\Temporary Internet Files\Content.IE5\P1703PBJ\MPj0426465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9724" y="1857364"/>
            <a:ext cx="3975680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1" smtClean="0">
                <a:effectLst/>
                <a:latin typeface="-윤고딕140" pitchFamily="18" charset="-127"/>
                <a:ea typeface="-윤고딕140" pitchFamily="18" charset="-127"/>
              </a:rPr>
              <a:t>팀 기본 규칙의 예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286280" cy="485778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존중과 친절로 서로를 대한다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팀 결정을 합의에 의해 내리는데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팀의 논의사항을 팀 멤버가 기밀사항으로 요청하지 않는 한 팀 외부와 공유할 수 있다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제시간에 팀 회의에 참석하기로 동의하며 늦을 경우나 참석할 수 없는 경우에는 미리 회의 주재자에게 알리는 것에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우리에게 할당된 과제를 정해진 시간 내에 완수시킬 것에 개별적으로 동의하며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만약 정해진 스케줄 내에 과제를 완성시킬 수 없으면 미리 팀 리더에게 알리는 데에 동의하고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과제 마감일 회의에 참석할 수 없으면 과제 결과를 어떤 방법에 의해서든지 보내는데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</a:t>
            </a:r>
            <a:r>
              <a:rPr altLang="en-US" u="sng" smtClean="0">
                <a:effectLst/>
                <a:latin typeface="-윤고딕140" pitchFamily="18" charset="-127"/>
                <a:ea typeface="-윤고딕140" pitchFamily="18" charset="-127"/>
              </a:rPr>
              <a:t>           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에서 매주</a:t>
            </a:r>
            <a:r>
              <a:rPr altLang="en-US" u="sng" smtClean="0">
                <a:effectLst/>
                <a:latin typeface="-윤고딕140" pitchFamily="18" charset="-127"/>
                <a:ea typeface="-윤고딕140" pitchFamily="18" charset="-127"/>
              </a:rPr>
              <a:t>   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요일</a:t>
            </a:r>
            <a:r>
              <a:rPr altLang="en-US" u="sng" smtClean="0">
                <a:effectLst/>
                <a:latin typeface="-윤고딕140" pitchFamily="18" charset="-127"/>
                <a:ea typeface="-윤고딕140" pitchFamily="18" charset="-127"/>
              </a:rPr>
              <a:t>   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 시에 열리는 팀 회의에 참석하는 것에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우리들 각자는 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E-mail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을 매일 확인하는 것에 동의하고 팀 관련 과제의 중요한 전개사항은 즉시 팀 멤버들에게 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E-mail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을 통해서 알리는 것에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우리는 회의 주재자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서기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진행 관찰자의 임무를 공유하여 돌아가면서 맡는 것에 동의한다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매번 회의의 마지막에 다음 회의의 임원들을 결정한다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altLang="en-US" smtClean="0">
                <a:effectLst/>
                <a:latin typeface="-윤고딕160" pitchFamily="18" charset="-127"/>
                <a:ea typeface="-윤고딕160" pitchFamily="18" charset="-127"/>
              </a:rPr>
              <a:t>팀 생산성 향상과 조화를 위하여 우리는 개인적으로나 조직으로서 다음의  규칙들이 개정되거나 폐지될 때까지 준수하기로 동의한다</a:t>
            </a:r>
            <a:r>
              <a:rPr lang="en-US" altLang="ko-KR" dirty="0" smtClean="0">
                <a:effectLst/>
                <a:latin typeface="-윤고딕160" pitchFamily="18" charset="-127"/>
                <a:ea typeface="-윤고딕160" pitchFamily="18" charset="-127"/>
              </a:rPr>
              <a:t>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5122" name="Picture 2" descr="C:\Documents and Settings\eventia\Local Settings\Temporary Internet Files\Content.IE5\UXJNMCX8\MPj042214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0888" y="3293959"/>
            <a:ext cx="4178797" cy="2778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effectLst>
                <a:reflection blurRad="12700" stA="50000" endPos="50000" dir="5400000" sy="-100000" rotWithShape="0"/>
              </a:effectLst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팀웍의 개요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Autofit/>
          </a:bodyPr>
          <a:lstStyle/>
          <a:p>
            <a:pPr marL="269875" indent="-269875">
              <a:buClr>
                <a:srgbClr val="99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정의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625475" lvl="1" indent="-176213">
              <a:buClr>
                <a:srgbClr val="CC3300"/>
              </a:buClr>
              <a:buFont typeface="Arial" pitchFamily="34" charset="0"/>
              <a:buChar char="•"/>
            </a:pPr>
            <a:r>
              <a:rPr altLang="en-US" sz="1600" smtClean="0">
                <a:effectLst/>
                <a:latin typeface="-윤고딕140" pitchFamily="18" charset="-127"/>
                <a:ea typeface="-윤고딕140" pitchFamily="18" charset="-127"/>
              </a:rPr>
              <a:t>각기 다른 사고력과 능력을 지닌 구성원이 한가지 목표를 달성하기 위하여 수행하는 협력 또는 협동작업</a:t>
            </a:r>
          </a:p>
          <a:p>
            <a:pPr marL="269875" indent="-269875">
              <a:buClr>
                <a:srgbClr val="99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팀원</a:t>
            </a:r>
            <a:endParaRPr altLang="en-US" sz="18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625475" lvl="1" indent="-176213">
              <a:buClr>
                <a:srgbClr val="CC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다양성</a:t>
            </a:r>
            <a:endParaRPr altLang="en-US" sz="18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625475" lvl="1" indent="-176213">
              <a:buClr>
                <a:srgbClr val="CC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다양한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능력 </a:t>
            </a:r>
            <a:r>
              <a:rPr lang="en-US" altLang="en-US" sz="1800" dirty="0" smtClean="0">
                <a:effectLst/>
                <a:latin typeface="-윤고딕140" pitchFamily="18" charset="-127"/>
                <a:ea typeface="-윤고딕140" pitchFamily="18" charset="-127"/>
              </a:rPr>
              <a:t>/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사고력</a:t>
            </a:r>
            <a:endParaRPr altLang="en-US" sz="18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625475" lvl="1" indent="-176213">
              <a:buClr>
                <a:srgbClr val="CC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크라이슬러 의 신입사원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선발</a:t>
            </a:r>
            <a:endParaRPr altLang="en-US" sz="18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1227138" lvl="2">
              <a:buClr>
                <a:srgbClr val="FF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대학별 한명 신입사원 선출</a:t>
            </a:r>
          </a:p>
          <a:p>
            <a:pPr marL="1227138" lvl="2">
              <a:buClr>
                <a:srgbClr val="FF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다양한 능력과 사고력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관점 중시</a:t>
            </a:r>
            <a:endParaRPr lang="ko-KR" altLang="en-US" sz="18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345812" cy="2257427"/>
          </a:xfrm>
        </p:spPr>
        <p:txBody>
          <a:bodyPr>
            <a:normAutofit/>
          </a:bodyPr>
          <a:lstStyle/>
          <a:p>
            <a:pPr marL="269875" indent="-269875">
              <a:lnSpc>
                <a:spcPct val="120000"/>
              </a:lnSpc>
              <a:buClr>
                <a:srgbClr val="993300"/>
              </a:buClr>
              <a:buFont typeface="Arial" pitchFamily="34" charset="0"/>
              <a:buChar char="•"/>
            </a:pPr>
            <a:r>
              <a:rPr lang="en-US" altLang="en-US" sz="1800" dirty="0" smtClean="0">
                <a:effectLst/>
                <a:latin typeface="-윤고딕140" pitchFamily="18" charset="-127"/>
                <a:ea typeface="-윤고딕140" pitchFamily="18" charset="-127"/>
              </a:rPr>
              <a:t>cf.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동시공학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269875" indent="-269875">
              <a:lnSpc>
                <a:spcPct val="120000"/>
              </a:lnSpc>
              <a:buClr>
                <a:srgbClr val="993300"/>
              </a:buClr>
              <a:buNone/>
            </a:pPr>
            <a:r>
              <a:rPr lang="en-US" altLang="ko-KR" sz="1800" dirty="0" smtClean="0">
                <a:latin typeface="-윤고딕140" pitchFamily="18" charset="-127"/>
                <a:ea typeface="-윤고딕140" pitchFamily="18" charset="-127"/>
              </a:rPr>
              <a:t>		(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Concurrent Engineering)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625475" lvl="1" indent="-176213">
              <a:lnSpc>
                <a:spcPct val="120000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제품개발의 모든 단계에 각 분야의 전문가뿐만 아니라 소비자와 원자재 공급자들까지도 팀원으로 동시에 참여하여 문제해결</a:t>
            </a:r>
          </a:p>
          <a:p>
            <a:pPr>
              <a:lnSpc>
                <a:spcPct val="120000"/>
              </a:lnSpc>
            </a:pPr>
            <a:endParaRPr lang="ko-KR" altLang="en-US" sz="18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>
            <a:off x="5478493" y="819136"/>
            <a:ext cx="3379787" cy="609600"/>
          </a:xfrm>
          <a:prstGeom prst="borderCallout2">
            <a:avLst>
              <a:gd name="adj1" fmla="val 18750"/>
              <a:gd name="adj2" fmla="val -2255"/>
              <a:gd name="adj3" fmla="val 18750"/>
              <a:gd name="adj4" fmla="val -5403"/>
              <a:gd name="adj5" fmla="val 125865"/>
              <a:gd name="adj6" fmla="val -11475"/>
            </a:avLst>
          </a:prstGeom>
          <a:solidFill>
            <a:srgbClr val="FFFF99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Char char="•"/>
            </a:pPr>
            <a:r>
              <a:rPr lang="ko-KR" altLang="en-US" sz="1600" dirty="0">
                <a:latin typeface="휴먼엑스포" pitchFamily="18" charset="-127"/>
                <a:ea typeface="휴먼엑스포" pitchFamily="18" charset="-127"/>
              </a:rPr>
              <a:t>제품개발 기간 단축</a:t>
            </a:r>
          </a:p>
          <a:p>
            <a:pPr>
              <a:buFontTx/>
              <a:buChar char="•"/>
            </a:pPr>
            <a:r>
              <a:rPr lang="ko-KR" altLang="en-US" sz="1600" dirty="0">
                <a:latin typeface="휴먼엑스포" pitchFamily="18" charset="-127"/>
                <a:ea typeface="휴먼엑스포" pitchFamily="18" charset="-127"/>
              </a:rPr>
              <a:t>소비자 기호에 맞는 제품 </a:t>
            </a:r>
            <a:r>
              <a:rPr lang="ko-KR" altLang="en-US" sz="1600" dirty="0" smtClean="0">
                <a:latin typeface="휴먼엑스포" pitchFamily="18" charset="-127"/>
                <a:ea typeface="휴먼엑스포" pitchFamily="18" charset="-127"/>
              </a:rPr>
              <a:t>생산</a:t>
            </a:r>
            <a:endParaRPr lang="ko-KR" altLang="en-US" sz="160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1027" name="Picture 3" descr="C:\Documents and Settings\eventia\Local Settings\Temporary Internet Files\Content.IE5\VAV3RKWL\MPj043064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894" y="3838228"/>
            <a:ext cx="3785510" cy="2519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324352" cy="283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7" name="Picture 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714488"/>
            <a:ext cx="4345018" cy="267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다이어그램 7"/>
          <p:cNvGraphicFramePr/>
          <p:nvPr/>
        </p:nvGraphicFramePr>
        <p:xfrm>
          <a:off x="642910" y="1508140"/>
          <a:ext cx="80724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23837 -0.177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26458 0.328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1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ventia\Local Settings\Temporary Internet Files\Content.IE5\YVM4XHM0\MPj043064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84"/>
            <a:ext cx="3872563" cy="500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팀웍의 필요성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600201"/>
            <a:ext cx="4038600" cy="1685923"/>
          </a:xfrm>
        </p:spPr>
        <p:txBody>
          <a:bodyPr>
            <a:normAutofit fontScale="85000" lnSpcReduction="20000"/>
          </a:bodyPr>
          <a:lstStyle/>
          <a:p>
            <a:pPr marL="269875" indent="-269875">
              <a:buClr>
                <a:srgbClr val="993300"/>
              </a:buClr>
              <a:buFont typeface="Arial" pitchFamily="34" charset="0"/>
              <a:buChar char="•"/>
              <a:tabLst>
                <a:tab pos="989013" algn="l"/>
              </a:tabLst>
            </a:pPr>
            <a:r>
              <a:rPr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-윤고딕140" pitchFamily="18" charset="-127"/>
                <a:ea typeface="-윤고딕140" pitchFamily="18" charset="-127"/>
              </a:rPr>
              <a:t>장점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-윤고딕140" pitchFamily="18" charset="-127"/>
                <a:ea typeface="-윤고딕140" pitchFamily="18" charset="-127"/>
              </a:rPr>
              <a:t>1: </a:t>
            </a:r>
            <a:r>
              <a:rPr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-윤고딕140" pitchFamily="18" charset="-127"/>
                <a:ea typeface="-윤고딕140" pitchFamily="18" charset="-127"/>
              </a:rPr>
              <a:t>더 많은 </a:t>
            </a:r>
            <a:r>
              <a:rPr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아이디어창출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21944" cy="4525963"/>
          </a:xfrm>
        </p:spPr>
        <p:txBody>
          <a:bodyPr>
            <a:noAutofit/>
          </a:bodyPr>
          <a:lstStyle/>
          <a:p>
            <a:pPr marL="269875" indent="-269875">
              <a:buClr>
                <a:srgbClr val="993300"/>
              </a:buClr>
              <a:tabLst>
                <a:tab pos="989013" algn="l"/>
              </a:tabLst>
            </a:pPr>
            <a:r>
              <a:rPr altLang="en-US" sz="2400" smtClean="0">
                <a:effectLst/>
                <a:latin typeface="-윤고딕140" pitchFamily="18" charset="-127"/>
                <a:ea typeface="-윤고딕140" pitchFamily="18" charset="-127"/>
              </a:rPr>
              <a:t>장점</a:t>
            </a:r>
            <a:r>
              <a:rPr lang="en-US" altLang="ko-KR" sz="2400" dirty="0" smtClean="0">
                <a:effectLst/>
                <a:latin typeface="-윤고딕140" pitchFamily="18" charset="-127"/>
                <a:ea typeface="-윤고딕140" pitchFamily="18" charset="-127"/>
              </a:rPr>
              <a:t>2: </a:t>
            </a:r>
            <a:r>
              <a:rPr altLang="en-US" sz="2400" smtClean="0">
                <a:effectLst/>
                <a:latin typeface="-윤고딕140" pitchFamily="18" charset="-127"/>
                <a:ea typeface="-윤고딕140" pitchFamily="18" charset="-127"/>
              </a:rPr>
              <a:t>정보 및 경험의 양</a:t>
            </a: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과거 </a:t>
            </a:r>
            <a:r>
              <a:rPr lang="en-US" altLang="en-US" sz="1800" dirty="0" smtClean="0">
                <a:effectLst/>
                <a:latin typeface="-윤고딕140" pitchFamily="18" charset="-127"/>
                <a:ea typeface="-윤고딕140" pitchFamily="18" charset="-127"/>
              </a:rPr>
              <a:t>-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 개인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다빈치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벨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등</a:t>
            </a: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현대 </a:t>
            </a:r>
            <a:r>
              <a:rPr lang="en-US" altLang="en-US" sz="1800" dirty="0" smtClean="0">
                <a:effectLst/>
                <a:latin typeface="-윤고딕140" pitchFamily="18" charset="-127"/>
                <a:ea typeface="-윤고딕140" pitchFamily="18" charset="-127"/>
              </a:rPr>
              <a:t>-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 팀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보잉 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747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기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90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%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의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발명특허 </a:t>
            </a:r>
            <a:r>
              <a:rPr lang="en-US" altLang="en-US" sz="1800" dirty="0" smtClean="0">
                <a:effectLst/>
                <a:latin typeface="-윤고딕140" pitchFamily="18" charset="-127"/>
                <a:ea typeface="-윤고딕140" pitchFamily="18" charset="-127"/>
              </a:rPr>
              <a:t>– 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기존 개선</a:t>
            </a:r>
            <a:endParaRPr altLang="en-US" sz="18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endParaRPr lang="en-US" altLang="en-US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총체적 두뇌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Whole 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Brain)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동질적인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(Homogeneous)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719138" lvl="1" indent="-269875">
              <a:buClr>
                <a:srgbClr val="CC3300"/>
              </a:buClr>
              <a:tabLst>
                <a:tab pos="989013" algn="l"/>
              </a:tabLst>
            </a:pP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이질적인</a:t>
            </a:r>
            <a:r>
              <a:rPr lang="en-US" altLang="ko-KR" sz="1800" dirty="0" smtClean="0">
                <a:effectLst/>
                <a:latin typeface="-윤고딕140" pitchFamily="18" charset="-127"/>
                <a:ea typeface="-윤고딕140" pitchFamily="18" charset="-127"/>
              </a:rPr>
              <a:t>(Heterogeneous)</a:t>
            </a:r>
            <a:r>
              <a:rPr altLang="en-US" sz="1800" smtClean="0">
                <a:effectLst/>
                <a:latin typeface="-윤고딕140" pitchFamily="18" charset="-127"/>
                <a:ea typeface="-윤고딕140" pitchFamily="18" charset="-127"/>
              </a:rPr>
              <a:t>팀</a:t>
            </a:r>
            <a:endParaRPr lang="en-US" altLang="ko-KR" sz="18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endParaRPr lang="ko-KR" altLang="en-US" sz="18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eventia\Local Settings\Temporary Internet Files\Content.IE5\PCP9STQ2\MPj04318540000[1].jpg"/>
          <p:cNvPicPr>
            <a:picLocks noChangeAspect="1" noChangeArrowheads="1"/>
          </p:cNvPicPr>
          <p:nvPr/>
        </p:nvPicPr>
        <p:blipFill>
          <a:blip r:embed="rId2"/>
          <a:srcRect l="25468"/>
          <a:stretch>
            <a:fillRect/>
          </a:stretch>
        </p:blipFill>
        <p:spPr bwMode="auto">
          <a:xfrm>
            <a:off x="613957" y="2388593"/>
            <a:ext cx="3886605" cy="3397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장점 </a:t>
            </a:r>
            <a:r>
              <a:rPr lang="en-US" altLang="ko-KR" dirty="0" smtClean="0">
                <a:effectLst/>
                <a:latin typeface="-윤고딕140" pitchFamily="18" charset="-127"/>
                <a:ea typeface="-윤고딕140" pitchFamily="18" charset="-127"/>
              </a:rPr>
              <a:t>&amp;</a:t>
            </a:r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 단점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Autofit/>
          </a:bodyPr>
          <a:lstStyle/>
          <a:p>
            <a:pPr marL="457200" indent="-457200"/>
            <a:r>
              <a:rPr altLang="en-US" sz="2400" smtClean="0">
                <a:solidFill>
                  <a:srgbClr val="0070C0"/>
                </a:solidFill>
                <a:latin typeface="-윤고딕160" pitchFamily="18" charset="-127"/>
                <a:ea typeface="-윤고딕160" pitchFamily="18" charset="-127"/>
              </a:rPr>
              <a:t>장</a:t>
            </a:r>
            <a:r>
              <a:rPr altLang="en-US" sz="2400" smtClean="0">
                <a:solidFill>
                  <a:srgbClr val="0070C0"/>
                </a:solidFill>
                <a:latin typeface="-윤고딕160" pitchFamily="18" charset="-127"/>
                <a:ea typeface="-윤고딕160" pitchFamily="18" charset="-127"/>
              </a:rPr>
              <a:t>점 </a:t>
            </a:r>
            <a:r>
              <a:rPr lang="en-US" altLang="ko-KR" sz="2400" dirty="0" smtClean="0">
                <a:solidFill>
                  <a:srgbClr val="0070C0"/>
                </a:solidFill>
                <a:latin typeface="-윤고딕160" pitchFamily="18" charset="-127"/>
                <a:ea typeface="-윤고딕160" pitchFamily="18" charset="-127"/>
              </a:rPr>
              <a:t>:</a:t>
            </a:r>
            <a:endParaRPr lang="en-US" altLang="ko-KR" sz="2400" dirty="0" smtClean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  <a:p>
            <a:pPr marL="457200" indent="-457200">
              <a:buFont typeface="+mj-lt"/>
              <a:buAutoNum type="arabicPeriod"/>
            </a:pP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더 </a:t>
            </a: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많은 종류의 </a:t>
            </a: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지식</a:t>
            </a:r>
            <a:endParaRPr altLang="en-US" sz="2400" smtClean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  <a:p>
            <a:pPr marL="457200" indent="-457200">
              <a:buFont typeface="+mj-lt"/>
              <a:buAutoNum type="arabicPeriod"/>
            </a:pP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창의적 </a:t>
            </a:r>
            <a:endParaRPr lang="en-US" altLang="en-US" sz="2400" dirty="0" smtClean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  <a:p>
            <a:pPr marL="457200" indent="-457200">
              <a:buFont typeface="+mj-lt"/>
              <a:buAutoNum type="arabicPeriod"/>
            </a:pP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기회포착과 모험 감행</a:t>
            </a:r>
            <a:endParaRPr lang="en-US" altLang="ko-KR" sz="2400" dirty="0" smtClean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  <a:p>
            <a:pPr marL="457200" indent="-457200">
              <a:buFont typeface="+mj-lt"/>
              <a:buAutoNum type="arabicPeriod"/>
            </a:pP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구성원들의 흔쾌한 승낙</a:t>
            </a:r>
            <a:endParaRPr lang="en-US" altLang="ko-KR" sz="2400" dirty="0" smtClean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  <a:p>
            <a:pPr marL="457200" indent="-457200">
              <a:buFont typeface="+mj-lt"/>
              <a:buAutoNum type="arabicPeriod"/>
            </a:pPr>
            <a:r>
              <a:rPr altLang="en-US" sz="2400" smtClean="0">
                <a:solidFill>
                  <a:srgbClr val="0070C0"/>
                </a:solidFill>
                <a:effectLst/>
                <a:latin typeface="-윤고딕160" pitchFamily="18" charset="-127"/>
                <a:ea typeface="-윤고딕160" pitchFamily="18" charset="-127"/>
              </a:rPr>
              <a:t>상호 학습</a:t>
            </a:r>
            <a:endParaRPr lang="ko-KR" altLang="en-US" sz="2400" dirty="0">
              <a:solidFill>
                <a:srgbClr val="0070C0"/>
              </a:solidFill>
              <a:effectLst/>
              <a:latin typeface="-윤고딕160" pitchFamily="18" charset="-127"/>
              <a:ea typeface="-윤고딕160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286280" cy="4525963"/>
          </a:xfrm>
          <a:ln>
            <a:noFill/>
          </a:ln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단점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막대한 투자</a:t>
            </a:r>
            <a:endParaRPr lang="en-US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비효율적</a:t>
            </a:r>
            <a:endParaRPr lang="en-US" altLang="ko-KR" sz="24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불일치로 인해 내적 갈등 </a:t>
            </a:r>
            <a:endParaRPr lang="en-US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-윤고딕140" pitchFamily="18" charset="-127"/>
                <a:ea typeface="-윤고딕140" pitchFamily="18" charset="-127"/>
              </a:rPr>
              <a:t>그룹 사고</a:t>
            </a:r>
            <a:endParaRPr lang="en-US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750413724_11111111.jpg"/>
          <p:cNvPicPr>
            <a:picLocks noChangeAspect="1"/>
          </p:cNvPicPr>
          <p:nvPr/>
        </p:nvPicPr>
        <p:blipFill>
          <a:blip r:embed="rId2"/>
          <a:srcRect r="11474"/>
          <a:stretch>
            <a:fillRect/>
          </a:stretch>
        </p:blipFill>
        <p:spPr>
          <a:xfrm>
            <a:off x="642910" y="3810028"/>
            <a:ext cx="3789983" cy="290512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창의적인 팀이 가지고 있는 특징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높은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지적 수준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문제 및 관련 분야에 대한 전문성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다양한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경험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다양한 관심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다중 전공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가정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(Assumption)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을 확인하려는 의지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자기 훈련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직업윤리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헌신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인내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집중력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의사소통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능력과 솔직한 토론 능력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자신감과 자부심</a:t>
            </a:r>
            <a:r>
              <a:rPr lang="en-US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동기유발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열정과 에너지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열린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자세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배우고자 하는 열정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아이디어 창출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능력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독창성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임기응변</a:t>
            </a:r>
            <a:endParaRPr altLang="en-US" sz="14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모호함에 대한 인내력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사고의 탄력성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위험 감수의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의지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실패를 두려워 않음</a:t>
            </a:r>
            <a:endParaRPr altLang="en-US" sz="14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판단을 늦출 수 있는 의지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호기심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상상력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창의력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재치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연구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비전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유머</a:t>
            </a:r>
            <a:endParaRPr altLang="en-US" sz="140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미적 관심</a:t>
            </a:r>
            <a:r>
              <a:rPr lang="en-US" altLang="ko-KR" sz="140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정교함에 대한 이해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다양한 접근방식을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고려</a:t>
            </a:r>
            <a:endParaRPr lang="en-US" altLang="en-US" sz="14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명확한 </a:t>
            </a:r>
            <a:r>
              <a:rPr altLang="en-US" sz="1400" smtClean="0">
                <a:effectLst/>
                <a:latin typeface="-윤고딕140" pitchFamily="18" charset="-127"/>
                <a:ea typeface="-윤고딕140" pitchFamily="18" charset="-127"/>
              </a:rPr>
              <a:t>것에 대한 추구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ko-KR" altLang="en-US" sz="14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40" pitchFamily="18" charset="-127"/>
                <a:ea typeface="-윤고딕140" pitchFamily="18" charset="-127"/>
              </a:rPr>
              <a:t>여러 관점에서 본 팀 기술의 발현</a:t>
            </a:r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179094" cy="4525963"/>
          </a:xfrm>
        </p:spPr>
        <p:txBody>
          <a:bodyPr>
            <a:normAutofit/>
          </a:bodyPr>
          <a:lstStyle/>
          <a:p>
            <a:r>
              <a:rPr altLang="en-US" sz="2400" smtClean="0">
                <a:effectLst/>
                <a:latin typeface="-윤고딕140" pitchFamily="18" charset="-127"/>
                <a:ea typeface="-윤고딕140" pitchFamily="18" charset="-127"/>
              </a:rPr>
              <a:t>팀웍을 위한 </a:t>
            </a:r>
            <a:r>
              <a:rPr lang="en-US" altLang="ko-KR" sz="2400" dirty="0" smtClean="0">
                <a:effectLst/>
                <a:latin typeface="-윤고딕140" pitchFamily="18" charset="-127"/>
                <a:ea typeface="-윤고딕140" pitchFamily="18" charset="-127"/>
              </a:rPr>
              <a:t>8</a:t>
            </a:r>
            <a:r>
              <a:rPr altLang="en-US" sz="2400" smtClean="0">
                <a:effectLst/>
                <a:latin typeface="-윤고딕140" pitchFamily="18" charset="-127"/>
                <a:ea typeface="-윤고딕140" pitchFamily="18" charset="-127"/>
              </a:rPr>
              <a:t>가지 팀 기술</a:t>
            </a:r>
            <a:endParaRPr lang="en-US" altLang="ko-KR" sz="24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912114" lvl="1" indent="-457200">
              <a:buFont typeface="+mj-lt"/>
              <a:buAutoNum type="arabicPeriod"/>
            </a:pPr>
            <a:endParaRPr lang="en-US" altLang="en-US" sz="20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적극적 활동성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신뢰성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참여도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능동적 의견 청취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지도력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의사소통</a:t>
            </a:r>
          </a:p>
          <a:p>
            <a:pPr marL="912114" lvl="1" indent="-45720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유용한 </a:t>
            </a:r>
            <a:r>
              <a:rPr lang="en-US" altLang="ko-KR" sz="2000" dirty="0" smtClean="0">
                <a:effectLst/>
                <a:latin typeface="-윤고딕140" pitchFamily="18" charset="-127"/>
                <a:ea typeface="-윤고딕140" pitchFamily="18" charset="-127"/>
              </a:rPr>
              <a:t>feedback</a:t>
            </a:r>
          </a:p>
          <a:p>
            <a:pPr marL="912114" lvl="1" indent="-457200">
              <a:buFont typeface="+mj-lt"/>
              <a:buAutoNum type="arabicPeriod"/>
            </a:pPr>
            <a:r>
              <a:rPr lang="en-US" altLang="ko-KR" sz="2000" dirty="0" smtClean="0">
                <a:effectLst/>
                <a:latin typeface="-윤고딕140" pitchFamily="18" charset="-127"/>
                <a:ea typeface="-윤고딕140" pitchFamily="18" charset="-127"/>
              </a:rPr>
              <a:t>Feedback </a:t>
            </a: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수용과 책임감</a:t>
            </a:r>
          </a:p>
          <a:p>
            <a:endParaRPr lang="ko-KR" altLang="en-US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0">
              <a:buNone/>
            </a:pPr>
            <a:r>
              <a:rPr altLang="en-US" sz="2400" smtClean="0">
                <a:effectLst/>
                <a:latin typeface="-윤고딕140" pitchFamily="18" charset="-127"/>
                <a:ea typeface="-윤고딕140" pitchFamily="18" charset="-127"/>
              </a:rPr>
              <a:t>기술이 어떻게 발휘되고 어떠한 형태로 표출되나</a:t>
            </a:r>
            <a:r>
              <a:rPr lang="en-US" altLang="ko-KR" sz="2400" dirty="0" smtClean="0">
                <a:effectLst/>
                <a:latin typeface="-윤고딕140" pitchFamily="18" charset="-127"/>
                <a:ea typeface="-윤고딕140" pitchFamily="18" charset="-127"/>
              </a:rPr>
              <a:t>?</a:t>
            </a:r>
          </a:p>
          <a:p>
            <a:endParaRPr lang="en-US" altLang="ko-KR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개인적 측면</a:t>
            </a:r>
            <a:endParaRPr lang="en-US" altLang="en-US" sz="20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팀에 대한 측면</a:t>
            </a:r>
            <a:endParaRPr lang="en-US" altLang="en-US" sz="20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생산성에 대한 측면</a:t>
            </a:r>
            <a:endParaRPr lang="en-US" altLang="en-US" sz="200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582930" indent="-514350">
              <a:buFont typeface="+mj-lt"/>
              <a:buAutoNum type="arabicPeriod"/>
            </a:pPr>
            <a:r>
              <a:rPr altLang="en-US" sz="2000" smtClean="0">
                <a:effectLst/>
                <a:latin typeface="-윤고딕140" pitchFamily="18" charset="-127"/>
                <a:ea typeface="-윤고딕140" pitchFamily="18" charset="-127"/>
              </a:rPr>
              <a:t>경영에 대한 측면</a:t>
            </a:r>
            <a:endParaRPr lang="ko-KR" altLang="en-US" sz="200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2035267577.jpg"/>
          <p:cNvPicPr>
            <a:picLocks noChangeAspect="1"/>
          </p:cNvPicPr>
          <p:nvPr/>
        </p:nvPicPr>
        <p:blipFill>
          <a:blip r:embed="rId2">
            <a:lum bright="60000" contrast="-50000"/>
          </a:blip>
          <a:stretch>
            <a:fillRect/>
          </a:stretch>
        </p:blipFill>
        <p:spPr>
          <a:xfrm>
            <a:off x="2671764" y="285728"/>
            <a:ext cx="4829194" cy="619127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</p:pic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r>
              <a:rPr altLang="en-US" smtClean="0">
                <a:solidFill>
                  <a:schemeClr val="tx1">
                    <a:lumMod val="65000"/>
                  </a:schemeClr>
                </a:solidFill>
              </a:rPr>
              <a:t>공학입문설계          </a:t>
            </a:r>
            <a:r>
              <a:rPr lang="en-US" altLang="ko-KR" dirty="0" smtClean="0">
                <a:solidFill>
                  <a:schemeClr val="tx1">
                    <a:lumMod val="65000"/>
                  </a:schemeClr>
                </a:solidFill>
              </a:rPr>
              <a:t>http://electoy.tistory.com</a:t>
            </a:r>
            <a:endParaRPr altLang="en-US" dirty="0">
              <a:solidFill>
                <a:schemeClr val="tx1">
                  <a:lumMod val="65000"/>
                </a:schemeClr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500035" y="214290"/>
          <a:ext cx="8426479" cy="6107394"/>
        </p:xfrm>
        <a:graphic>
          <a:graphicData uri="http://schemas.openxmlformats.org/drawingml/2006/table">
            <a:tbl>
              <a:tblPr/>
              <a:tblGrid>
                <a:gridCol w="1181400"/>
                <a:gridCol w="3671062"/>
                <a:gridCol w="3574017"/>
              </a:tblGrid>
              <a:tr h="337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기술</a:t>
                      </a: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개인적 측면</a:t>
                      </a: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팀에 대한 측면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적극적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활동성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성공에 내가 개인적으로  책임을 지겠다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무슨 대가를 치르든 우리는 하나라는 느낌</a:t>
                      </a:r>
                      <a:endParaRPr kumimoji="1" lang="ko-KR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신뢰성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맡은 것은 끝까지 해낸다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그녀가 그 일을 하겠다고  하면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믿을 수 있다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참여도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토의에 적극적으로 기여하고 리더와 조직의 업무 부담을 나누어 가진다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그녀는 항상 제시간에 회의에 참석하고 또한 공헌한다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능동적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의견청취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먼저 남을 이해하려고 하고 나서 </a:t>
                      </a: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이해받으려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 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 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남의 의견에 주의를 기울이며 중간에 가로막지 않는다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팀의 구성원은  이해 받는다는 느낌을 갖게 되고 다른 관점의 생각을 듣고자 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지도력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나는 다른 구성원들의 독특함과 장점을 인정하며 팀의 이익을 위하여 그것들을 발휘하도록 고무한다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구성원들은 자신들의 가치를 느끼게 되며 팀을  위하여 최선을 다하게 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의사소통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나는 개인적으로나 공개적 발표에서나 명확하고 효과적으로 의사소통을 한다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개인간의 의사소통은 효율적이 되고 잘못 이해하는 것을 피한다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유용한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피드백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구성원들에게 그들의  공헌도에 해가 될 만한 것들을 재치 있게 지적하는 유용한 피드백을 존중하는 마음으로 전달한다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구성원들은 인정받을 만한 행동에 대해 유용한 피드백을 제공한다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피드백 받아들이기와 책임감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나는 다른 구성원의 기분과 관찰사항을 내가 동의하든지 아니든지 간에 받아들이고 존중하며 주의 깊게 고려하여 변화한다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marL="90000" marR="90000" marT="46800" marB="468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구성원들은 피드백을 들을 수 있고 이해할 수  있으며 그들이 배우고  성장할 수 있는 환경에서 그 피드백을 이용한다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750413724_11111111.jpg"/>
          <p:cNvPicPr>
            <a:picLocks noChangeAspect="1"/>
          </p:cNvPicPr>
          <p:nvPr/>
        </p:nvPicPr>
        <p:blipFill>
          <a:blip r:embed="rId2">
            <a:lum bright="60000" contrast="-40000"/>
          </a:blip>
          <a:stretch>
            <a:fillRect/>
          </a:stretch>
        </p:blipFill>
        <p:spPr>
          <a:xfrm>
            <a:off x="1214414" y="428604"/>
            <a:ext cx="7369394" cy="5000660"/>
          </a:xfrm>
          <a:prstGeom prst="rect">
            <a:avLst/>
          </a:prstGeom>
        </p:spPr>
      </p:pic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r>
              <a:rPr altLang="en-US" smtClean="0">
                <a:solidFill>
                  <a:schemeClr val="tx1">
                    <a:lumMod val="65000"/>
                  </a:schemeClr>
                </a:solidFill>
              </a:rPr>
              <a:t>공학입문설계          </a:t>
            </a:r>
            <a:r>
              <a:rPr lang="en-US" altLang="ko-KR" dirty="0" smtClean="0">
                <a:solidFill>
                  <a:schemeClr val="tx1">
                    <a:lumMod val="65000"/>
                  </a:schemeClr>
                </a:solidFill>
              </a:rPr>
              <a:t>http://electoy.tistory.com</a:t>
            </a:r>
            <a:endParaRPr altLang="en-US" dirty="0">
              <a:solidFill>
                <a:schemeClr val="tx1">
                  <a:lumMod val="65000"/>
                </a:schemeClr>
              </a:solidFill>
            </a:endParaRPr>
          </a:p>
        </p:txBody>
      </p:sp>
      <p:graphicFrame>
        <p:nvGraphicFramePr>
          <p:cNvPr id="3" name="Group 4"/>
          <p:cNvGraphicFramePr>
            <a:graphicFrameLocks noGrp="1"/>
          </p:cNvGraphicFramePr>
          <p:nvPr/>
        </p:nvGraphicFramePr>
        <p:xfrm>
          <a:off x="500034" y="214290"/>
          <a:ext cx="8426450" cy="5929355"/>
        </p:xfrm>
        <a:graphic>
          <a:graphicData uri="http://schemas.openxmlformats.org/drawingml/2006/table">
            <a:tbl>
              <a:tblPr/>
              <a:tblGrid>
                <a:gridCol w="1149350"/>
                <a:gridCol w="3740150"/>
                <a:gridCol w="3536950"/>
              </a:tblGrid>
              <a:tr h="37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기술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생산성에 대한 측면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경영에 대한 측면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적극적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활동성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기꺼이 도전을  받아들이고 부딪치려 한다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응집력 있는 팀으로 보인다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신뢰성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맡은 일은 시간 내에 제대로 끝낸다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팀과 개인적 신뢰도가 명백하다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참여도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참여는 생산성을 높이는 시너지 효과를 일으킨다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역동적으로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응답적으로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그리고 생산적으로 보여진다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능동적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의견청취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다양한 관점에 대한  충분한 이해는 더 나은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또한 더 많은 창의적 해결책을 얻게 한다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창의적이고 혁신적이며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시너지 효과를 일으키는 것으로 보여진다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지도력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구성원들은 함께 일하며 각자가 혼자 일할 때보다 훨씬 많은 성취를 이루도록 다양성의 장점을 적용한다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향상을 위한 내부적 제안에 대해 반응하는 것으로 보인다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의사소통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잘못 이해하는 것들을  명확하게 하는데 시간을 낭비하지 않는다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단계적으로 원활하게 활동한다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 발표는 명확성과 효율성의 모델로 비춰진다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유용한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피드백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함께 배우고 성장한다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팀과 구성원 모두가 적응하고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변화하며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성장할 수 있는 능력을 보인다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피드백 받아들이기와 책임감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팀은 내부 문제를 신속하게 또한 생산성 저하를 최소화하며 처리할 수 있는 능력을  갖게 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팀과 구성원들 모두는 맡겨진 책무를 완수하고 변화하는 문제를 신속히 해결하는 것으로 알려진다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한컴바탕" pitchFamily="18" charset="2"/>
                        </a:rPr>
                        <a:t>.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920</Words>
  <PresentationFormat>화면 슬라이드 쇼(4:3)</PresentationFormat>
  <Paragraphs>187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IntroducingPowerPoint2007</vt:lpstr>
      <vt:lpstr>팀웍의 중요성</vt:lpstr>
      <vt:lpstr>팀웍의 개요</vt:lpstr>
      <vt:lpstr>슬라이드 3</vt:lpstr>
      <vt:lpstr>팀웍의 필요성</vt:lpstr>
      <vt:lpstr>장점 &amp; 단점</vt:lpstr>
      <vt:lpstr>창의적인 팀이 가지고 있는 특징</vt:lpstr>
      <vt:lpstr>여러 관점에서 본 팀 기술의 발현</vt:lpstr>
      <vt:lpstr>슬라이드 8</vt:lpstr>
      <vt:lpstr>슬라이드 9</vt:lpstr>
      <vt:lpstr>팀 개발 단계 </vt:lpstr>
      <vt:lpstr>팀 기본 규칙</vt:lpstr>
      <vt:lpstr>팀 기본 규칙의 예</vt:lpstr>
      <vt:lpstr>슬라이드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2008-05-12T23:18:18Z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