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0"/>
  </p:notesMasterIdLst>
  <p:sldIdLst>
    <p:sldId id="261" r:id="rId2"/>
    <p:sldId id="272" r:id="rId3"/>
    <p:sldId id="273" r:id="rId4"/>
    <p:sldId id="274" r:id="rId5"/>
    <p:sldId id="276" r:id="rId6"/>
    <p:sldId id="277" r:id="rId7"/>
    <p:sldId id="278" r:id="rId8"/>
    <p:sldId id="271" r:id="rId9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F1CB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4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/>
              <a:t>의사소통과 발표</a:t>
            </a: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altLang="en-US" smtClean="0"/>
              <a:t>공학입문 설계      아홉번째 시간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eventia\Local Settings\Temporary Internet Files\Content.IE5\RGBULU2X\MPj0385975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5919" y="2857496"/>
            <a:ext cx="2592163" cy="36290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Documents and Settings\eventia\Local Settings\Temporary Internet Files\Content.IE5\RGBULU2X\MPj041177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57166"/>
            <a:ext cx="2280435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z="2800" smtClean="0">
                <a:solidFill>
                  <a:srgbClr val="C00000"/>
                </a:solidFill>
              </a:rPr>
              <a:t>준비활동</a:t>
            </a:r>
            <a:r>
              <a:rPr lang="en-US" altLang="ko-KR" sz="2800" dirty="0" smtClean="0">
                <a:solidFill>
                  <a:srgbClr val="C00000"/>
                </a:solidFill>
              </a:rPr>
              <a:t>1: </a:t>
            </a:r>
            <a:br>
              <a:rPr lang="en-US" altLang="ko-KR" sz="2800" dirty="0" smtClean="0">
                <a:solidFill>
                  <a:srgbClr val="C00000"/>
                </a:solidFill>
              </a:rPr>
            </a:br>
            <a:r>
              <a:rPr altLang="en-US" sz="2800" smtClean="0">
                <a:solidFill>
                  <a:srgbClr val="C00000"/>
                </a:solidFill>
              </a:rPr>
              <a:t>유치원 아이에게  이해하기 어려운 알고리즘 설명하기</a:t>
            </a:r>
            <a:r>
              <a:rPr altLang="en-US" sz="1800" smtClean="0">
                <a:solidFill>
                  <a:srgbClr val="C00000"/>
                </a:solidFill>
              </a:rPr>
              <a:t> </a:t>
            </a:r>
            <a:endParaRPr lang="ko-KR" altLang="en-US" sz="2800" dirty="0">
              <a:solidFill>
                <a:srgbClr val="C00000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7224" cy="45259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</a:pPr>
            <a:r>
              <a:rPr altLang="en-US" smtClean="0"/>
              <a:t>상대방이 이해하기 어려운 알고리즘을 설명할 때 느끼는 어려운 점에 대하여 이야기 하고 이를 해결하기 위한 방안에 대하여 토의해 보자</a:t>
            </a:r>
            <a:r>
              <a:rPr lang="en-US" altLang="ko-KR" dirty="0" smtClean="0"/>
              <a:t>. 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</a:pPr>
            <a:r>
              <a:rPr altLang="en-US" smtClean="0"/>
              <a:t>아울러 의사소통 능력의 중요성과 필요성을 체험하도록 하자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</a:pPr>
            <a:r>
              <a:rPr altLang="en-US" sz="1800" smtClean="0"/>
              <a:t>예</a:t>
            </a:r>
            <a:r>
              <a:rPr lang="en-US" altLang="ko-KR" sz="1800" dirty="0" smtClean="0"/>
              <a:t>) </a:t>
            </a:r>
            <a:r>
              <a:rPr altLang="en-US" sz="1800" smtClean="0"/>
              <a:t>만유인력의 법칙</a:t>
            </a:r>
            <a:r>
              <a:rPr lang="en-US" altLang="ko-KR" sz="1800" dirty="0" smtClean="0"/>
              <a:t>, </a:t>
            </a:r>
            <a:r>
              <a:rPr altLang="en-US" sz="1800" smtClean="0"/>
              <a:t>가속도의 법칙</a:t>
            </a:r>
            <a:r>
              <a:rPr lang="en-US" altLang="ko-KR" sz="1800" dirty="0" smtClean="0"/>
              <a:t>, </a:t>
            </a:r>
            <a:r>
              <a:rPr altLang="en-US" sz="1800" smtClean="0"/>
              <a:t>엘리베이터 작동 알고리즘</a:t>
            </a:r>
            <a:r>
              <a:rPr lang="en-US" altLang="ko-KR" sz="1800" dirty="0" smtClean="0"/>
              <a:t>, </a:t>
            </a:r>
            <a:r>
              <a:rPr altLang="en-US" sz="1800" smtClean="0"/>
              <a:t>등</a:t>
            </a:r>
            <a:r>
              <a:rPr altLang="en-US" sz="140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solidFill>
                  <a:schemeClr val="accent2"/>
                </a:solidFill>
              </a:rPr>
              <a:t>의사소통 장애 요인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7" name="Picture 5" descr="UNI0000043c000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690688"/>
            <a:ext cx="4838700" cy="3838575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84213" y="3141663"/>
            <a:ext cx="2108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</a:pPr>
            <a:r>
              <a:rPr kumimoji="1" lang="ko-KR" altLang="en-US" sz="2000" dirty="0">
                <a:latin typeface="굴림" pitchFamily="50" charset="-127"/>
              </a:rPr>
              <a:t>언어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문화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가치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편견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기억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경험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감정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기대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고정관념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시간압박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대화능력 부족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사고성향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39750" y="2276475"/>
            <a:ext cx="2447925" cy="37449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84213" y="2205038"/>
            <a:ext cx="2160588" cy="792162"/>
          </a:xfrm>
          <a:prstGeom prst="ellipse">
            <a:avLst/>
          </a:prstGeom>
          <a:solidFill>
            <a:srgbClr val="CCFFFF">
              <a:alpha val="9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latin typeface="굴림" pitchFamily="50" charset="-127"/>
              </a:rPr>
              <a:t>내적 요인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588125" y="3716338"/>
            <a:ext cx="23050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130000"/>
              </a:lnSpc>
            </a:pPr>
            <a:r>
              <a:rPr kumimoji="1" lang="ko-KR" altLang="en-US" sz="2000" dirty="0">
                <a:latin typeface="굴림" pitchFamily="50" charset="-127"/>
              </a:rPr>
              <a:t>집중력 저하시키는 환경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소음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전화벨소리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차 소리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다른 사람들의 말소리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천둥소리</a:t>
            </a:r>
            <a:r>
              <a:rPr kumimoji="1" lang="en-US" altLang="ko-KR" sz="2000" dirty="0">
                <a:latin typeface="굴림" pitchFamily="50" charset="-127"/>
              </a:rPr>
              <a:t>, </a:t>
            </a:r>
            <a:r>
              <a:rPr kumimoji="1" lang="ko-KR" altLang="en-US" sz="2000" dirty="0">
                <a:latin typeface="굴림" pitchFamily="50" charset="-127"/>
              </a:rPr>
              <a:t>음악소리 등</a:t>
            </a:r>
          </a:p>
          <a:p>
            <a:pPr eaLnBrk="1" latinLnBrk="1" hangingPunct="1">
              <a:lnSpc>
                <a:spcPct val="110000"/>
              </a:lnSpc>
            </a:pPr>
            <a:endParaRPr kumimoji="1" lang="ko-KR" altLang="en-US" sz="2000" dirty="0">
              <a:latin typeface="굴림" pitchFamily="50" charset="-127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443663" y="3573463"/>
            <a:ext cx="2447925" cy="273526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588125" y="2997200"/>
            <a:ext cx="2160588" cy="792162"/>
          </a:xfrm>
          <a:prstGeom prst="ellipse">
            <a:avLst/>
          </a:prstGeom>
          <a:solidFill>
            <a:srgbClr val="FFCCFF">
              <a:alpha val="9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latin typeface="굴림" pitchFamily="50" charset="-127"/>
              </a:rPr>
              <a:t>환경적 요인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의사소통에서의 메시지 왜곡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203747" y="1326228"/>
          <a:ext cx="6868715" cy="3245780"/>
        </p:xfrm>
        <a:graphic>
          <a:graphicData uri="http://schemas.openxmlformats.org/presentationml/2006/ole">
            <p:oleObj spid="_x0000_s1026" name="그림" r:id="rId3" imgW="7777080" imgH="3674880" progId="StaticMetafile">
              <p:embed/>
            </p:oleObj>
          </a:graphicData>
        </a:graphic>
      </p:graphicFrame>
      <p:sp>
        <p:nvSpPr>
          <p:cNvPr id="7" name="직사각형 6"/>
          <p:cNvSpPr/>
          <p:nvPr/>
        </p:nvSpPr>
        <p:spPr>
          <a:xfrm>
            <a:off x="4786346" y="4786322"/>
            <a:ext cx="428624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FontTx/>
              <a:buAutoNum type="arabicPeriod"/>
            </a:pPr>
            <a:r>
              <a:rPr kumimoji="1" altLang="en-US" smtClean="0">
                <a:latin typeface="굴림" pitchFamily="50" charset="-127"/>
              </a:rPr>
              <a:t>자기의 생각이 잘 정리되어 있어야</a:t>
            </a:r>
            <a:endParaRPr kumimoji="1" lang="en-US" altLang="ko-KR" dirty="0" smtClean="0">
              <a:latin typeface="굴림" pitchFamily="50" charset="-127"/>
            </a:endParaRPr>
          </a:p>
          <a:p>
            <a:pPr marL="457200" indent="-457200">
              <a:lnSpc>
                <a:spcPct val="140000"/>
              </a:lnSpc>
              <a:buFontTx/>
              <a:buAutoNum type="arabicPeriod"/>
            </a:pPr>
            <a:r>
              <a:rPr kumimoji="1" altLang="en-US" smtClean="0">
                <a:latin typeface="굴림" pitchFamily="50" charset="-127"/>
              </a:rPr>
              <a:t>필터</a:t>
            </a:r>
            <a:r>
              <a:rPr kumimoji="1" lang="en-US" altLang="ko-KR" dirty="0" smtClean="0">
                <a:latin typeface="굴림" pitchFamily="50" charset="-127"/>
              </a:rPr>
              <a:t>1, 2</a:t>
            </a:r>
            <a:r>
              <a:rPr kumimoji="1" altLang="en-US" smtClean="0">
                <a:latin typeface="굴림" pitchFamily="50" charset="-127"/>
              </a:rPr>
              <a:t>가 일치해야</a:t>
            </a:r>
            <a:r>
              <a:rPr kumimoji="1" lang="en-US" altLang="ko-KR" dirty="0" smtClean="0">
                <a:latin typeface="굴림" pitchFamily="50" charset="-127"/>
              </a:rPr>
              <a:t>(</a:t>
            </a:r>
            <a:r>
              <a:rPr kumimoji="1" altLang="en-US" smtClean="0">
                <a:latin typeface="굴림" pitchFamily="50" charset="-127"/>
              </a:rPr>
              <a:t>공통이해언어</a:t>
            </a:r>
            <a:r>
              <a:rPr kumimoji="1" lang="en-US" altLang="ko-KR" dirty="0" smtClean="0">
                <a:latin typeface="굴림" pitchFamily="50" charset="-127"/>
              </a:rPr>
              <a:t>)</a:t>
            </a:r>
          </a:p>
          <a:p>
            <a:pPr marL="457200" indent="-457200">
              <a:lnSpc>
                <a:spcPct val="140000"/>
              </a:lnSpc>
              <a:buFontTx/>
              <a:buAutoNum type="arabicPeriod"/>
            </a:pPr>
            <a:r>
              <a:rPr kumimoji="1" altLang="en-US" smtClean="0">
                <a:latin typeface="굴림" pitchFamily="50" charset="-127"/>
              </a:rPr>
              <a:t>노이즈를 제거</a:t>
            </a:r>
            <a:r>
              <a:rPr kumimoji="1" lang="en-US" altLang="ko-KR" dirty="0" smtClean="0">
                <a:latin typeface="굴림" pitchFamily="50" charset="-127"/>
              </a:rPr>
              <a:t>, </a:t>
            </a:r>
            <a:r>
              <a:rPr kumimoji="1" altLang="en-US" smtClean="0">
                <a:latin typeface="굴림" pitchFamily="50" charset="-127"/>
              </a:rPr>
              <a:t>충분한 성량</a:t>
            </a:r>
            <a:endParaRPr kumimoji="1" altLang="en-US" dirty="0">
              <a:latin typeface="굴림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357290" y="5000636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altLang="en-US" smtClean="0"/>
              <a:t>의사전달 잘하는 방법</a:t>
            </a:r>
            <a:endParaRPr lang="ko-KR" altLang="en-US" dirty="0"/>
          </a:p>
        </p:txBody>
      </p:sp>
      <p:sp>
        <p:nvSpPr>
          <p:cNvPr id="9" name="오른쪽 화살표 8"/>
          <p:cNvSpPr/>
          <p:nvPr/>
        </p:nvSpPr>
        <p:spPr>
          <a:xfrm>
            <a:off x="4071934" y="507207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탁월한 발표자가 되는 요령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4286280" cy="504351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사람을 판단하기 전에 그를 알아야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침착하고</a:t>
            </a:r>
            <a:r>
              <a:rPr lang="en-US" dirty="0" smtClean="0"/>
              <a:t>, </a:t>
            </a:r>
            <a:r>
              <a:rPr altLang="en-US" smtClean="0"/>
              <a:t>편안하고</a:t>
            </a:r>
            <a:r>
              <a:rPr lang="en-US" dirty="0" smtClean="0"/>
              <a:t>, </a:t>
            </a:r>
            <a:r>
              <a:rPr altLang="en-US" smtClean="0"/>
              <a:t>개방적이고 친절하며 남에게 관심을 보인다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사람을 존중하고 있는 그대로 받아들인다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함께 시간을 보내고 일대일로 대화한다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이해하려 하고 협조적이어야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서로의 관점을 들어야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긍정적 태도를 가져야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항상 리더</a:t>
            </a:r>
            <a:r>
              <a:rPr lang="en-US" dirty="0" smtClean="0"/>
              <a:t>(</a:t>
            </a:r>
            <a:r>
              <a:rPr altLang="en-US" smtClean="0"/>
              <a:t>또는 조정자</a:t>
            </a:r>
            <a:r>
              <a:rPr lang="en-US" dirty="0" smtClean="0"/>
              <a:t>)</a:t>
            </a:r>
            <a:r>
              <a:rPr altLang="en-US" smtClean="0"/>
              <a:t>가 되려 하지 말아야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자신의 몸동작을 관찰한다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유머 감각을 가져야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공정한 논쟁법을 배워야 한다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altLang="en-US" smtClean="0"/>
              <a:t>대화 중재자를 가진다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16387" name="Picture 3" descr="C:\Documents and Settings\eventia\Local Settings\Temporary Internet Files\Content.IE5\37BAOUIM\MPj0422172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680" y="1406463"/>
            <a:ext cx="4038600" cy="33084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청중이 경청하게 만드는 요소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7224" cy="452596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/>
              <a:t>잘 들리도록 크게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/>
              <a:t>정확한 언어 사용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/>
              <a:t>청취자를 집중할 수 있도록 흥미를 끌 수 있는 단어로 명확하게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/>
              <a:t>청취자의 사고 경향</a:t>
            </a:r>
            <a:r>
              <a:rPr lang="en-US" dirty="0" smtClean="0"/>
              <a:t>, </a:t>
            </a:r>
            <a:r>
              <a:rPr altLang="en-US" smtClean="0"/>
              <a:t>지식수준 및 문화적 경험에 대한 이해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/>
              <a:t>청취자의 반응을 유도</a:t>
            </a:r>
            <a:endParaRPr lang="en-US" altLang="en-US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altLang="en-US" smtClean="0"/>
              <a:t>웃어라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pic>
        <p:nvPicPr>
          <p:cNvPr id="17413" name="Picture 5" descr="C:\Documents and Settings\eventia\Local Settings\Temporary Internet Files\Content.IE5\5PC53KU6\MPj0178782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7764" y="1428736"/>
            <a:ext cx="246888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발표 훈련 </a:t>
            </a:r>
            <a:r>
              <a:rPr lang="en-US" altLang="ko-KR" sz="3200" dirty="0" smtClean="0"/>
              <a:t>: 30</a:t>
            </a:r>
            <a:r>
              <a:rPr altLang="en-US" sz="3200" smtClean="0"/>
              <a:t>초 메시지 준비요령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5259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400" dirty="0" smtClean="0"/>
              <a:t>“</a:t>
            </a:r>
            <a:r>
              <a:rPr altLang="en-US" sz="1400" smtClean="0"/>
              <a:t>초보자는</a:t>
            </a:r>
            <a:r>
              <a:rPr lang="en-US" sz="1400" dirty="0" smtClean="0"/>
              <a:t> 30</a:t>
            </a:r>
            <a:r>
              <a:rPr altLang="en-US" sz="1400" smtClean="0"/>
              <a:t>초 메시지를 위해서 보통</a:t>
            </a:r>
            <a:r>
              <a:rPr lang="en-US" sz="1400" dirty="0" smtClean="0"/>
              <a:t> 1</a:t>
            </a:r>
            <a:r>
              <a:rPr altLang="en-US" sz="1400" smtClean="0"/>
              <a:t>시간이상 준비하여야 한다</a:t>
            </a:r>
            <a:r>
              <a:rPr lang="en-US" sz="1400" dirty="0" smtClean="0"/>
              <a:t>”</a:t>
            </a:r>
            <a:endParaRPr altLang="en-US" sz="1400" smtClean="0"/>
          </a:p>
          <a:p>
            <a:pPr marL="457200" lvl="0" indent="-457200">
              <a:buFont typeface="+mj-lt"/>
              <a:buAutoNum type="arabicPeriod"/>
            </a:pPr>
            <a:r>
              <a:rPr altLang="en-US" sz="1400" smtClean="0"/>
              <a:t>준비</a:t>
            </a:r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발표 할 메시지를 준비할 때 목적</a:t>
            </a:r>
            <a:r>
              <a:rPr lang="en-US" sz="1400" dirty="0" smtClean="0"/>
              <a:t>, </a:t>
            </a:r>
            <a:r>
              <a:rPr altLang="en-US" sz="1400" smtClean="0"/>
              <a:t>청중</a:t>
            </a:r>
            <a:r>
              <a:rPr lang="en-US" sz="1400" dirty="0" smtClean="0"/>
              <a:t>, </a:t>
            </a:r>
            <a:r>
              <a:rPr altLang="en-US" sz="1400" smtClean="0"/>
              <a:t>접근방법을 결정하여야 한다</a:t>
            </a:r>
          </a:p>
          <a:p>
            <a:pPr marL="457200" lvl="0" indent="-457200">
              <a:buFont typeface="+mj-lt"/>
              <a:buAutoNum type="arabicPeriod"/>
            </a:pPr>
            <a:r>
              <a:rPr altLang="en-US" sz="1400" smtClean="0"/>
              <a:t>메시지</a:t>
            </a:r>
            <a:endParaRPr lang="en-US" altLang="en-US" sz="1400" dirty="0" smtClean="0"/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갈고리</a:t>
            </a:r>
            <a:r>
              <a:rPr lang="en-US" sz="1400" dirty="0" smtClean="0"/>
              <a:t>: </a:t>
            </a:r>
            <a:r>
              <a:rPr altLang="en-US" sz="1400" smtClean="0"/>
              <a:t>관심 끌기</a:t>
            </a:r>
            <a:r>
              <a:rPr lang="en-US" sz="1400" dirty="0" smtClean="0"/>
              <a:t>, </a:t>
            </a:r>
            <a:r>
              <a:rPr altLang="en-US" sz="1400" smtClean="0"/>
              <a:t>유머나 시각교재 사용</a:t>
            </a:r>
            <a:endParaRPr lang="en-US" altLang="en-US" sz="1400" dirty="0" smtClean="0"/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주제</a:t>
            </a:r>
            <a:r>
              <a:rPr lang="en-US" sz="1400" dirty="0" smtClean="0"/>
              <a:t>: </a:t>
            </a:r>
            <a:r>
              <a:rPr altLang="en-US" sz="1400" smtClean="0"/>
              <a:t>메시지의 목적</a:t>
            </a:r>
            <a:r>
              <a:rPr lang="en-US" sz="1400" dirty="0" smtClean="0"/>
              <a:t>, </a:t>
            </a:r>
            <a:r>
              <a:rPr altLang="en-US" sz="1400" smtClean="0"/>
              <a:t>누가</a:t>
            </a:r>
            <a:r>
              <a:rPr lang="en-US" sz="1400" dirty="0" smtClean="0"/>
              <a:t>, </a:t>
            </a:r>
            <a:r>
              <a:rPr altLang="en-US" sz="1400" smtClean="0"/>
              <a:t>무엇을</a:t>
            </a:r>
            <a:r>
              <a:rPr lang="en-US" sz="1400" dirty="0" smtClean="0"/>
              <a:t>, </a:t>
            </a:r>
            <a:r>
              <a:rPr altLang="en-US" sz="1400" smtClean="0"/>
              <a:t>어디서</a:t>
            </a:r>
            <a:r>
              <a:rPr lang="en-US" sz="1400" dirty="0" smtClean="0"/>
              <a:t>, </a:t>
            </a:r>
            <a:r>
              <a:rPr altLang="en-US" sz="1400" smtClean="0"/>
              <a:t>언제</a:t>
            </a:r>
            <a:r>
              <a:rPr lang="en-US" sz="1400" dirty="0" smtClean="0"/>
              <a:t>, </a:t>
            </a:r>
            <a:r>
              <a:rPr altLang="en-US" sz="1400" smtClean="0"/>
              <a:t>왜</a:t>
            </a:r>
            <a:r>
              <a:rPr lang="en-US" sz="1400" dirty="0" smtClean="0"/>
              <a:t>, </a:t>
            </a:r>
            <a:r>
              <a:rPr altLang="en-US" sz="1400" smtClean="0"/>
              <a:t>어떻게</a:t>
            </a:r>
            <a:endParaRPr lang="en-US" altLang="en-US" sz="1400" dirty="0" smtClean="0"/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마무리</a:t>
            </a:r>
            <a:r>
              <a:rPr lang="en-US" sz="1400" dirty="0" smtClean="0"/>
              <a:t>: </a:t>
            </a:r>
            <a:r>
              <a:rPr altLang="en-US" sz="1400" smtClean="0"/>
              <a:t>당신이 원하는 것을 강력하게 또는 은근하게 요구</a:t>
            </a:r>
          </a:p>
          <a:p>
            <a:pPr marL="457200" lvl="0" indent="-457200">
              <a:buFont typeface="+mj-lt"/>
              <a:buAutoNum type="arabicPeriod"/>
            </a:pPr>
            <a:r>
              <a:rPr altLang="en-US" sz="1400" smtClean="0"/>
              <a:t>발표</a:t>
            </a:r>
            <a:endParaRPr lang="en-US" altLang="en-US" sz="1400" dirty="0" smtClean="0"/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태도와 외모</a:t>
            </a:r>
            <a:r>
              <a:rPr lang="en-US" sz="1400" dirty="0" smtClean="0"/>
              <a:t>: </a:t>
            </a:r>
            <a:r>
              <a:rPr altLang="en-US" sz="1400" smtClean="0"/>
              <a:t>잘 어울리게</a:t>
            </a:r>
            <a:r>
              <a:rPr lang="en-US" sz="1400" dirty="0" smtClean="0"/>
              <a:t>, </a:t>
            </a:r>
            <a:r>
              <a:rPr altLang="en-US" sz="1400" smtClean="0"/>
              <a:t>얼굴표정</a:t>
            </a:r>
            <a:r>
              <a:rPr lang="en-US" sz="1400" dirty="0" smtClean="0"/>
              <a:t>, </a:t>
            </a:r>
            <a:r>
              <a:rPr altLang="en-US" sz="1400" smtClean="0"/>
              <a:t>시선</a:t>
            </a:r>
            <a:r>
              <a:rPr lang="en-US" sz="1400" dirty="0" smtClean="0"/>
              <a:t>, </a:t>
            </a:r>
            <a:r>
              <a:rPr altLang="en-US" sz="1400" smtClean="0"/>
              <a:t>자세</a:t>
            </a:r>
            <a:r>
              <a:rPr lang="en-US" sz="1400" dirty="0" smtClean="0"/>
              <a:t>, </a:t>
            </a:r>
            <a:r>
              <a:rPr altLang="en-US" sz="1400" smtClean="0"/>
              <a:t>몸짓</a:t>
            </a:r>
            <a:r>
              <a:rPr lang="en-US" sz="1400" dirty="0" smtClean="0"/>
              <a:t>, </a:t>
            </a:r>
            <a:r>
              <a:rPr altLang="en-US" sz="1400" smtClean="0"/>
              <a:t>억양</a:t>
            </a:r>
            <a:r>
              <a:rPr lang="en-US" sz="1400" dirty="0" smtClean="0"/>
              <a:t>, </a:t>
            </a:r>
            <a:r>
              <a:rPr altLang="en-US" sz="1400" smtClean="0"/>
              <a:t>외모</a:t>
            </a:r>
            <a:r>
              <a:rPr lang="en-US" sz="1400" dirty="0" smtClean="0"/>
              <a:t>, </a:t>
            </a:r>
            <a:r>
              <a:rPr altLang="en-US" sz="1400" smtClean="0"/>
              <a:t>옷 등</a:t>
            </a:r>
            <a:endParaRPr lang="en-US" altLang="en-US" sz="1400" dirty="0" smtClean="0"/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몸동작</a:t>
            </a:r>
            <a:r>
              <a:rPr lang="en-US" sz="1400" dirty="0" smtClean="0"/>
              <a:t>: </a:t>
            </a:r>
            <a:r>
              <a:rPr altLang="en-US" sz="1400" smtClean="0"/>
              <a:t>친근한 행동</a:t>
            </a:r>
            <a:r>
              <a:rPr lang="en-US" sz="1400" dirty="0" smtClean="0"/>
              <a:t>, </a:t>
            </a:r>
            <a:r>
              <a:rPr altLang="en-US" sz="1400" smtClean="0"/>
              <a:t>미소</a:t>
            </a:r>
            <a:r>
              <a:rPr lang="en-US" sz="1400" dirty="0" smtClean="0"/>
              <a:t>, </a:t>
            </a:r>
            <a:r>
              <a:rPr altLang="en-US" sz="1400" smtClean="0"/>
              <a:t>배우처럼</a:t>
            </a:r>
            <a:r>
              <a:rPr lang="en-US" sz="1400" dirty="0" smtClean="0"/>
              <a:t>, </a:t>
            </a:r>
            <a:r>
              <a:rPr altLang="en-US" sz="1400" smtClean="0"/>
              <a:t>대본 읽듯이 하지 말 것</a:t>
            </a:r>
            <a:endParaRPr lang="en-US" altLang="en-US" sz="1400" dirty="0" smtClean="0"/>
          </a:p>
          <a:p>
            <a:pPr marL="720000" lvl="1" indent="-360000">
              <a:buFont typeface="Wingdings" pitchFamily="2" charset="2"/>
              <a:buChar char="§"/>
            </a:pPr>
            <a:r>
              <a:rPr altLang="en-US" sz="1400" smtClean="0"/>
              <a:t>말하는 방식</a:t>
            </a:r>
            <a:r>
              <a:rPr lang="en-US" sz="1400" dirty="0" smtClean="0"/>
              <a:t>: </a:t>
            </a:r>
            <a:r>
              <a:rPr altLang="en-US" sz="1400" smtClean="0"/>
              <a:t>말할 때 표정과 목소리에 감정을 나타내기</a:t>
            </a:r>
            <a:r>
              <a:rPr lang="en-US" sz="1400" dirty="0" smtClean="0"/>
              <a:t>, </a:t>
            </a:r>
            <a:r>
              <a:rPr altLang="en-US" sz="1400" smtClean="0"/>
              <a:t>목소리에 억양</a:t>
            </a:r>
          </a:p>
          <a:p>
            <a:endParaRPr lang="ko-KR" altLang="en-US" sz="1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18436" name="Picture 4" descr="C:\Documents and Settings\eventia\Local Settings\Temporary Internet Files\Content.IE5\UXJNMCX8\MPj042764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71612"/>
            <a:ext cx="40386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370</Words>
  <PresentationFormat>화면 슬라이드 쇼(4:3)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IntroducingPowerPoint2007</vt:lpstr>
      <vt:lpstr>그림</vt:lpstr>
      <vt:lpstr>의사소통과 발표</vt:lpstr>
      <vt:lpstr>준비활동1:  유치원 아이에게  이해하기 어려운 알고리즘 설명하기 </vt:lpstr>
      <vt:lpstr>의사소통 장애 요인</vt:lpstr>
      <vt:lpstr>의사소통에서의 메시지 왜곡</vt:lpstr>
      <vt:lpstr>탁월한 발표자가 되는 요령</vt:lpstr>
      <vt:lpstr>청중이 경청하게 만드는 요소</vt:lpstr>
      <vt:lpstr>발표 훈련 : 30초 메시지 준비요령</vt:lpstr>
      <vt:lpstr>슬라이드 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2008-03-18T12:37:02Z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