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7" r:id="rId4"/>
    <p:sldId id="274" r:id="rId5"/>
    <p:sldId id="275" r:id="rId6"/>
    <p:sldId id="260" r:id="rId7"/>
    <p:sldId id="276" r:id="rId8"/>
    <p:sldId id="278" r:id="rId9"/>
    <p:sldId id="280" r:id="rId10"/>
    <p:sldId id="281" r:id="rId11"/>
    <p:sldId id="282" r:id="rId12"/>
    <p:sldId id="283" r:id="rId13"/>
    <p:sldId id="284" r:id="rId14"/>
    <p:sldId id="286" r:id="rId15"/>
    <p:sldId id="287" r:id="rId16"/>
    <p:sldId id="288" r:id="rId17"/>
    <p:sldId id="289" r:id="rId18"/>
    <p:sldId id="290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328" autoAdjust="0"/>
  </p:normalViewPr>
  <p:slideViewPr>
    <p:cSldViewPr>
      <p:cViewPr>
        <p:scale>
          <a:sx n="90" d="100"/>
          <a:sy n="90" d="100"/>
        </p:scale>
        <p:origin x="-59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89C70-ED8B-4AA9-8EDB-8C687347BD50}" type="datetimeFigureOut">
              <a:rPr lang="ko-KR" altLang="en-US" smtClean="0"/>
              <a:pPr/>
              <a:t>2008-07-24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70C91-1B6C-4B27-86CA-7EB2E62EFC8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70C91-1B6C-4B27-86CA-7EB2E62EFC8A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컴퓨터 구조에서 </a:t>
            </a:r>
            <a:r>
              <a:rPr lang="en-US" altLang="ko-KR" dirty="0" smtClean="0"/>
              <a:t>Fetch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Decode,</a:t>
            </a:r>
            <a:r>
              <a:rPr lang="en-US" altLang="ko-KR" baseline="0" dirty="0" smtClean="0"/>
              <a:t> Execute</a:t>
            </a:r>
            <a:r>
              <a:rPr lang="ko-KR" altLang="en-US" baseline="0" dirty="0" smtClean="0"/>
              <a:t>가 순차적으로 일어나지 않습니다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즉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동시에 일어나게 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즉 새로운 명령어를 </a:t>
            </a:r>
            <a:r>
              <a:rPr lang="en-US" altLang="ko-KR" baseline="0" dirty="0" smtClean="0"/>
              <a:t>Fetch</a:t>
            </a:r>
            <a:r>
              <a:rPr lang="ko-KR" altLang="en-US" baseline="0" dirty="0" smtClean="0"/>
              <a:t>하게 되면 그 명령어가 해석되고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실행되는 것이 아니라</a:t>
            </a:r>
            <a:endParaRPr lang="en-US" altLang="ko-KR" baseline="0" dirty="0" smtClean="0"/>
          </a:p>
          <a:p>
            <a:r>
              <a:rPr lang="ko-KR" altLang="en-US" dirty="0" smtClean="0"/>
              <a:t>새로운 명령어를 </a:t>
            </a:r>
            <a:r>
              <a:rPr lang="en-US" altLang="ko-KR" dirty="0" smtClean="0"/>
              <a:t>Fetch</a:t>
            </a:r>
            <a:r>
              <a:rPr lang="ko-KR" altLang="en-US" dirty="0" smtClean="0"/>
              <a:t>하면 그전에 </a:t>
            </a:r>
            <a:r>
              <a:rPr lang="en-US" altLang="ko-KR" dirty="0" smtClean="0"/>
              <a:t>Fetch</a:t>
            </a:r>
            <a:r>
              <a:rPr lang="ko-KR" altLang="en-US" dirty="0" smtClean="0"/>
              <a:t>했던 명령어를 </a:t>
            </a:r>
            <a:r>
              <a:rPr lang="en-US" altLang="ko-KR" dirty="0" smtClean="0"/>
              <a:t>Decode</a:t>
            </a:r>
            <a:r>
              <a:rPr lang="ko-KR" altLang="en-US" dirty="0" smtClean="0"/>
              <a:t>하고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70C91-1B6C-4B27-86CA-7EB2E62EFC8A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2008-07-24</a:t>
            </a:fld>
            <a:endParaRPr lang="ko-KR" altLang="en-US" dirty="0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2008-07-24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2008-07-24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2008-07-24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2008-07-24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2008-07-24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2008-07-24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2008-07-24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2008-07-24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2008-07-24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한쪽 모서리는 잘리고 다른 쪽 모서리는 둥근 사각형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직각 삼각형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2008-07-24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dirty="0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10" name="자유형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자유형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2008-07-24</a:t>
            </a:fld>
            <a:endParaRPr lang="ko-KR" altLang="en-US" dirty="0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자유형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1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1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1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1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hex-rays.com/idapro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rceinsight.com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project.com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orum.falinux.com/zbxe/" TargetMode="Externa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odeproject.com/KB/cs/usecdlllibinc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00034" y="2214554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Windows </a:t>
            </a:r>
            <a:r>
              <a:rPr lang="ko-KR" altLang="en-US" dirty="0" smtClean="0"/>
              <a:t>환경에서 동작하는 </a:t>
            </a:r>
            <a:r>
              <a:rPr lang="en-US" altLang="ko-KR" dirty="0" smtClean="0"/>
              <a:t>Arm Emulator(Simulator)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0034" y="4071490"/>
            <a:ext cx="7854696" cy="1752600"/>
          </a:xfrm>
        </p:spPr>
        <p:txBody>
          <a:bodyPr/>
          <a:lstStyle/>
          <a:p>
            <a:endParaRPr lang="en-US" altLang="ko-KR" dirty="0" smtClean="0"/>
          </a:p>
          <a:p>
            <a:r>
              <a:rPr lang="ko-KR" altLang="en-US" dirty="0" smtClean="0"/>
              <a:t>발표자</a:t>
            </a:r>
            <a:r>
              <a:rPr lang="en-US" altLang="ko-KR" dirty="0" smtClean="0"/>
              <a:t>:</a:t>
            </a:r>
            <a:r>
              <a:rPr lang="ko-KR" altLang="en-US" dirty="0" smtClean="0"/>
              <a:t> 이원재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dirty="0" smtClean="0"/>
              <a:t>주</a:t>
            </a:r>
            <a:r>
              <a:rPr lang="ko-KR" altLang="en-US" dirty="0" smtClean="0"/>
              <a:t>요 </a:t>
            </a:r>
            <a:r>
              <a:rPr lang="ko-KR" altLang="en-US" dirty="0" smtClean="0"/>
              <a:t>함수 코드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4400" dirty="0" smtClean="0"/>
              <a:t>C#</a:t>
            </a:r>
            <a:r>
              <a:rPr lang="ko-KR" altLang="en-US" sz="4400" dirty="0" smtClean="0"/>
              <a:t>에서 </a:t>
            </a:r>
            <a:r>
              <a:rPr lang="en-US" altLang="ko-KR" sz="4400" dirty="0" smtClean="0"/>
              <a:t>C</a:t>
            </a:r>
            <a:r>
              <a:rPr lang="ko-KR" altLang="en-US" sz="4400" dirty="0" smtClean="0"/>
              <a:t>로 작성된 </a:t>
            </a:r>
            <a:r>
              <a:rPr lang="en-US" altLang="ko-KR" sz="4400" dirty="0" smtClean="0"/>
              <a:t>DLL </a:t>
            </a:r>
            <a:r>
              <a:rPr lang="ko-KR" altLang="en-US" sz="4400" dirty="0" smtClean="0"/>
              <a:t>호출</a:t>
            </a:r>
            <a:r>
              <a:rPr lang="en-US" altLang="ko-KR" sz="4400" dirty="0" smtClean="0"/>
              <a:t>-2</a:t>
            </a:r>
            <a:endParaRPr lang="ko-KR" altLang="en-US" sz="4400" dirty="0"/>
          </a:p>
        </p:txBody>
      </p:sp>
      <p:sp>
        <p:nvSpPr>
          <p:cNvPr id="4" name="직사각형 3"/>
          <p:cNvSpPr/>
          <p:nvPr/>
        </p:nvSpPr>
        <p:spPr>
          <a:xfrm>
            <a:off x="142844" y="6357958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참고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: http://classname.tistory.com/18?srchid=BR1http%3A%2F%2Fclassname.tistory.com%2F18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42844" y="2285992"/>
            <a:ext cx="8858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● </a:t>
            </a:r>
            <a:r>
              <a:rPr lang="en-US" dirty="0" smtClean="0">
                <a:latin typeface="맑은 고딕" pitchFamily="50" charset="-127"/>
                <a:ea typeface="맑은 고딕" pitchFamily="50" charset="-127"/>
              </a:rPr>
              <a:t>PInvoke</a:t>
            </a:r>
            <a:r>
              <a:rPr lang="en-US" dirty="0" smtClean="0">
                <a:latin typeface="맑은 고딕" pitchFamily="50" charset="-127"/>
                <a:ea typeface="맑은 고딕" pitchFamily="50" charset="-127"/>
              </a:rPr>
              <a:t>( Platform Invocation Service</a:t>
            </a:r>
            <a:r>
              <a:rPr lang="en-US" dirty="0" smtClean="0">
                <a:latin typeface="맑은 고딕" pitchFamily="50" charset="-127"/>
                <a:ea typeface="맑은 고딕" pitchFamily="50" charset="-127"/>
              </a:rPr>
              <a:t>) –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관리코드에서 비관리 코드를 호출하는 것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14620"/>
            <a:ext cx="58616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직선 연결선 12"/>
          <p:cNvCxnSpPr/>
          <p:nvPr/>
        </p:nvCxnSpPr>
        <p:spPr>
          <a:xfrm>
            <a:off x="714348" y="3500438"/>
            <a:ext cx="3714776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714348" y="4214818"/>
            <a:ext cx="3286148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786190"/>
            <a:ext cx="399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타원 19"/>
          <p:cNvSpPr/>
          <p:nvPr/>
        </p:nvSpPr>
        <p:spPr>
          <a:xfrm>
            <a:off x="1857356" y="4000504"/>
            <a:ext cx="285752" cy="285752"/>
          </a:xfrm>
          <a:prstGeom prst="ellipse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4286248" y="3643314"/>
            <a:ext cx="428628" cy="428628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2928926" y="3929066"/>
            <a:ext cx="428628" cy="357190"/>
          </a:xfrm>
          <a:prstGeom prst="ellipse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5429256" y="3643314"/>
            <a:ext cx="571504" cy="500066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6858016" y="3643314"/>
            <a:ext cx="571504" cy="500066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428992" y="3929066"/>
            <a:ext cx="428628" cy="357190"/>
          </a:xfrm>
          <a:prstGeom prst="ellipse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4214810" y="4714884"/>
            <a:ext cx="1571636" cy="714380"/>
          </a:xfrm>
          <a:prstGeom prst="roundRect">
            <a:avLst/>
          </a:prstGeom>
          <a:solidFill>
            <a:srgbClr val="92D05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Why?</a:t>
            </a:r>
            <a:endParaRPr lang="ko-KR" altLang="en-US" dirty="0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2571736" y="2786058"/>
            <a:ext cx="857256" cy="285752"/>
          </a:xfrm>
          <a:prstGeom prst="roundRect">
            <a:avLst/>
          </a:prstGeom>
          <a:solidFill>
            <a:srgbClr val="92D05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C#</a:t>
            </a:r>
            <a:endParaRPr lang="ko-KR" altLang="en-US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7500958" y="3429000"/>
            <a:ext cx="1428760" cy="285752"/>
          </a:xfrm>
          <a:prstGeom prst="roundRect">
            <a:avLst/>
          </a:prstGeom>
          <a:solidFill>
            <a:srgbClr val="92D05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Win32 API</a:t>
            </a:r>
            <a:endParaRPr lang="ko-KR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071678"/>
            <a:ext cx="57150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dirty="0" smtClean="0"/>
              <a:t>주</a:t>
            </a:r>
            <a:r>
              <a:rPr lang="ko-KR" altLang="en-US" dirty="0" smtClean="0"/>
              <a:t>요 </a:t>
            </a:r>
            <a:r>
              <a:rPr lang="ko-KR" altLang="en-US" dirty="0" smtClean="0"/>
              <a:t>함수 코드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4400" dirty="0" smtClean="0"/>
              <a:t>C#</a:t>
            </a:r>
            <a:r>
              <a:rPr lang="ko-KR" altLang="en-US" sz="4400" dirty="0" smtClean="0"/>
              <a:t>에서 </a:t>
            </a:r>
            <a:r>
              <a:rPr lang="en-US" altLang="ko-KR" sz="4400" dirty="0" smtClean="0"/>
              <a:t>C</a:t>
            </a:r>
            <a:r>
              <a:rPr lang="ko-KR" altLang="en-US" sz="4400" dirty="0" smtClean="0"/>
              <a:t>로 작성된 </a:t>
            </a:r>
            <a:r>
              <a:rPr lang="en-US" altLang="ko-KR" sz="4400" dirty="0" smtClean="0"/>
              <a:t>DLL </a:t>
            </a:r>
            <a:r>
              <a:rPr lang="ko-KR" altLang="en-US" sz="4400" dirty="0" smtClean="0"/>
              <a:t>호출</a:t>
            </a:r>
            <a:r>
              <a:rPr lang="en-US" altLang="ko-KR" sz="4400" dirty="0" smtClean="0"/>
              <a:t>-3</a:t>
            </a:r>
            <a:endParaRPr lang="ko-KR" alt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1" y="2357430"/>
            <a:ext cx="680361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500438"/>
            <a:ext cx="6786610" cy="7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직사각형 22"/>
          <p:cNvSpPr/>
          <p:nvPr/>
        </p:nvSpPr>
        <p:spPr>
          <a:xfrm>
            <a:off x="142844" y="6357958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참고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: http://classname.tistory.com/18?srchid=BR1http%3A%2F%2Fclassname.tistory.com%2F18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714884"/>
            <a:ext cx="6786610" cy="72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dirty="0" smtClean="0"/>
              <a:t>주</a:t>
            </a:r>
            <a:r>
              <a:rPr lang="ko-KR" altLang="en-US" dirty="0" smtClean="0"/>
              <a:t>요 </a:t>
            </a:r>
            <a:r>
              <a:rPr lang="ko-KR" altLang="en-US" dirty="0" smtClean="0"/>
              <a:t>함수 코드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4400" dirty="0" smtClean="0"/>
              <a:t>C or C++</a:t>
            </a:r>
            <a:r>
              <a:rPr lang="ko-KR" altLang="en-US" sz="4400" dirty="0" smtClean="0"/>
              <a:t>를 이용한 </a:t>
            </a:r>
            <a:r>
              <a:rPr lang="en-US" altLang="ko-KR" sz="4400" dirty="0" smtClean="0"/>
              <a:t>DLL </a:t>
            </a:r>
            <a:r>
              <a:rPr lang="ko-KR" altLang="en-US" sz="4400" dirty="0" smtClean="0"/>
              <a:t>작성법</a:t>
            </a:r>
            <a:endParaRPr lang="ko-KR" altLang="en-U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522450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3116"/>
            <a:ext cx="4429156" cy="343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3116"/>
            <a:ext cx="5624458" cy="367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071678"/>
            <a:ext cx="796866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4400" dirty="0" smtClean="0"/>
              <a:t>주요 이용</a:t>
            </a:r>
            <a:r>
              <a:rPr lang="en-US" altLang="ko-KR" sz="4400" dirty="0" smtClean="0"/>
              <a:t>tools</a:t>
            </a:r>
            <a:br>
              <a:rPr lang="en-US" altLang="ko-KR" sz="4400" dirty="0" smtClean="0"/>
            </a:br>
            <a:r>
              <a:rPr lang="en-US" altLang="ko-KR" sz="4400" dirty="0" smtClean="0"/>
              <a:t>IDA-Pro </a:t>
            </a:r>
            <a:r>
              <a:rPr lang="ko-KR" altLang="en-US" sz="4400" dirty="0" smtClean="0"/>
              <a:t>소개</a:t>
            </a:r>
            <a:endParaRPr lang="ko-KR" altLang="en-US" sz="4400" dirty="0"/>
          </a:p>
        </p:txBody>
      </p:sp>
      <p:sp>
        <p:nvSpPr>
          <p:cNvPr id="23" name="직사각형 22"/>
          <p:cNvSpPr/>
          <p:nvPr/>
        </p:nvSpPr>
        <p:spPr>
          <a:xfrm>
            <a:off x="142844" y="6357958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참고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hlinkClick r:id="rId2"/>
              </a:rPr>
              <a:t>http://www.hex-rays.com/idapro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  <a:hlinkClick r:id="rId2"/>
              </a:rPr>
              <a:t>/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77533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4400" dirty="0" smtClean="0"/>
              <a:t>주요 이용</a:t>
            </a:r>
            <a:r>
              <a:rPr lang="en-US" altLang="ko-KR" sz="4400" dirty="0" smtClean="0"/>
              <a:t>tools</a:t>
            </a:r>
            <a:br>
              <a:rPr lang="en-US" altLang="ko-KR" sz="4400" dirty="0" smtClean="0"/>
            </a:br>
            <a:r>
              <a:rPr lang="en-US" altLang="ko-KR" sz="4400" dirty="0" smtClean="0"/>
              <a:t>IDA-Pro 1</a:t>
            </a:r>
            <a:endParaRPr lang="ko-KR" altLang="en-US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857364"/>
            <a:ext cx="2500330" cy="211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785926"/>
            <a:ext cx="30956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785926"/>
            <a:ext cx="43338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1785926"/>
            <a:ext cx="43148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1785926"/>
            <a:ext cx="62579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1785926"/>
            <a:ext cx="49244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2" y="1785926"/>
            <a:ext cx="5214974" cy="370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57422" y="1785926"/>
            <a:ext cx="5214974" cy="371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59" y="1785926"/>
            <a:ext cx="523722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0298" y="1785926"/>
            <a:ext cx="521885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5786" y="1785926"/>
            <a:ext cx="796980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85852" y="1714488"/>
            <a:ext cx="727305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4400" dirty="0" smtClean="0"/>
              <a:t>주요 이용</a:t>
            </a:r>
            <a:r>
              <a:rPr lang="en-US" altLang="ko-KR" sz="4400" dirty="0" smtClean="0"/>
              <a:t>tools</a:t>
            </a:r>
            <a:br>
              <a:rPr lang="en-US" altLang="ko-KR" sz="4400" dirty="0" smtClean="0"/>
            </a:br>
            <a:r>
              <a:rPr lang="en-US" altLang="ko-KR" sz="4400" dirty="0" smtClean="0"/>
              <a:t>Source Insight </a:t>
            </a:r>
            <a:r>
              <a:rPr lang="ko-KR" altLang="en-US" sz="4400" dirty="0" smtClean="0"/>
              <a:t>소개</a:t>
            </a:r>
            <a:endParaRPr lang="ko-KR" altLang="en-US" sz="44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00240"/>
            <a:ext cx="58483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직사각형 17"/>
          <p:cNvSpPr/>
          <p:nvPr/>
        </p:nvSpPr>
        <p:spPr>
          <a:xfrm>
            <a:off x="1714480" y="4572008"/>
            <a:ext cx="3375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hlinkClick r:id="rId3"/>
              </a:rPr>
              <a:t>http://www.sourceinsight.com</a:t>
            </a:r>
            <a:r>
              <a:rPr lang="en-US" altLang="ko-KR" dirty="0" smtClean="0">
                <a:hlinkClick r:id="rId3"/>
              </a:rPr>
              <a:t>/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4400" dirty="0" smtClean="0"/>
              <a:t>주요 이용</a:t>
            </a:r>
            <a:r>
              <a:rPr lang="en-US" altLang="ko-KR" sz="4400" dirty="0" smtClean="0"/>
              <a:t>tools</a:t>
            </a:r>
            <a:br>
              <a:rPr lang="en-US" altLang="ko-KR" sz="4400" dirty="0" smtClean="0"/>
            </a:br>
            <a:r>
              <a:rPr lang="en-US" altLang="ko-KR" sz="4400" dirty="0" smtClean="0"/>
              <a:t>Source Insight-1</a:t>
            </a:r>
            <a:endParaRPr lang="ko-KR" altLang="en-US" sz="4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43050"/>
            <a:ext cx="4929222" cy="45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643050"/>
            <a:ext cx="63341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643050"/>
            <a:ext cx="63246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1643050"/>
            <a:ext cx="501283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2285992"/>
            <a:ext cx="36195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1643050"/>
            <a:ext cx="5562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2928934"/>
            <a:ext cx="3619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57290" y="1643050"/>
            <a:ext cx="63055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60" y="2714620"/>
            <a:ext cx="38385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1643050"/>
            <a:ext cx="92297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ko-KR" altLang="en-US" sz="4400" dirty="0" smtClean="0"/>
              <a:t>주요 이용 </a:t>
            </a:r>
            <a:r>
              <a:rPr lang="en-US" altLang="ko-KR" sz="4400" dirty="0" smtClean="0"/>
              <a:t>Site</a:t>
            </a:r>
            <a:endParaRPr lang="ko-KR" altLang="en-US" sz="4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45243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직사각형 12"/>
          <p:cNvSpPr/>
          <p:nvPr/>
        </p:nvSpPr>
        <p:spPr>
          <a:xfrm>
            <a:off x="4857752" y="1428736"/>
            <a:ext cx="3207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hlinkClick r:id="rId3"/>
              </a:rPr>
              <a:t>http://www.codeproject.com</a:t>
            </a:r>
            <a:r>
              <a:rPr lang="en-US" altLang="ko-KR" dirty="0" smtClean="0">
                <a:hlinkClick r:id="rId3"/>
              </a:rPr>
              <a:t>/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786190"/>
            <a:ext cx="36290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직사각형 14"/>
          <p:cNvSpPr/>
          <p:nvPr/>
        </p:nvSpPr>
        <p:spPr>
          <a:xfrm>
            <a:off x="4786314" y="4500570"/>
            <a:ext cx="3390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hlinkClick r:id="rId5"/>
              </a:rPr>
              <a:t>http://forum.falinux.com/zbxe</a:t>
            </a:r>
            <a:r>
              <a:rPr lang="en-US" altLang="ko-KR" dirty="0" smtClean="0">
                <a:hlinkClick r:id="rId5"/>
              </a:rPr>
              <a:t>/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ko-KR" sz="4400" dirty="0" smtClean="0"/>
              <a:t>Q &amp; A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715008" y="2214554"/>
            <a:ext cx="2071702" cy="11430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Timer Event</a:t>
            </a:r>
            <a:endParaRPr lang="ko-KR" altLang="en-US" dirty="0"/>
          </a:p>
        </p:txBody>
      </p:sp>
      <p:pic>
        <p:nvPicPr>
          <p:cNvPr id="6" name="그림 5" descr="cell_stack0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4572008"/>
            <a:ext cx="3242718" cy="18017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171448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Emulation Part  DLL( by  C )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178592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User  Interface  Part ( by  C# )</a:t>
            </a:r>
            <a:endParaRPr lang="ko-KR" altLang="en-US" dirty="0"/>
          </a:p>
        </p:txBody>
      </p:sp>
      <p:sp>
        <p:nvSpPr>
          <p:cNvPr id="13" name="왼쪽 화살표 12"/>
          <p:cNvSpPr/>
          <p:nvPr/>
        </p:nvSpPr>
        <p:spPr>
          <a:xfrm>
            <a:off x="2928926" y="2285992"/>
            <a:ext cx="2714644" cy="428628"/>
          </a:xfrm>
          <a:prstGeom prst="leftArrow">
            <a:avLst/>
          </a:prstGeom>
          <a:solidFill>
            <a:srgbClr val="FFC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Call</a:t>
            </a:r>
            <a:endParaRPr lang="ko-KR" altLang="en-US" dirty="0"/>
          </a:p>
        </p:txBody>
      </p:sp>
      <p:sp>
        <p:nvSpPr>
          <p:cNvPr id="14" name="오른쪽 화살표 13"/>
          <p:cNvSpPr/>
          <p:nvPr/>
        </p:nvSpPr>
        <p:spPr>
          <a:xfrm>
            <a:off x="2928926" y="3857628"/>
            <a:ext cx="2714644" cy="428628"/>
          </a:xfrm>
          <a:prstGeom prst="rightArrow">
            <a:avLst/>
          </a:prstGeom>
          <a:solidFill>
            <a:srgbClr val="FFC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Return</a:t>
            </a:r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785786" y="2143116"/>
            <a:ext cx="2071702" cy="5715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Fetch</a:t>
            </a:r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85786" y="2714620"/>
            <a:ext cx="2071702" cy="5715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Decode</a:t>
            </a:r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785786" y="3286124"/>
            <a:ext cx="2071702" cy="5715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Execute</a:t>
            </a:r>
            <a:endParaRPr lang="ko-KR" alt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785786" y="3857628"/>
            <a:ext cx="2071702" cy="5715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Result</a:t>
            </a:r>
            <a:endParaRPr lang="ko-KR" altLang="en-US" dirty="0"/>
          </a:p>
        </p:txBody>
      </p:sp>
      <p:sp>
        <p:nvSpPr>
          <p:cNvPr id="15" name="아래쪽 화살표 14"/>
          <p:cNvSpPr/>
          <p:nvPr/>
        </p:nvSpPr>
        <p:spPr>
          <a:xfrm>
            <a:off x="1571604" y="2571744"/>
            <a:ext cx="500066" cy="35719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아래쪽 화살표 15"/>
          <p:cNvSpPr/>
          <p:nvPr/>
        </p:nvSpPr>
        <p:spPr>
          <a:xfrm>
            <a:off x="1571604" y="3143248"/>
            <a:ext cx="500066" cy="35719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아래쪽 화살표 16"/>
          <p:cNvSpPr/>
          <p:nvPr/>
        </p:nvSpPr>
        <p:spPr>
          <a:xfrm>
            <a:off x="1571604" y="3714752"/>
            <a:ext cx="500066" cy="35719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5715008" y="3357562"/>
            <a:ext cx="2071702" cy="114300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Display Result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500570"/>
            <a:ext cx="248027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1464447" y="642918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/>
              <a:t>시스템 흐름도  </a:t>
            </a:r>
            <a:endParaRPr lang="ko-KR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39"/>
          <p:cNvGrpSpPr/>
          <p:nvPr/>
        </p:nvGrpSpPr>
        <p:grpSpPr>
          <a:xfrm>
            <a:off x="0" y="1071546"/>
            <a:ext cx="9144000" cy="5643602"/>
            <a:chOff x="0" y="642918"/>
            <a:chExt cx="9144000" cy="5643602"/>
          </a:xfrm>
        </p:grpSpPr>
        <p:grpSp>
          <p:nvGrpSpPr>
            <p:cNvPr id="2" name="그룹 38"/>
            <p:cNvGrpSpPr/>
            <p:nvPr/>
          </p:nvGrpSpPr>
          <p:grpSpPr>
            <a:xfrm>
              <a:off x="6572264" y="642918"/>
              <a:ext cx="2571736" cy="3129475"/>
              <a:chOff x="5988485" y="1357298"/>
              <a:chExt cx="2571736" cy="3129475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381362" y="1928802"/>
                <a:ext cx="1928826" cy="25579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5988485" y="1357298"/>
                <a:ext cx="25717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smtClean="0">
                    <a:solidFill>
                      <a:srgbClr val="FF0000"/>
                    </a:solidFill>
                    <a:latin typeface="맑은 고딕" pitchFamily="50" charset="-127"/>
                    <a:ea typeface="맑은 고딕" pitchFamily="50" charset="-127"/>
                  </a:rPr>
                  <a:t>EZ-S3C2440 </a:t>
                </a:r>
                <a:r>
                  <a:rPr lang="ko-KR" altLang="en-US" dirty="0" smtClean="0">
                    <a:solidFill>
                      <a:srgbClr val="FF0000"/>
                    </a:solidFill>
                    <a:latin typeface="맑은 고딕" pitchFamily="50" charset="-127"/>
                    <a:ea typeface="맑은 고딕" pitchFamily="50" charset="-127"/>
                  </a:rPr>
                  <a:t>메모리 맵</a:t>
                </a:r>
                <a:endParaRPr lang="ko-KR" altLang="en-US" dirty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3" name="그룹 10"/>
            <p:cNvGrpSpPr/>
            <p:nvPr/>
          </p:nvGrpSpPr>
          <p:grpSpPr>
            <a:xfrm>
              <a:off x="2714612" y="1785926"/>
              <a:ext cx="3000396" cy="571504"/>
              <a:chOff x="285720" y="2285992"/>
              <a:chExt cx="3000396" cy="571504"/>
            </a:xfrm>
          </p:grpSpPr>
          <p:sp>
            <p:nvSpPr>
              <p:cNvPr id="12" name="모서리가 둥근 직사각형 11"/>
              <p:cNvSpPr/>
              <p:nvPr/>
            </p:nvSpPr>
            <p:spPr>
              <a:xfrm>
                <a:off x="285720" y="2285992"/>
                <a:ext cx="3000396" cy="571504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92877" y="2357430"/>
                <a:ext cx="27860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bg1"/>
                    </a:solidFill>
                    <a:latin typeface="맑은 고딕" pitchFamily="50" charset="-127"/>
                    <a:ea typeface="맑은 고딕" pitchFamily="50" charset="-127"/>
                  </a:rPr>
                  <a:t>Char  SDRAMBuffer[64M]</a:t>
                </a:r>
                <a:endParaRPr lang="ko-KR" altLang="en-US" sz="16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4" name="그룹 14"/>
            <p:cNvGrpSpPr/>
            <p:nvPr/>
          </p:nvGrpSpPr>
          <p:grpSpPr>
            <a:xfrm>
              <a:off x="2714612" y="2500306"/>
              <a:ext cx="3000396" cy="571504"/>
              <a:chOff x="285720" y="3429000"/>
              <a:chExt cx="3000396" cy="571504"/>
            </a:xfrm>
          </p:grpSpPr>
          <p:sp>
            <p:nvSpPr>
              <p:cNvPr id="16" name="모서리가 둥근 직사각형 15"/>
              <p:cNvSpPr/>
              <p:nvPr/>
            </p:nvSpPr>
            <p:spPr>
              <a:xfrm>
                <a:off x="285720" y="3429000"/>
                <a:ext cx="3000396" cy="571504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64315" y="3571876"/>
                <a:ext cx="26432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bg1"/>
                    </a:solidFill>
                    <a:latin typeface="맑은 고딕" pitchFamily="50" charset="-127"/>
                    <a:ea typeface="맑은 고딕" pitchFamily="50" charset="-127"/>
                  </a:rPr>
                  <a:t>Char  NANDBuffer[64M]</a:t>
                </a:r>
                <a:endParaRPr lang="ko-KR" altLang="en-US" sz="16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5" name="그룹 17"/>
            <p:cNvGrpSpPr/>
            <p:nvPr/>
          </p:nvGrpSpPr>
          <p:grpSpPr>
            <a:xfrm>
              <a:off x="2714612" y="1142984"/>
              <a:ext cx="3000396" cy="571504"/>
              <a:chOff x="285720" y="1643050"/>
              <a:chExt cx="3000396" cy="571504"/>
            </a:xfrm>
          </p:grpSpPr>
          <p:sp>
            <p:nvSpPr>
              <p:cNvPr id="19" name="모서리가 둥근 직사각형 18"/>
              <p:cNvSpPr/>
              <p:nvPr/>
            </p:nvSpPr>
            <p:spPr>
              <a:xfrm>
                <a:off x="285720" y="1643050"/>
                <a:ext cx="3000396" cy="571504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00034" y="1714488"/>
                <a:ext cx="25717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bg1"/>
                    </a:solidFill>
                    <a:latin typeface="맑은 고딕" pitchFamily="50" charset="-127"/>
                    <a:ea typeface="맑은 고딕" pitchFamily="50" charset="-127"/>
                  </a:rPr>
                  <a:t>Char  SRAMBuffer[4K]</a:t>
                </a:r>
                <a:endParaRPr lang="ko-KR" altLang="en-US" sz="16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6" name="그룹 22"/>
            <p:cNvGrpSpPr/>
            <p:nvPr/>
          </p:nvGrpSpPr>
          <p:grpSpPr>
            <a:xfrm>
              <a:off x="3250397" y="3286124"/>
              <a:ext cx="1928826" cy="571504"/>
              <a:chOff x="857224" y="2214554"/>
              <a:chExt cx="1928826" cy="571504"/>
            </a:xfrm>
          </p:grpSpPr>
          <p:sp>
            <p:nvSpPr>
              <p:cNvPr id="24" name="모서리가 둥근 직사각형 23"/>
              <p:cNvSpPr/>
              <p:nvPr/>
            </p:nvSpPr>
            <p:spPr>
              <a:xfrm>
                <a:off x="1035819" y="2214554"/>
                <a:ext cx="1571636" cy="571504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57224" y="2285992"/>
                <a:ext cx="19288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bg1"/>
                    </a:solidFill>
                    <a:latin typeface="맑은 고딕" pitchFamily="50" charset="-127"/>
                    <a:ea typeface="맑은 고딕" pitchFamily="50" charset="-127"/>
                  </a:rPr>
                  <a:t>UINT32  R[16]</a:t>
                </a:r>
                <a:endParaRPr lang="ko-KR" altLang="en-US" sz="16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7" name="그룹 25"/>
            <p:cNvGrpSpPr/>
            <p:nvPr/>
          </p:nvGrpSpPr>
          <p:grpSpPr>
            <a:xfrm>
              <a:off x="3250397" y="4071942"/>
              <a:ext cx="1928826" cy="571504"/>
              <a:chOff x="785786" y="3000372"/>
              <a:chExt cx="1928826" cy="571504"/>
            </a:xfrm>
          </p:grpSpPr>
          <p:sp>
            <p:nvSpPr>
              <p:cNvPr id="27" name="모서리가 둥근 직사각형 26"/>
              <p:cNvSpPr/>
              <p:nvPr/>
            </p:nvSpPr>
            <p:spPr>
              <a:xfrm>
                <a:off x="964381" y="3000372"/>
                <a:ext cx="1571636" cy="571504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85786" y="3071810"/>
                <a:ext cx="19288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bg1"/>
                    </a:solidFill>
                    <a:latin typeface="맑은 고딕" pitchFamily="50" charset="-127"/>
                    <a:ea typeface="맑은 고딕" pitchFamily="50" charset="-127"/>
                  </a:rPr>
                  <a:t>UINT32  CPSR</a:t>
                </a:r>
                <a:endParaRPr lang="ko-KR" altLang="en-US" sz="16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8" name="그룹 28"/>
            <p:cNvGrpSpPr/>
            <p:nvPr/>
          </p:nvGrpSpPr>
          <p:grpSpPr>
            <a:xfrm>
              <a:off x="3250397" y="4786322"/>
              <a:ext cx="1928826" cy="571504"/>
              <a:chOff x="714348" y="4786322"/>
              <a:chExt cx="1928826" cy="571504"/>
            </a:xfrm>
          </p:grpSpPr>
          <p:sp>
            <p:nvSpPr>
              <p:cNvPr id="30" name="모서리가 둥근 직사각형 29"/>
              <p:cNvSpPr/>
              <p:nvPr/>
            </p:nvSpPr>
            <p:spPr>
              <a:xfrm>
                <a:off x="892943" y="4786322"/>
                <a:ext cx="1571636" cy="571504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14348" y="4929198"/>
                <a:ext cx="19288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chemeClr val="bg1"/>
                    </a:solidFill>
                    <a:latin typeface="맑은 고딕" pitchFamily="50" charset="-127"/>
                    <a:ea typeface="맑은 고딕" pitchFamily="50" charset="-127"/>
                  </a:rPr>
                  <a:t>UINT32  SPSR</a:t>
                </a:r>
                <a:endParaRPr lang="ko-KR" altLang="en-US" sz="16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9" name="그룹 31"/>
            <p:cNvGrpSpPr/>
            <p:nvPr/>
          </p:nvGrpSpPr>
          <p:grpSpPr>
            <a:xfrm>
              <a:off x="3038783" y="5500702"/>
              <a:ext cx="2352054" cy="571504"/>
              <a:chOff x="142844" y="2571744"/>
              <a:chExt cx="2352054" cy="571504"/>
            </a:xfrm>
          </p:grpSpPr>
          <p:sp>
            <p:nvSpPr>
              <p:cNvPr id="33" name="모서리가 둥근 직사각형 32"/>
              <p:cNvSpPr/>
              <p:nvPr/>
            </p:nvSpPr>
            <p:spPr>
              <a:xfrm>
                <a:off x="193723" y="2571744"/>
                <a:ext cx="2250297" cy="571504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142844" y="2643182"/>
                <a:ext cx="2352054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altLang="ko-KR" dirty="0" smtClean="0"/>
                  <a:t>UINT32  Register[136]</a:t>
                </a:r>
                <a:endParaRPr lang="ko-KR" altLang="en-US" dirty="0"/>
              </a:p>
            </p:txBody>
          </p:sp>
        </p:grpSp>
        <p:cxnSp>
          <p:nvCxnSpPr>
            <p:cNvPr id="36" name="직선 화살표 연결선 35"/>
            <p:cNvCxnSpPr/>
            <p:nvPr/>
          </p:nvCxnSpPr>
          <p:spPr>
            <a:xfrm rot="10800000">
              <a:off x="6357950" y="2125258"/>
              <a:ext cx="571504" cy="17859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오른쪽 중괄호 36"/>
            <p:cNvSpPr/>
            <p:nvPr/>
          </p:nvSpPr>
          <p:spPr>
            <a:xfrm>
              <a:off x="5857884" y="1142984"/>
              <a:ext cx="500066" cy="1928826"/>
            </a:xfrm>
            <a:prstGeom prst="rightBrac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214686"/>
              <a:ext cx="2647156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4" name="직선 화살표 연결선 43"/>
            <p:cNvCxnSpPr/>
            <p:nvPr/>
          </p:nvCxnSpPr>
          <p:spPr>
            <a:xfrm flipV="1">
              <a:off x="1428728" y="4321181"/>
              <a:ext cx="928694" cy="158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왼쪽 중괄호 47"/>
            <p:cNvSpPr/>
            <p:nvPr/>
          </p:nvSpPr>
          <p:spPr>
            <a:xfrm>
              <a:off x="2428860" y="3286124"/>
              <a:ext cx="642942" cy="2071702"/>
            </a:xfrm>
            <a:prstGeom prst="leftBrace">
              <a:avLst/>
            </a:prstGeom>
            <a:ln w="508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0" y="3429000"/>
              <a:ext cx="2428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Arm Register</a:t>
              </a:r>
              <a:endParaRPr lang="ko-KR" altLang="en-US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00826" y="4857760"/>
              <a:ext cx="2311230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54" name="직선 화살표 연결선 53"/>
            <p:cNvCxnSpPr>
              <a:endCxn id="34" idx="3"/>
            </p:cNvCxnSpPr>
            <p:nvPr/>
          </p:nvCxnSpPr>
          <p:spPr>
            <a:xfrm rot="10800000" flipV="1">
              <a:off x="5390838" y="5715018"/>
              <a:ext cx="1109989" cy="4178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6143604" y="4429132"/>
              <a:ext cx="3000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S3C2440 Special Register</a:t>
              </a:r>
              <a:endParaRPr lang="ko-KR" altLang="en-US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857224" y="214290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/>
              <a:t>Emulation</a:t>
            </a:r>
            <a:r>
              <a:rPr lang="ko-KR" altLang="en-US" sz="3600" dirty="0" smtClean="0"/>
              <a:t>을 위한 주요변수 </a:t>
            </a:r>
            <a:r>
              <a:rPr lang="en-US" altLang="ko-KR" sz="6000" dirty="0" smtClean="0"/>
              <a:t>1</a:t>
            </a:r>
            <a:endParaRPr lang="ko-KR" alt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3000364" y="2214554"/>
            <a:ext cx="3357586" cy="3214710"/>
            <a:chOff x="3000364" y="2214554"/>
            <a:chExt cx="3357586" cy="3214710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3107521" y="3286124"/>
              <a:ext cx="1071570" cy="57150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F</a:t>
              </a:r>
            </a:p>
            <a:p>
              <a:pPr algn="ctr"/>
              <a:r>
                <a:rPr lang="en-US" altLang="ko-KR" dirty="0" smtClean="0"/>
                <a:t>Address</a:t>
              </a:r>
              <a:endParaRPr lang="ko-KR" altLang="en-US" dirty="0"/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4179091" y="3286124"/>
              <a:ext cx="1071570" cy="571504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D</a:t>
              </a:r>
            </a:p>
            <a:p>
              <a:pPr algn="ctr"/>
              <a:r>
                <a:rPr lang="en-US" altLang="ko-KR" dirty="0" smtClean="0"/>
                <a:t>Address</a:t>
              </a:r>
              <a:endParaRPr lang="ko-KR" altLang="en-US" dirty="0"/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5250661" y="3286124"/>
              <a:ext cx="1071570" cy="57150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E</a:t>
              </a:r>
            </a:p>
            <a:p>
              <a:pPr algn="ctr"/>
              <a:r>
                <a:rPr lang="en-US" altLang="ko-KR" dirty="0" smtClean="0"/>
                <a:t>Address</a:t>
              </a:r>
              <a:endParaRPr lang="ko-KR" altLang="en-US" dirty="0"/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3107521" y="2714620"/>
              <a:ext cx="1071570" cy="57150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F</a:t>
              </a:r>
            </a:p>
            <a:p>
              <a:pPr algn="ctr"/>
              <a:r>
                <a:rPr lang="en-US" altLang="ko-KR" sz="1400" dirty="0" smtClean="0"/>
                <a:t>Command</a:t>
              </a:r>
              <a:endParaRPr lang="ko-KR" altLang="en-US" sz="1400" dirty="0"/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4179091" y="2714620"/>
              <a:ext cx="1071570" cy="571504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D</a:t>
              </a:r>
            </a:p>
            <a:p>
              <a:pPr algn="ctr"/>
              <a:r>
                <a:rPr lang="en-US" altLang="ko-KR" sz="1400" dirty="0" smtClean="0"/>
                <a:t>Command</a:t>
              </a:r>
              <a:endParaRPr lang="ko-KR" altLang="en-US" sz="1400" dirty="0"/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5250661" y="2714620"/>
              <a:ext cx="1071570" cy="57150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E</a:t>
              </a:r>
            </a:p>
            <a:p>
              <a:pPr algn="ctr"/>
              <a:r>
                <a:rPr lang="en-US" altLang="ko-KR" sz="1400" dirty="0" smtClean="0"/>
                <a:t>Command</a:t>
              </a:r>
              <a:endParaRPr lang="ko-KR" alt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43240" y="2214554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>
                  <a:latin typeface="맑은 고딕" pitchFamily="50" charset="-127"/>
                  <a:ea typeface="맑은 고딕" pitchFamily="50" charset="-127"/>
                </a:rPr>
                <a:t>UINT32  pipeLine[2][3]</a:t>
              </a:r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3071802" y="4357694"/>
              <a:ext cx="3286148" cy="1071570"/>
              <a:chOff x="3946231" y="1000108"/>
              <a:chExt cx="3286148" cy="1071570"/>
            </a:xfrm>
          </p:grpSpPr>
          <p:sp>
            <p:nvSpPr>
              <p:cNvPr id="28" name="직사각형 27"/>
              <p:cNvSpPr/>
              <p:nvPr/>
            </p:nvSpPr>
            <p:spPr>
              <a:xfrm>
                <a:off x="4071934" y="1000108"/>
                <a:ext cx="30347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dirty="0" smtClean="0"/>
                  <a:t>UINT32  iWhatCommand[2]</a:t>
                </a:r>
                <a:endParaRPr lang="ko-KR" altLang="en-US" dirty="0"/>
              </a:p>
            </p:txBody>
          </p:sp>
          <p:grpSp>
            <p:nvGrpSpPr>
              <p:cNvPr id="31" name="그룹 30"/>
              <p:cNvGrpSpPr/>
              <p:nvPr/>
            </p:nvGrpSpPr>
            <p:grpSpPr>
              <a:xfrm>
                <a:off x="3946231" y="1500174"/>
                <a:ext cx="3286148" cy="571504"/>
                <a:chOff x="3857620" y="1500174"/>
                <a:chExt cx="3286148" cy="571504"/>
              </a:xfrm>
            </p:grpSpPr>
            <p:sp>
              <p:nvSpPr>
                <p:cNvPr id="29" name="모서리가 둥근 직사각형 28"/>
                <p:cNvSpPr/>
                <p:nvPr/>
              </p:nvSpPr>
              <p:spPr>
                <a:xfrm>
                  <a:off x="3857620" y="1500174"/>
                  <a:ext cx="1643074" cy="571504"/>
                </a:xfrm>
                <a:prstGeom prst="round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/>
                    <a:t>D</a:t>
                  </a:r>
                </a:p>
                <a:p>
                  <a:pPr algn="ctr"/>
                  <a:r>
                    <a:rPr lang="en-US" altLang="ko-KR" sz="1400" dirty="0" smtClean="0"/>
                    <a:t>Command index</a:t>
                  </a:r>
                </a:p>
              </p:txBody>
            </p:sp>
            <p:sp>
              <p:nvSpPr>
                <p:cNvPr id="30" name="모서리가 둥근 직사각형 29"/>
                <p:cNvSpPr/>
                <p:nvPr/>
              </p:nvSpPr>
              <p:spPr>
                <a:xfrm>
                  <a:off x="5500694" y="1500174"/>
                  <a:ext cx="1643074" cy="571504"/>
                </a:xfrm>
                <a:prstGeom prst="round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/>
                    <a:t>E</a:t>
                  </a:r>
                </a:p>
                <a:p>
                  <a:pPr algn="ctr"/>
                  <a:r>
                    <a:rPr lang="en-US" altLang="ko-KR" sz="1400" dirty="0" smtClean="0"/>
                    <a:t>Command index</a:t>
                  </a:r>
                  <a:endParaRPr lang="ko-KR" altLang="en-US" sz="1400" dirty="0"/>
                </a:p>
              </p:txBody>
            </p:sp>
          </p:grpSp>
        </p:grpSp>
        <p:sp>
          <p:nvSpPr>
            <p:cNvPr id="15" name="직사각형 14"/>
            <p:cNvSpPr/>
            <p:nvPr/>
          </p:nvSpPr>
          <p:spPr>
            <a:xfrm>
              <a:off x="3000364" y="2571744"/>
              <a:ext cx="1285884" cy="1500198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42976" y="428604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/>
              <a:t>Emulation</a:t>
            </a:r>
            <a:r>
              <a:rPr lang="ko-KR" altLang="en-US" sz="3600" dirty="0" smtClean="0"/>
              <a:t>을 위한 주요변수 </a:t>
            </a:r>
            <a:r>
              <a:rPr lang="en-US" altLang="ko-KR" sz="6000" dirty="0" smtClean="0"/>
              <a:t>2</a:t>
            </a:r>
            <a:endParaRPr lang="ko-KR" altLang="en-US" sz="7200" dirty="0"/>
          </a:p>
        </p:txBody>
      </p:sp>
      <p:sp>
        <p:nvSpPr>
          <p:cNvPr id="18" name="TextBox 17"/>
          <p:cNvSpPr txBox="1"/>
          <p:nvPr/>
        </p:nvSpPr>
        <p:spPr>
          <a:xfrm>
            <a:off x="2357422" y="271462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pipe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053679" y="642918"/>
            <a:ext cx="7036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/>
              <a:t>Emulation</a:t>
            </a:r>
            <a:r>
              <a:rPr lang="ko-KR" altLang="en-US" sz="3600" dirty="0" smtClean="0"/>
              <a:t>의 주요 함수 </a:t>
            </a:r>
            <a:r>
              <a:rPr lang="en-US" altLang="ko-KR" sz="3600" dirty="0" smtClean="0"/>
              <a:t>- Fetch()</a:t>
            </a:r>
            <a:endParaRPr lang="ko-KR" altLang="en-US" sz="36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482175" y="2786058"/>
            <a:ext cx="1785950" cy="271464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Char</a:t>
            </a:r>
          </a:p>
          <a:p>
            <a:pPr algn="ctr"/>
            <a:r>
              <a:rPr lang="en-US" altLang="ko-KR" dirty="0" smtClean="0"/>
              <a:t>SDRAMBuffer</a:t>
            </a:r>
          </a:p>
          <a:p>
            <a:pPr algn="ctr"/>
            <a:r>
              <a:rPr lang="en-US" altLang="ko-KR" dirty="0" smtClean="0"/>
              <a:t>(64M)</a:t>
            </a:r>
            <a:endParaRPr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482175" y="3357562"/>
            <a:ext cx="1785950" cy="2885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4byte</a:t>
            </a:r>
            <a:endParaRPr lang="ko-KR" altLang="en-US" dirty="0"/>
          </a:p>
        </p:txBody>
      </p:sp>
      <p:cxnSp>
        <p:nvCxnSpPr>
          <p:cNvPr id="34" name="직선 화살표 연결선 33"/>
          <p:cNvCxnSpPr/>
          <p:nvPr/>
        </p:nvCxnSpPr>
        <p:spPr>
          <a:xfrm>
            <a:off x="2268125" y="3500438"/>
            <a:ext cx="1016307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553877" y="307181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추출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82769" y="3500438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Little-Endian 4byte</a:t>
            </a:r>
            <a:endParaRPr lang="ko-KR" altLang="en-US" dirty="0"/>
          </a:p>
        </p:txBody>
      </p:sp>
      <p:sp>
        <p:nvSpPr>
          <p:cNvPr id="22" name="타원 21"/>
          <p:cNvSpPr/>
          <p:nvPr/>
        </p:nvSpPr>
        <p:spPr>
          <a:xfrm>
            <a:off x="2482439" y="3643314"/>
            <a:ext cx="500066" cy="500066"/>
          </a:xfrm>
          <a:prstGeom prst="ellipse">
            <a:avLst/>
          </a:prstGeom>
          <a:solidFill>
            <a:srgbClr val="FFC0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2</a:t>
            </a:r>
            <a:endParaRPr lang="ko-KR" altLang="en-US" sz="4800" dirty="0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5447116" y="2857496"/>
            <a:ext cx="1071570" cy="5715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</a:t>
            </a:r>
          </a:p>
          <a:p>
            <a:pPr algn="ctr"/>
            <a:r>
              <a:rPr lang="en-US" altLang="ko-KR" dirty="0" smtClean="0"/>
              <a:t>Address</a:t>
            </a:r>
            <a:endParaRPr lang="ko-KR" altLang="en-US" dirty="0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6518686" y="2857496"/>
            <a:ext cx="1071570" cy="57150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</a:t>
            </a:r>
          </a:p>
          <a:p>
            <a:pPr algn="ctr"/>
            <a:r>
              <a:rPr lang="en-US" altLang="ko-KR" dirty="0" smtClean="0"/>
              <a:t>Address</a:t>
            </a:r>
            <a:endParaRPr lang="ko-KR" altLang="en-US" dirty="0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7590256" y="2857496"/>
            <a:ext cx="1071570" cy="57150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E</a:t>
            </a:r>
          </a:p>
          <a:p>
            <a:pPr algn="ctr"/>
            <a:r>
              <a:rPr lang="en-US" altLang="ko-KR" dirty="0" smtClean="0"/>
              <a:t>Address</a:t>
            </a:r>
            <a:endParaRPr lang="ko-KR" altLang="en-US" dirty="0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5447116" y="2285992"/>
            <a:ext cx="1071570" cy="5715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</a:t>
            </a:r>
          </a:p>
          <a:p>
            <a:pPr algn="ctr"/>
            <a:r>
              <a:rPr lang="en-US" altLang="ko-KR" sz="1400" dirty="0" smtClean="0"/>
              <a:t>Command</a:t>
            </a:r>
            <a:endParaRPr lang="ko-KR" altLang="en-US" sz="1400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6518686" y="2285992"/>
            <a:ext cx="1071570" cy="57150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</a:t>
            </a:r>
          </a:p>
          <a:p>
            <a:pPr algn="ctr"/>
            <a:r>
              <a:rPr lang="en-US" altLang="ko-KR" sz="1400" dirty="0" smtClean="0"/>
              <a:t>Command</a:t>
            </a:r>
            <a:endParaRPr lang="ko-KR" altLang="en-US" sz="1400" dirty="0"/>
          </a:p>
        </p:txBody>
      </p:sp>
      <p:sp>
        <p:nvSpPr>
          <p:cNvPr id="30" name="모서리가 둥근 직사각형 29"/>
          <p:cNvSpPr/>
          <p:nvPr/>
        </p:nvSpPr>
        <p:spPr>
          <a:xfrm>
            <a:off x="7590256" y="2285992"/>
            <a:ext cx="1071570" cy="57150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E</a:t>
            </a:r>
          </a:p>
          <a:p>
            <a:pPr algn="ctr"/>
            <a:r>
              <a:rPr lang="en-US" altLang="ko-KR" sz="1400" dirty="0" smtClean="0"/>
              <a:t>Command</a:t>
            </a:r>
            <a:endParaRPr lang="ko-KR" alt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482835" y="178592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UINT32  pipeLine[2][3]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4" name="Shape 43"/>
          <p:cNvCxnSpPr>
            <a:endCxn id="28" idx="2"/>
          </p:cNvCxnSpPr>
          <p:nvPr/>
        </p:nvCxnSpPr>
        <p:spPr>
          <a:xfrm flipV="1">
            <a:off x="4839893" y="2857496"/>
            <a:ext cx="1143008" cy="785818"/>
          </a:xfrm>
          <a:prstGeom prst="curvedConnector2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타원 22"/>
          <p:cNvSpPr/>
          <p:nvPr/>
        </p:nvSpPr>
        <p:spPr>
          <a:xfrm>
            <a:off x="5054207" y="2714620"/>
            <a:ext cx="500066" cy="500066"/>
          </a:xfrm>
          <a:prstGeom prst="ellipse">
            <a:avLst/>
          </a:prstGeom>
          <a:solidFill>
            <a:srgbClr val="FFC0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3</a:t>
            </a:r>
            <a:endParaRPr lang="ko-KR" alt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57" y="24288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Function Line</a:t>
            </a:r>
            <a:endParaRPr lang="ko-KR" altLang="en-US" dirty="0"/>
          </a:p>
        </p:txBody>
      </p:sp>
      <p:grpSp>
        <p:nvGrpSpPr>
          <p:cNvPr id="47" name="그룹 46"/>
          <p:cNvGrpSpPr/>
          <p:nvPr/>
        </p:nvGrpSpPr>
        <p:grpSpPr>
          <a:xfrm>
            <a:off x="3393273" y="2857496"/>
            <a:ext cx="1357322" cy="3214710"/>
            <a:chOff x="3125380" y="1785926"/>
            <a:chExt cx="1357322" cy="3214710"/>
          </a:xfrm>
        </p:grpSpPr>
        <p:sp>
          <p:nvSpPr>
            <p:cNvPr id="37" name="직사각형 36"/>
            <p:cNvSpPr/>
            <p:nvPr/>
          </p:nvSpPr>
          <p:spPr>
            <a:xfrm>
              <a:off x="3125380" y="3786190"/>
              <a:ext cx="1357322" cy="4286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Decode()</a:t>
              </a:r>
              <a:endParaRPr lang="ko-KR" altLang="en-US" dirty="0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3125380" y="1785926"/>
              <a:ext cx="1357322" cy="1571636"/>
            </a:xfrm>
            <a:prstGeom prst="rect">
              <a:avLst/>
            </a:prstGeom>
            <a:solidFill>
              <a:srgbClr val="00B0F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Fetch()</a:t>
              </a:r>
              <a:endParaRPr lang="ko-KR" altLang="en-US" dirty="0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3125380" y="4572008"/>
              <a:ext cx="1357322" cy="4286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Execute()</a:t>
              </a:r>
              <a:endParaRPr lang="ko-KR" altLang="en-US" dirty="0"/>
            </a:p>
          </p:txBody>
        </p:sp>
        <p:cxnSp>
          <p:nvCxnSpPr>
            <p:cNvPr id="43" name="직선 화살표 연결선 42"/>
            <p:cNvCxnSpPr/>
            <p:nvPr/>
          </p:nvCxnSpPr>
          <p:spPr>
            <a:xfrm rot="5400000">
              <a:off x="3607587" y="3553223"/>
              <a:ext cx="392909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화살표 연결선 44"/>
            <p:cNvCxnSpPr/>
            <p:nvPr/>
          </p:nvCxnSpPr>
          <p:spPr>
            <a:xfrm rot="5400000">
              <a:off x="3607587" y="4410479"/>
              <a:ext cx="392909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모서리가 둥근 직사각형 34"/>
          <p:cNvSpPr/>
          <p:nvPr/>
        </p:nvSpPr>
        <p:spPr>
          <a:xfrm>
            <a:off x="5429256" y="5500702"/>
            <a:ext cx="1071570" cy="57150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</a:t>
            </a:r>
          </a:p>
          <a:p>
            <a:pPr algn="ctr"/>
            <a:r>
              <a:rPr lang="en-US" altLang="ko-KR" dirty="0" smtClean="0"/>
              <a:t>Address</a:t>
            </a:r>
            <a:endParaRPr lang="ko-KR" altLang="en-US" dirty="0"/>
          </a:p>
        </p:txBody>
      </p:sp>
      <p:sp>
        <p:nvSpPr>
          <p:cNvPr id="36" name="모서리가 둥근 직사각형 35"/>
          <p:cNvSpPr/>
          <p:nvPr/>
        </p:nvSpPr>
        <p:spPr>
          <a:xfrm>
            <a:off x="6500826" y="5500702"/>
            <a:ext cx="1071570" cy="57150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</a:t>
            </a:r>
          </a:p>
          <a:p>
            <a:pPr algn="ctr"/>
            <a:r>
              <a:rPr lang="en-US" altLang="ko-KR" dirty="0" smtClean="0"/>
              <a:t>Address</a:t>
            </a:r>
            <a:endParaRPr lang="ko-KR" altLang="en-US" dirty="0"/>
          </a:p>
        </p:txBody>
      </p:sp>
      <p:sp>
        <p:nvSpPr>
          <p:cNvPr id="40" name="모서리가 둥근 직사각형 39"/>
          <p:cNvSpPr/>
          <p:nvPr/>
        </p:nvSpPr>
        <p:spPr>
          <a:xfrm>
            <a:off x="7572396" y="5500702"/>
            <a:ext cx="1071570" cy="57150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E</a:t>
            </a:r>
          </a:p>
          <a:p>
            <a:pPr algn="ctr"/>
            <a:r>
              <a:rPr lang="en-US" altLang="ko-KR" dirty="0" smtClean="0"/>
              <a:t>Address</a:t>
            </a:r>
            <a:endParaRPr lang="ko-KR" altLang="en-US" dirty="0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5429256" y="4929198"/>
            <a:ext cx="1071570" cy="57150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</a:t>
            </a:r>
          </a:p>
          <a:p>
            <a:pPr algn="ctr"/>
            <a:r>
              <a:rPr lang="en-US" altLang="ko-KR" sz="1400" dirty="0" smtClean="0"/>
              <a:t>Command</a:t>
            </a:r>
            <a:endParaRPr lang="ko-KR" altLang="en-US" sz="1400" dirty="0"/>
          </a:p>
        </p:txBody>
      </p:sp>
      <p:sp>
        <p:nvSpPr>
          <p:cNvPr id="48" name="모서리가 둥근 직사각형 47"/>
          <p:cNvSpPr/>
          <p:nvPr/>
        </p:nvSpPr>
        <p:spPr>
          <a:xfrm>
            <a:off x="6500826" y="4929198"/>
            <a:ext cx="1071570" cy="57150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</a:t>
            </a:r>
          </a:p>
          <a:p>
            <a:pPr algn="ctr"/>
            <a:r>
              <a:rPr lang="en-US" altLang="ko-KR" sz="1400" dirty="0" smtClean="0"/>
              <a:t>Command</a:t>
            </a:r>
            <a:endParaRPr lang="ko-KR" altLang="en-US" sz="1400" dirty="0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7572396" y="4929198"/>
            <a:ext cx="1071570" cy="57150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E</a:t>
            </a:r>
          </a:p>
          <a:p>
            <a:pPr algn="ctr"/>
            <a:r>
              <a:rPr lang="en-US" altLang="ko-KR" sz="1400" dirty="0" smtClean="0"/>
              <a:t>Command</a:t>
            </a:r>
            <a:endParaRPr lang="ko-KR" alt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5464975" y="442913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UINT32  pipeLine[2][3]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6786578" y="3929066"/>
            <a:ext cx="500066" cy="500066"/>
          </a:xfrm>
          <a:prstGeom prst="ellipse">
            <a:avLst/>
          </a:prstGeom>
          <a:solidFill>
            <a:srgbClr val="FFC0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1</a:t>
            </a:r>
            <a:endParaRPr lang="ko-KR" altLang="en-US" sz="4800" dirty="0"/>
          </a:p>
        </p:txBody>
      </p:sp>
      <p:sp>
        <p:nvSpPr>
          <p:cNvPr id="58" name="오른쪽 화살표 57"/>
          <p:cNvSpPr/>
          <p:nvPr/>
        </p:nvSpPr>
        <p:spPr>
          <a:xfrm>
            <a:off x="6215074" y="5000636"/>
            <a:ext cx="642942" cy="285752"/>
          </a:xfrm>
          <a:prstGeom prst="rightArrow">
            <a:avLst/>
          </a:prstGeom>
          <a:solidFill>
            <a:srgbClr val="FF00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오른쪽 화살표 58"/>
          <p:cNvSpPr/>
          <p:nvPr/>
        </p:nvSpPr>
        <p:spPr>
          <a:xfrm>
            <a:off x="7215206" y="5000636"/>
            <a:ext cx="642942" cy="285752"/>
          </a:xfrm>
          <a:prstGeom prst="rightArrow">
            <a:avLst/>
          </a:prstGeom>
          <a:solidFill>
            <a:srgbClr val="FF00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0" name="오른쪽 화살표 59"/>
          <p:cNvSpPr/>
          <p:nvPr/>
        </p:nvSpPr>
        <p:spPr>
          <a:xfrm>
            <a:off x="6215074" y="5500702"/>
            <a:ext cx="642942" cy="285752"/>
          </a:xfrm>
          <a:prstGeom prst="rightArrow">
            <a:avLst/>
          </a:prstGeom>
          <a:solidFill>
            <a:srgbClr val="FF00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1" name="오른쪽 화살표 60"/>
          <p:cNvSpPr/>
          <p:nvPr/>
        </p:nvSpPr>
        <p:spPr>
          <a:xfrm>
            <a:off x="7215206" y="5500702"/>
            <a:ext cx="642942" cy="285752"/>
          </a:xfrm>
          <a:prstGeom prst="rightArrow">
            <a:avLst/>
          </a:prstGeom>
          <a:solidFill>
            <a:srgbClr val="FF00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5008" y="307181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Little-Endian 4byte</a:t>
            </a:r>
            <a:endParaRPr lang="ko-KR" altLang="en-US" dirty="0"/>
          </a:p>
        </p:txBody>
      </p:sp>
      <p:sp>
        <p:nvSpPr>
          <p:cNvPr id="7" name="타원 6"/>
          <p:cNvSpPr/>
          <p:nvPr/>
        </p:nvSpPr>
        <p:spPr>
          <a:xfrm>
            <a:off x="5429256" y="3429000"/>
            <a:ext cx="500066" cy="500066"/>
          </a:xfrm>
          <a:prstGeom prst="ellipse">
            <a:avLst/>
          </a:prstGeom>
          <a:solidFill>
            <a:srgbClr val="FFC0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2</a:t>
            </a:r>
            <a:endParaRPr lang="ko-KR" altLang="en-US" sz="4800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5464975" y="2285992"/>
            <a:ext cx="1071570" cy="57150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</a:t>
            </a:r>
          </a:p>
          <a:p>
            <a:pPr algn="ctr"/>
            <a:r>
              <a:rPr lang="en-US" altLang="ko-KR" dirty="0" smtClean="0"/>
              <a:t>Address</a:t>
            </a:r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6536545" y="2285992"/>
            <a:ext cx="1071570" cy="5715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</a:t>
            </a:r>
          </a:p>
          <a:p>
            <a:pPr algn="ctr"/>
            <a:r>
              <a:rPr lang="en-US" altLang="ko-KR" dirty="0" smtClean="0"/>
              <a:t>Address</a:t>
            </a:r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608115" y="2285992"/>
            <a:ext cx="1071570" cy="57150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E</a:t>
            </a:r>
          </a:p>
          <a:p>
            <a:pPr algn="ctr"/>
            <a:r>
              <a:rPr lang="en-US" altLang="ko-KR" dirty="0" smtClean="0"/>
              <a:t>Address</a:t>
            </a:r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5464975" y="1714488"/>
            <a:ext cx="1071570" cy="57150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</a:t>
            </a:r>
          </a:p>
          <a:p>
            <a:pPr algn="ctr"/>
            <a:r>
              <a:rPr lang="en-US" altLang="ko-KR" sz="1400" dirty="0" smtClean="0"/>
              <a:t>Command</a:t>
            </a:r>
            <a:endParaRPr lang="ko-KR" altLang="en-US" sz="1400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6536545" y="1714488"/>
            <a:ext cx="1071570" cy="5715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</a:t>
            </a:r>
          </a:p>
          <a:p>
            <a:pPr algn="ctr"/>
            <a:r>
              <a:rPr lang="en-US" altLang="ko-KR" sz="1400" dirty="0" smtClean="0"/>
              <a:t>Command</a:t>
            </a:r>
            <a:endParaRPr lang="ko-KR" altLang="en-US" sz="1400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7608115" y="1714488"/>
            <a:ext cx="1071570" cy="57150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E</a:t>
            </a:r>
          </a:p>
          <a:p>
            <a:pPr algn="ctr"/>
            <a:r>
              <a:rPr lang="en-US" altLang="ko-KR" sz="1400" dirty="0" smtClean="0"/>
              <a:t>Command</a:t>
            </a:r>
            <a:endParaRPr lang="ko-KR" alt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500694" y="121442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UINT32  pipeLine[2][3]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2285984" y="3857628"/>
            <a:ext cx="500066" cy="500066"/>
          </a:xfrm>
          <a:prstGeom prst="ellipse">
            <a:avLst/>
          </a:prstGeom>
          <a:solidFill>
            <a:srgbClr val="FFC0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/>
              <a:t>3</a:t>
            </a:r>
            <a:endParaRPr lang="ko-KR" alt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3286116" y="185736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Function Line</a:t>
            </a: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3420062" y="2285992"/>
            <a:ext cx="1357322" cy="4286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Fetch()</a:t>
            </a:r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3420062" y="3107530"/>
            <a:ext cx="1357322" cy="1571636"/>
          </a:xfrm>
          <a:prstGeom prst="rect">
            <a:avLst/>
          </a:prstGeom>
          <a:solidFill>
            <a:srgbClr val="00B0F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Decode()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3420062" y="5072074"/>
            <a:ext cx="1357322" cy="4286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Execute()</a:t>
            </a:r>
            <a:endParaRPr lang="ko-KR" altLang="en-US" dirty="0"/>
          </a:p>
        </p:txBody>
      </p:sp>
      <p:cxnSp>
        <p:nvCxnSpPr>
          <p:cNvPr id="22" name="직선 화살표 연결선 21"/>
          <p:cNvCxnSpPr/>
          <p:nvPr/>
        </p:nvCxnSpPr>
        <p:spPr>
          <a:xfrm rot="5400000">
            <a:off x="3902269" y="2910281"/>
            <a:ext cx="392909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rot="5400000">
            <a:off x="3902269" y="4874826"/>
            <a:ext cx="392909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>
            <a:stCxn id="9" idx="0"/>
            <a:endCxn id="20" idx="3"/>
          </p:cNvCxnSpPr>
          <p:nvPr/>
        </p:nvCxnSpPr>
        <p:spPr>
          <a:xfrm rot="16200000" flipH="1" flipV="1">
            <a:off x="5139039" y="1924337"/>
            <a:ext cx="1571636" cy="2294946"/>
          </a:xfrm>
          <a:prstGeom prst="straightConnector1">
            <a:avLst/>
          </a:prstGeom>
          <a:ln w="508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26164" y="1857364"/>
            <a:ext cx="231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Opcode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분석 루틴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27954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Shape 34"/>
          <p:cNvCxnSpPr>
            <a:stCxn id="20" idx="1"/>
            <a:endCxn id="1027" idx="2"/>
          </p:cNvCxnSpPr>
          <p:nvPr/>
        </p:nvCxnSpPr>
        <p:spPr>
          <a:xfrm rot="10800000">
            <a:off x="1826296" y="3357562"/>
            <a:ext cx="1593766" cy="535786"/>
          </a:xfrm>
          <a:prstGeom prst="curvedConnector2">
            <a:avLst/>
          </a:prstGeom>
          <a:ln w="508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그룹 31"/>
          <p:cNvGrpSpPr/>
          <p:nvPr/>
        </p:nvGrpSpPr>
        <p:grpSpPr>
          <a:xfrm>
            <a:off x="500034" y="5643578"/>
            <a:ext cx="3286148" cy="1071570"/>
            <a:chOff x="3946231" y="1000108"/>
            <a:chExt cx="3286148" cy="1071570"/>
          </a:xfrm>
        </p:grpSpPr>
        <p:sp>
          <p:nvSpPr>
            <p:cNvPr id="37" name="직사각형 36"/>
            <p:cNvSpPr/>
            <p:nvPr/>
          </p:nvSpPr>
          <p:spPr>
            <a:xfrm>
              <a:off x="4071934" y="1000108"/>
              <a:ext cx="30347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 smtClean="0"/>
                <a:t>UINT32  iWhatCommand[2]</a:t>
              </a:r>
              <a:endParaRPr lang="ko-KR" altLang="en-US" dirty="0"/>
            </a:p>
          </p:txBody>
        </p:sp>
        <p:grpSp>
          <p:nvGrpSpPr>
            <p:cNvPr id="38" name="그룹 30"/>
            <p:cNvGrpSpPr/>
            <p:nvPr/>
          </p:nvGrpSpPr>
          <p:grpSpPr>
            <a:xfrm>
              <a:off x="3946231" y="1500174"/>
              <a:ext cx="3286148" cy="571504"/>
              <a:chOff x="3857620" y="1500174"/>
              <a:chExt cx="3286148" cy="571504"/>
            </a:xfrm>
          </p:grpSpPr>
          <p:sp>
            <p:nvSpPr>
              <p:cNvPr id="39" name="모서리가 둥근 직사각형 38"/>
              <p:cNvSpPr/>
              <p:nvPr/>
            </p:nvSpPr>
            <p:spPr>
              <a:xfrm>
                <a:off x="3857620" y="1500174"/>
                <a:ext cx="1643074" cy="571504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D</a:t>
                </a:r>
              </a:p>
              <a:p>
                <a:pPr algn="ctr"/>
                <a:r>
                  <a:rPr lang="en-US" altLang="ko-KR" sz="1400" dirty="0" smtClean="0"/>
                  <a:t>Command index</a:t>
                </a:r>
              </a:p>
            </p:txBody>
          </p:sp>
          <p:sp>
            <p:nvSpPr>
              <p:cNvPr id="40" name="모서리가 둥근 직사각형 39"/>
              <p:cNvSpPr/>
              <p:nvPr/>
            </p:nvSpPr>
            <p:spPr>
              <a:xfrm>
                <a:off x="5500694" y="1500174"/>
                <a:ext cx="1643074" cy="57150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E</a:t>
                </a:r>
              </a:p>
              <a:p>
                <a:pPr algn="ctr"/>
                <a:r>
                  <a:rPr lang="en-US" altLang="ko-KR" sz="1400" dirty="0" smtClean="0"/>
                  <a:t>Command index</a:t>
                </a:r>
                <a:endParaRPr lang="ko-KR" altLang="en-US" sz="1400" dirty="0"/>
              </a:p>
            </p:txBody>
          </p:sp>
        </p:grpSp>
      </p:grpSp>
      <p:cxnSp>
        <p:nvCxnSpPr>
          <p:cNvPr id="41" name="직선 화살표 연결선 40"/>
          <p:cNvCxnSpPr/>
          <p:nvPr/>
        </p:nvCxnSpPr>
        <p:spPr>
          <a:xfrm rot="16200000" flipH="1">
            <a:off x="-392941" y="4464851"/>
            <a:ext cx="2714644" cy="500066"/>
          </a:xfrm>
          <a:prstGeom prst="straightConnector1">
            <a:avLst/>
          </a:prstGeom>
          <a:ln w="508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타원 45"/>
          <p:cNvSpPr/>
          <p:nvPr/>
        </p:nvSpPr>
        <p:spPr>
          <a:xfrm>
            <a:off x="785786" y="4286256"/>
            <a:ext cx="500066" cy="500066"/>
          </a:xfrm>
          <a:prstGeom prst="ellipse">
            <a:avLst/>
          </a:prstGeom>
          <a:solidFill>
            <a:srgbClr val="FFC0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4</a:t>
            </a:r>
            <a:endParaRPr lang="ko-KR" altLang="en-US" sz="4800" dirty="0"/>
          </a:p>
        </p:txBody>
      </p:sp>
      <p:sp>
        <p:nvSpPr>
          <p:cNvPr id="32" name="TextBox 31"/>
          <p:cNvSpPr txBox="1"/>
          <p:nvPr/>
        </p:nvSpPr>
        <p:spPr>
          <a:xfrm>
            <a:off x="1089398" y="500042"/>
            <a:ext cx="6965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/>
              <a:t>Emulation</a:t>
            </a:r>
            <a:r>
              <a:rPr lang="ko-KR" altLang="en-US" sz="3600" dirty="0" smtClean="0"/>
              <a:t>의 주요 함수 </a:t>
            </a:r>
            <a:r>
              <a:rPr lang="en-US" altLang="ko-KR" sz="3600" dirty="0" smtClean="0"/>
              <a:t>- Decode()</a:t>
            </a:r>
            <a:endParaRPr lang="ko-KR" altLang="en-US" sz="3600" dirty="0"/>
          </a:p>
        </p:txBody>
      </p:sp>
      <p:grpSp>
        <p:nvGrpSpPr>
          <p:cNvPr id="73" name="그룹 31"/>
          <p:cNvGrpSpPr/>
          <p:nvPr/>
        </p:nvGrpSpPr>
        <p:grpSpPr>
          <a:xfrm>
            <a:off x="5643570" y="4857760"/>
            <a:ext cx="3286148" cy="1071570"/>
            <a:chOff x="3946231" y="1000108"/>
            <a:chExt cx="3286148" cy="1071570"/>
          </a:xfrm>
        </p:grpSpPr>
        <p:sp>
          <p:nvSpPr>
            <p:cNvPr id="74" name="직사각형 73"/>
            <p:cNvSpPr/>
            <p:nvPr/>
          </p:nvSpPr>
          <p:spPr>
            <a:xfrm>
              <a:off x="4071934" y="1000108"/>
              <a:ext cx="30347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 smtClean="0"/>
                <a:t>UINT32  iWhatCommand[2]</a:t>
              </a:r>
              <a:endParaRPr lang="ko-KR" altLang="en-US" dirty="0"/>
            </a:p>
          </p:txBody>
        </p:sp>
        <p:grpSp>
          <p:nvGrpSpPr>
            <p:cNvPr id="75" name="그룹 30"/>
            <p:cNvGrpSpPr/>
            <p:nvPr/>
          </p:nvGrpSpPr>
          <p:grpSpPr>
            <a:xfrm>
              <a:off x="3946231" y="1500174"/>
              <a:ext cx="3286148" cy="571504"/>
              <a:chOff x="3857620" y="1500174"/>
              <a:chExt cx="3286148" cy="571504"/>
            </a:xfrm>
          </p:grpSpPr>
          <p:sp>
            <p:nvSpPr>
              <p:cNvPr id="76" name="모서리가 둥근 직사각형 75"/>
              <p:cNvSpPr/>
              <p:nvPr/>
            </p:nvSpPr>
            <p:spPr>
              <a:xfrm>
                <a:off x="3857620" y="1500174"/>
                <a:ext cx="1643074" cy="57150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D</a:t>
                </a:r>
              </a:p>
              <a:p>
                <a:pPr algn="ctr"/>
                <a:r>
                  <a:rPr lang="en-US" altLang="ko-KR" sz="1400" dirty="0" smtClean="0"/>
                  <a:t>Command index</a:t>
                </a:r>
              </a:p>
            </p:txBody>
          </p:sp>
          <p:sp>
            <p:nvSpPr>
              <p:cNvPr id="77" name="모서리가 둥근 직사각형 76"/>
              <p:cNvSpPr/>
              <p:nvPr/>
            </p:nvSpPr>
            <p:spPr>
              <a:xfrm>
                <a:off x="5500694" y="1500174"/>
                <a:ext cx="1643074" cy="57150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E</a:t>
                </a:r>
              </a:p>
              <a:p>
                <a:pPr algn="ctr"/>
                <a:r>
                  <a:rPr lang="en-US" altLang="ko-KR" sz="1400" dirty="0" smtClean="0"/>
                  <a:t>Command index</a:t>
                </a:r>
                <a:endParaRPr lang="ko-KR" altLang="en-US" sz="1400" dirty="0"/>
              </a:p>
            </p:txBody>
          </p:sp>
        </p:grpSp>
      </p:grpSp>
      <p:sp>
        <p:nvSpPr>
          <p:cNvPr id="78" name="타원 77"/>
          <p:cNvSpPr/>
          <p:nvPr/>
        </p:nvSpPr>
        <p:spPr>
          <a:xfrm>
            <a:off x="7000892" y="4357694"/>
            <a:ext cx="500066" cy="500066"/>
          </a:xfrm>
          <a:prstGeom prst="ellipse">
            <a:avLst/>
          </a:prstGeom>
          <a:solidFill>
            <a:srgbClr val="FFC0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1</a:t>
            </a:r>
            <a:endParaRPr lang="ko-KR" altLang="en-US" sz="4800" dirty="0"/>
          </a:p>
        </p:txBody>
      </p:sp>
      <p:sp>
        <p:nvSpPr>
          <p:cNvPr id="79" name="오른쪽 화살표 78"/>
          <p:cNvSpPr/>
          <p:nvPr/>
        </p:nvSpPr>
        <p:spPr>
          <a:xfrm>
            <a:off x="7000892" y="5429264"/>
            <a:ext cx="642942" cy="285752"/>
          </a:xfrm>
          <a:prstGeom prst="rightArrow">
            <a:avLst/>
          </a:prstGeom>
          <a:solidFill>
            <a:srgbClr val="FF00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4"/>
          <p:cNvGrpSpPr/>
          <p:nvPr/>
        </p:nvGrpSpPr>
        <p:grpSpPr>
          <a:xfrm>
            <a:off x="5286380" y="1357298"/>
            <a:ext cx="3214710" cy="1643074"/>
            <a:chOff x="5179223" y="714356"/>
            <a:chExt cx="3214710" cy="1643074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5179223" y="1785926"/>
              <a:ext cx="1071570" cy="57150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F</a:t>
              </a:r>
            </a:p>
            <a:p>
              <a:pPr algn="ctr"/>
              <a:r>
                <a:rPr lang="en-US" altLang="ko-KR" dirty="0" smtClean="0"/>
                <a:t>Address</a:t>
              </a:r>
              <a:endParaRPr lang="ko-KR" altLang="en-US" dirty="0"/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6250793" y="1785926"/>
              <a:ext cx="1071570" cy="57150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D</a:t>
              </a:r>
            </a:p>
            <a:p>
              <a:pPr algn="ctr"/>
              <a:r>
                <a:rPr lang="en-US" altLang="ko-KR" dirty="0" smtClean="0"/>
                <a:t>Address</a:t>
              </a:r>
              <a:endParaRPr lang="ko-KR" altLang="en-US" dirty="0"/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7322363" y="1785926"/>
              <a:ext cx="1071570" cy="57150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E</a:t>
              </a:r>
            </a:p>
            <a:p>
              <a:pPr algn="ctr"/>
              <a:r>
                <a:rPr lang="en-US" altLang="ko-KR" dirty="0" smtClean="0"/>
                <a:t>Address</a:t>
              </a:r>
              <a:endParaRPr lang="ko-KR" altLang="en-US" dirty="0"/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5179223" y="1214422"/>
              <a:ext cx="1071570" cy="57150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F</a:t>
              </a:r>
            </a:p>
            <a:p>
              <a:pPr algn="ctr"/>
              <a:r>
                <a:rPr lang="en-US" altLang="ko-KR" sz="1400" dirty="0" smtClean="0"/>
                <a:t>Command</a:t>
              </a:r>
              <a:endParaRPr lang="ko-KR" altLang="en-US" sz="1400" dirty="0"/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6250793" y="1214422"/>
              <a:ext cx="1071570" cy="57150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D</a:t>
              </a:r>
            </a:p>
            <a:p>
              <a:pPr algn="ctr"/>
              <a:r>
                <a:rPr lang="en-US" altLang="ko-KR" sz="1400" dirty="0" smtClean="0"/>
                <a:t>Command</a:t>
              </a:r>
              <a:endParaRPr lang="ko-KR" altLang="en-US" sz="1400" dirty="0"/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7322363" y="1214422"/>
              <a:ext cx="1071570" cy="57150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E</a:t>
              </a:r>
            </a:p>
            <a:p>
              <a:pPr algn="ctr"/>
              <a:r>
                <a:rPr lang="en-US" altLang="ko-KR" sz="1400" dirty="0" smtClean="0"/>
                <a:t>Command</a:t>
              </a:r>
              <a:endParaRPr lang="ko-KR" alt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14942" y="714356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>
                  <a:latin typeface="맑은 고딕" pitchFamily="50" charset="-127"/>
                  <a:ea typeface="맑은 고딕" pitchFamily="50" charset="-127"/>
                </a:rPr>
                <a:t>UINT32  pipeLine[2][3]</a:t>
              </a:r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" name="그룹 31"/>
          <p:cNvGrpSpPr/>
          <p:nvPr/>
        </p:nvGrpSpPr>
        <p:grpSpPr>
          <a:xfrm>
            <a:off x="214282" y="1357298"/>
            <a:ext cx="3286148" cy="1071570"/>
            <a:chOff x="3946231" y="1000108"/>
            <a:chExt cx="3286148" cy="1071570"/>
          </a:xfrm>
        </p:grpSpPr>
        <p:sp>
          <p:nvSpPr>
            <p:cNvPr id="31" name="직사각형 30"/>
            <p:cNvSpPr/>
            <p:nvPr/>
          </p:nvSpPr>
          <p:spPr>
            <a:xfrm>
              <a:off x="4071934" y="1000108"/>
              <a:ext cx="30347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 smtClean="0"/>
                <a:t>UINT32  iWhatCommand[2]</a:t>
              </a:r>
              <a:endParaRPr lang="ko-KR" altLang="en-US" dirty="0"/>
            </a:p>
          </p:txBody>
        </p:sp>
        <p:grpSp>
          <p:nvGrpSpPr>
            <p:cNvPr id="4" name="그룹 30"/>
            <p:cNvGrpSpPr/>
            <p:nvPr/>
          </p:nvGrpSpPr>
          <p:grpSpPr>
            <a:xfrm>
              <a:off x="3946231" y="1500174"/>
              <a:ext cx="3286148" cy="571504"/>
              <a:chOff x="3857620" y="1500174"/>
              <a:chExt cx="3286148" cy="571504"/>
            </a:xfrm>
          </p:grpSpPr>
          <p:sp>
            <p:nvSpPr>
              <p:cNvPr id="33" name="모서리가 둥근 직사각형 32"/>
              <p:cNvSpPr/>
              <p:nvPr/>
            </p:nvSpPr>
            <p:spPr>
              <a:xfrm>
                <a:off x="3857620" y="1500174"/>
                <a:ext cx="1643074" cy="57150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D</a:t>
                </a:r>
              </a:p>
              <a:p>
                <a:pPr algn="ctr"/>
                <a:r>
                  <a:rPr lang="en-US" altLang="ko-KR" sz="1400" dirty="0" smtClean="0"/>
                  <a:t>Command index</a:t>
                </a:r>
              </a:p>
            </p:txBody>
          </p:sp>
          <p:sp>
            <p:nvSpPr>
              <p:cNvPr id="34" name="모서리가 둥근 직사각형 33"/>
              <p:cNvSpPr/>
              <p:nvPr/>
            </p:nvSpPr>
            <p:spPr>
              <a:xfrm>
                <a:off x="5500694" y="1500174"/>
                <a:ext cx="1643074" cy="571504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E</a:t>
                </a:r>
              </a:p>
              <a:p>
                <a:pPr algn="ctr"/>
                <a:r>
                  <a:rPr lang="en-US" altLang="ko-KR" sz="1400" dirty="0" smtClean="0"/>
                  <a:t>Command index</a:t>
                </a:r>
                <a:endParaRPr lang="ko-KR" altLang="en-US" sz="1400" dirty="0"/>
              </a:p>
            </p:txBody>
          </p:sp>
        </p:grpSp>
      </p:grpSp>
      <p:sp>
        <p:nvSpPr>
          <p:cNvPr id="42" name="타원 41"/>
          <p:cNvSpPr/>
          <p:nvPr/>
        </p:nvSpPr>
        <p:spPr>
          <a:xfrm>
            <a:off x="2500298" y="3214686"/>
            <a:ext cx="500066" cy="500066"/>
          </a:xfrm>
          <a:prstGeom prst="ellipse">
            <a:avLst/>
          </a:prstGeom>
          <a:solidFill>
            <a:srgbClr val="FFC0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1</a:t>
            </a:r>
            <a:endParaRPr lang="ko-KR" altLang="en-US" sz="4800" dirty="0"/>
          </a:p>
        </p:txBody>
      </p:sp>
      <p:grpSp>
        <p:nvGrpSpPr>
          <p:cNvPr id="39" name="그룹 38"/>
          <p:cNvGrpSpPr/>
          <p:nvPr/>
        </p:nvGrpSpPr>
        <p:grpSpPr>
          <a:xfrm>
            <a:off x="3607587" y="1357298"/>
            <a:ext cx="1571636" cy="3714776"/>
            <a:chOff x="3714744" y="1000108"/>
            <a:chExt cx="1571636" cy="3714776"/>
          </a:xfrm>
        </p:grpSpPr>
        <p:sp>
          <p:nvSpPr>
            <p:cNvPr id="12" name="TextBox 11"/>
            <p:cNvSpPr txBox="1"/>
            <p:nvPr/>
          </p:nvSpPr>
          <p:spPr>
            <a:xfrm>
              <a:off x="3714744" y="1000108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Function Line</a:t>
              </a:r>
              <a:endParaRPr lang="ko-KR" altLang="en-US" dirty="0"/>
            </a:p>
          </p:txBody>
        </p:sp>
        <p:grpSp>
          <p:nvGrpSpPr>
            <p:cNvPr id="5" name="그룹 49"/>
            <p:cNvGrpSpPr/>
            <p:nvPr/>
          </p:nvGrpSpPr>
          <p:grpSpPr>
            <a:xfrm>
              <a:off x="3821901" y="1428736"/>
              <a:ext cx="1357322" cy="3286148"/>
              <a:chOff x="3804041" y="1714488"/>
              <a:chExt cx="1357322" cy="3286148"/>
            </a:xfrm>
          </p:grpSpPr>
          <p:sp>
            <p:nvSpPr>
              <p:cNvPr id="43" name="직사각형 42"/>
              <p:cNvSpPr/>
              <p:nvPr/>
            </p:nvSpPr>
            <p:spPr>
              <a:xfrm>
                <a:off x="3804041" y="1714488"/>
                <a:ext cx="1357322" cy="42862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Fetch()</a:t>
                </a:r>
                <a:endParaRPr lang="ko-KR" altLang="en-US" dirty="0"/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3804041" y="3429000"/>
                <a:ext cx="1357322" cy="1571636"/>
              </a:xfrm>
              <a:prstGeom prst="rect">
                <a:avLst/>
              </a:prstGeom>
              <a:solidFill>
                <a:srgbClr val="00B0F0"/>
              </a:solid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Execute()</a:t>
                </a:r>
                <a:endParaRPr lang="ko-KR" altLang="en-US" dirty="0"/>
              </a:p>
            </p:txBody>
          </p:sp>
          <p:sp>
            <p:nvSpPr>
              <p:cNvPr id="45" name="직사각형 44"/>
              <p:cNvSpPr/>
              <p:nvPr/>
            </p:nvSpPr>
            <p:spPr>
              <a:xfrm>
                <a:off x="3804041" y="2571744"/>
                <a:ext cx="1357322" cy="42862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Decode()</a:t>
                </a:r>
                <a:endParaRPr lang="ko-KR" altLang="en-US" dirty="0"/>
              </a:p>
            </p:txBody>
          </p:sp>
          <p:cxnSp>
            <p:nvCxnSpPr>
              <p:cNvPr id="47" name="직선 화살표 연결선 46"/>
              <p:cNvCxnSpPr/>
              <p:nvPr/>
            </p:nvCxnSpPr>
            <p:spPr>
              <a:xfrm rot="5400000">
                <a:off x="4286248" y="2356636"/>
                <a:ext cx="392909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직선 화살표 연결선 47"/>
              <p:cNvCxnSpPr/>
              <p:nvPr/>
            </p:nvCxnSpPr>
            <p:spPr>
              <a:xfrm rot="5400000">
                <a:off x="4286248" y="3213892"/>
                <a:ext cx="392909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모서리가 둥근 직사각형 64"/>
          <p:cNvSpPr/>
          <p:nvPr/>
        </p:nvSpPr>
        <p:spPr>
          <a:xfrm>
            <a:off x="2285984" y="5857892"/>
            <a:ext cx="4286280" cy="7143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SDRAMBuffer, Register, special Register</a:t>
            </a:r>
            <a:endParaRPr lang="ko-KR" altLang="en-US" dirty="0"/>
          </a:p>
        </p:txBody>
      </p:sp>
      <p:cxnSp>
        <p:nvCxnSpPr>
          <p:cNvPr id="106" name="직선 화살표 연결선 105"/>
          <p:cNvCxnSpPr>
            <a:stCxn id="20" idx="2"/>
            <a:endCxn id="44" idx="3"/>
          </p:cNvCxnSpPr>
          <p:nvPr/>
        </p:nvCxnSpPr>
        <p:spPr>
          <a:xfrm rot="5400000">
            <a:off x="5875744" y="2196695"/>
            <a:ext cx="1285884" cy="289323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타원 109"/>
          <p:cNvSpPr/>
          <p:nvPr/>
        </p:nvSpPr>
        <p:spPr>
          <a:xfrm>
            <a:off x="6215074" y="3857628"/>
            <a:ext cx="500066" cy="500066"/>
          </a:xfrm>
          <a:prstGeom prst="ellipse">
            <a:avLst/>
          </a:prstGeom>
          <a:solidFill>
            <a:srgbClr val="FFC0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2</a:t>
            </a:r>
            <a:endParaRPr lang="ko-KR" altLang="en-US" sz="4800" dirty="0"/>
          </a:p>
        </p:txBody>
      </p:sp>
      <p:cxnSp>
        <p:nvCxnSpPr>
          <p:cNvPr id="112" name="직선 화살표 연결선 111"/>
          <p:cNvCxnSpPr>
            <a:stCxn id="44" idx="2"/>
            <a:endCxn id="65" idx="0"/>
          </p:cNvCxnSpPr>
          <p:nvPr/>
        </p:nvCxnSpPr>
        <p:spPr>
          <a:xfrm rot="5400000">
            <a:off x="4036215" y="5464983"/>
            <a:ext cx="785818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타원 118"/>
          <p:cNvSpPr/>
          <p:nvPr/>
        </p:nvSpPr>
        <p:spPr>
          <a:xfrm>
            <a:off x="4572000" y="5214950"/>
            <a:ext cx="500066" cy="500066"/>
          </a:xfrm>
          <a:prstGeom prst="ellipse">
            <a:avLst/>
          </a:prstGeom>
          <a:solidFill>
            <a:srgbClr val="FFC0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3</a:t>
            </a:r>
            <a:endParaRPr lang="ko-KR" altLang="en-US" sz="4000" dirty="0"/>
          </a:p>
        </p:txBody>
      </p:sp>
      <p:cxnSp>
        <p:nvCxnSpPr>
          <p:cNvPr id="29" name="직선 화살표 연결선 28"/>
          <p:cNvCxnSpPr>
            <a:stCxn id="34" idx="2"/>
            <a:endCxn id="44" idx="1"/>
          </p:cNvCxnSpPr>
          <p:nvPr/>
        </p:nvCxnSpPr>
        <p:spPr>
          <a:xfrm rot="16200000" flipH="1">
            <a:off x="2285984" y="2821777"/>
            <a:ext cx="1857388" cy="107157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89398" y="642918"/>
            <a:ext cx="6965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/>
              <a:t>Emulation</a:t>
            </a:r>
            <a:r>
              <a:rPr lang="ko-KR" altLang="en-US" sz="3600" dirty="0" smtClean="0"/>
              <a:t>의 주요 함수 </a:t>
            </a:r>
            <a:r>
              <a:rPr lang="en-US" altLang="ko-KR" sz="3600" dirty="0" smtClean="0"/>
              <a:t>- Execute()</a:t>
            </a:r>
            <a:endParaRPr lang="ko-KR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428728" y="2357430"/>
            <a:ext cx="6215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/>
              <a:t>시연</a:t>
            </a:r>
            <a:endParaRPr lang="ko-KR" alt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dirty="0" smtClean="0"/>
              <a:t>주</a:t>
            </a:r>
            <a:r>
              <a:rPr lang="ko-KR" altLang="en-US" dirty="0" smtClean="0"/>
              <a:t>요 </a:t>
            </a:r>
            <a:r>
              <a:rPr lang="ko-KR" altLang="en-US" dirty="0" smtClean="0"/>
              <a:t>함수 코드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4400" dirty="0" smtClean="0"/>
              <a:t>C#</a:t>
            </a:r>
            <a:r>
              <a:rPr lang="ko-KR" altLang="en-US" sz="4400" dirty="0" smtClean="0"/>
              <a:t>에서 </a:t>
            </a:r>
            <a:r>
              <a:rPr lang="en-US" altLang="ko-KR" sz="4400" dirty="0" smtClean="0"/>
              <a:t>C</a:t>
            </a:r>
            <a:r>
              <a:rPr lang="ko-KR" altLang="en-US" sz="4400" dirty="0" smtClean="0"/>
              <a:t>로 작성된 </a:t>
            </a:r>
            <a:r>
              <a:rPr lang="en-US" altLang="ko-KR" sz="4400" dirty="0" smtClean="0"/>
              <a:t>DLL </a:t>
            </a:r>
            <a:r>
              <a:rPr lang="ko-KR" altLang="en-US" sz="4400" dirty="0" smtClean="0"/>
              <a:t>호출</a:t>
            </a:r>
            <a:r>
              <a:rPr lang="en-US" altLang="ko-KR" sz="4400" dirty="0" smtClean="0"/>
              <a:t>-1</a:t>
            </a:r>
            <a:endParaRPr lang="ko-KR" altLang="en-US" sz="4400" dirty="0"/>
          </a:p>
        </p:txBody>
      </p:sp>
      <p:sp>
        <p:nvSpPr>
          <p:cNvPr id="4" name="직사각형 3"/>
          <p:cNvSpPr/>
          <p:nvPr/>
        </p:nvSpPr>
        <p:spPr>
          <a:xfrm>
            <a:off x="142844" y="6357958"/>
            <a:ext cx="6215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참고</a:t>
            </a:r>
            <a:r>
              <a:rPr lang="en-US" altLang="ko-KR" dirty="0" smtClean="0"/>
              <a:t>: </a:t>
            </a:r>
            <a:r>
              <a:rPr lang="en-US" altLang="ko-KR" dirty="0" smtClean="0">
                <a:hlinkClick r:id="rId2"/>
              </a:rPr>
              <a:t>http</a:t>
            </a:r>
            <a:r>
              <a:rPr lang="en-US" altLang="ko-KR" dirty="0" smtClean="0">
                <a:hlinkClick r:id="rId2"/>
              </a:rPr>
              <a:t>://</a:t>
            </a:r>
            <a:r>
              <a:rPr lang="en-US" altLang="ko-KR" dirty="0" smtClean="0">
                <a:hlinkClick r:id="rId2"/>
              </a:rPr>
              <a:t>www.codeproject.com/KB/cs/usecdlllibincs.aspx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00306"/>
            <a:ext cx="41814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214686"/>
            <a:ext cx="42576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직선 연결선 7"/>
          <p:cNvCxnSpPr/>
          <p:nvPr/>
        </p:nvCxnSpPr>
        <p:spPr>
          <a:xfrm>
            <a:off x="785786" y="3357562"/>
            <a:ext cx="3071834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4357686" y="3643314"/>
            <a:ext cx="3786214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3071802" y="3429000"/>
            <a:ext cx="1500198" cy="785818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4643438" y="4357694"/>
            <a:ext cx="3357586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4857752" y="5072074"/>
            <a:ext cx="1571636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왼쪽 화살표 20"/>
          <p:cNvSpPr/>
          <p:nvPr/>
        </p:nvSpPr>
        <p:spPr>
          <a:xfrm>
            <a:off x="6500826" y="4857760"/>
            <a:ext cx="1357322" cy="571504"/>
          </a:xfrm>
          <a:prstGeom prst="leftArrow">
            <a:avLst/>
          </a:prstGeom>
          <a:solidFill>
            <a:srgbClr val="92D05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호출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왼쪽 화살표 21"/>
          <p:cNvSpPr/>
          <p:nvPr/>
        </p:nvSpPr>
        <p:spPr>
          <a:xfrm>
            <a:off x="7929586" y="3929066"/>
            <a:ext cx="785818" cy="571504"/>
          </a:xfrm>
          <a:prstGeom prst="leftArrow">
            <a:avLst/>
          </a:prstGeom>
          <a:solidFill>
            <a:srgbClr val="92D05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선언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왼쪽 화살표 22"/>
          <p:cNvSpPr/>
          <p:nvPr/>
        </p:nvSpPr>
        <p:spPr>
          <a:xfrm>
            <a:off x="8215338" y="3286124"/>
            <a:ext cx="785818" cy="571504"/>
          </a:xfrm>
          <a:prstGeom prst="leftArrow">
            <a:avLst/>
          </a:prstGeom>
          <a:solidFill>
            <a:srgbClr val="92D05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DLL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571472" y="2071678"/>
            <a:ext cx="1214446" cy="428628"/>
          </a:xfrm>
          <a:prstGeom prst="roundRect">
            <a:avLst/>
          </a:prstGeom>
          <a:solidFill>
            <a:srgbClr val="92D05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 – DLL</a:t>
            </a:r>
          </a:p>
        </p:txBody>
      </p:sp>
      <p:sp>
        <p:nvSpPr>
          <p:cNvPr id="25" name="모서리가 둥근 직사각형 24"/>
          <p:cNvSpPr/>
          <p:nvPr/>
        </p:nvSpPr>
        <p:spPr>
          <a:xfrm>
            <a:off x="5786446" y="2786058"/>
            <a:ext cx="1214446" cy="428628"/>
          </a:xfrm>
          <a:prstGeom prst="roundRect">
            <a:avLst/>
          </a:prstGeom>
          <a:solidFill>
            <a:srgbClr val="92D05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C#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흐름">
  <a:themeElements>
    <a:clrScheme name="흐름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흐름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흐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44304</TotalTime>
  <Words>404</Words>
  <Application>Microsoft Office PowerPoint</Application>
  <PresentationFormat>화면 슬라이드 쇼(4:3)</PresentationFormat>
  <Paragraphs>179</Paragraphs>
  <Slides>18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흐름</vt:lpstr>
      <vt:lpstr>Windows 환경에서 동작하는 Arm Emulator(Simulator)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주요 함수 코드 C#에서 C로 작성된 DLL 호출-1</vt:lpstr>
      <vt:lpstr>주요 함수 코드 C#에서 C로 작성된 DLL 호출-2</vt:lpstr>
      <vt:lpstr>주요 함수 코드 C#에서 C로 작성된 DLL 호출-3</vt:lpstr>
      <vt:lpstr>주요 함수 코드 C or C++를 이용한 DLL 작성법</vt:lpstr>
      <vt:lpstr>주요 이용tools IDA-Pro 소개</vt:lpstr>
      <vt:lpstr>주요 이용tools IDA-Pro 1</vt:lpstr>
      <vt:lpstr>주요 이용tools Source Insight 소개</vt:lpstr>
      <vt:lpstr>주요 이용tools Source Insight-1</vt:lpstr>
      <vt:lpstr>주요 이용 Site</vt:lpstr>
      <vt:lpstr>Q &amp; A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JUNEXP</cp:lastModifiedBy>
  <cp:revision>136</cp:revision>
  <dcterms:created xsi:type="dcterms:W3CDTF">2006-10-05T04:04:58Z</dcterms:created>
  <dcterms:modified xsi:type="dcterms:W3CDTF">2008-07-24T13:39:09Z</dcterms:modified>
</cp:coreProperties>
</file>